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E086C0-D8A3-405A-9888-DB4B5CABE418}" type="datetimeFigureOut">
              <a:rPr lang="sl-SI" smtClean="0"/>
              <a:t>22.5.2012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A0C130-2DE2-4E1E-A5A6-A48593AB95BC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si/url?sa=t&amp;rct=j&amp;q=&amp;esrc=s&amp;frm=1&amp;source=web&amp;cd=1&amp;ved=0CGEQFjAA&amp;url=http://www.oecd.org/&amp;ei=aHO6T4LKGZHesga1zfi0CA&amp;usg=AFQjCNHOvha_Kgd0PZryx-7E0w8swGHlKA&amp;sig2=GZrylErdsy2np9DMOh1P2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1"/>
          </a:xfrm>
        </p:spPr>
        <p:txBody>
          <a:bodyPr/>
          <a:lstStyle/>
          <a:p>
            <a:r>
              <a:rPr lang="sl-SI" dirty="0"/>
              <a:t>S</a:t>
            </a:r>
            <a:r>
              <a:rPr lang="en-US" dirty="0" err="1" smtClean="0">
                <a:effectLst/>
              </a:rPr>
              <a:t>pecial</a:t>
            </a:r>
            <a:r>
              <a:rPr lang="en-US" dirty="0" smtClean="0">
                <a:effectLst/>
              </a:rPr>
              <a:t> collection of library material and international organizations in the National and University Library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of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Slovenia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Veronika Potočnik</a:t>
            </a:r>
          </a:p>
          <a:p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sl-SI" dirty="0"/>
          </a:p>
        </p:txBody>
      </p:sp>
      <p:pic>
        <p:nvPicPr>
          <p:cNvPr id="12290" name="Picture 2" descr="http://www.pomortzeff.com/photos/story/ljubljana/lj_library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97" y="4630424"/>
            <a:ext cx="3322081" cy="2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6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92D050"/>
                </a:solidFill>
              </a:rPr>
              <a:t>Depozit </a:t>
            </a:r>
            <a:r>
              <a:rPr lang="sl-SI" dirty="0" err="1">
                <a:solidFill>
                  <a:srgbClr val="92D050"/>
                </a:solidFill>
              </a:rPr>
              <a:t>library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 err="1">
                <a:solidFill>
                  <a:srgbClr val="92D050"/>
                </a:solidFill>
              </a:rPr>
              <a:t>of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 err="1">
                <a:solidFill>
                  <a:srgbClr val="92D050"/>
                </a:solidFill>
              </a:rPr>
              <a:t>the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 smtClean="0">
                <a:solidFill>
                  <a:srgbClr val="92D050"/>
                </a:solidFill>
              </a:rPr>
              <a:t>EU – </a:t>
            </a:r>
            <a:r>
              <a:rPr lang="sl-SI" dirty="0" err="1" smtClean="0">
                <a:solidFill>
                  <a:srgbClr val="92D050"/>
                </a:solidFill>
              </a:rPr>
              <a:t>main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purpose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A</a:t>
            </a:r>
            <a:r>
              <a:rPr lang="en-US" sz="3200" dirty="0" err="1" smtClean="0"/>
              <a:t>ccess</a:t>
            </a:r>
            <a:r>
              <a:rPr lang="en-US" sz="3200" dirty="0" smtClean="0"/>
              <a:t> </a:t>
            </a:r>
            <a:r>
              <a:rPr lang="en-US" sz="3200" dirty="0"/>
              <a:t>to information and all publications and other sources of information on EU and </a:t>
            </a:r>
            <a:r>
              <a:rPr lang="en-US" sz="3200" dirty="0" smtClean="0"/>
              <a:t>EU</a:t>
            </a:r>
            <a:r>
              <a:rPr lang="sl-SI" sz="3200" dirty="0" smtClean="0"/>
              <a:t>,</a:t>
            </a:r>
          </a:p>
          <a:p>
            <a:r>
              <a:rPr lang="sl-SI" sz="3200" dirty="0" err="1"/>
              <a:t>effective</a:t>
            </a:r>
            <a:r>
              <a:rPr lang="sl-SI" sz="3200" dirty="0"/>
              <a:t> IT </a:t>
            </a:r>
            <a:r>
              <a:rPr lang="sl-SI" sz="3200" dirty="0" err="1" smtClean="0"/>
              <a:t>support</a:t>
            </a:r>
            <a:r>
              <a:rPr lang="sl-SI" sz="3200" dirty="0" smtClean="0"/>
              <a:t>,</a:t>
            </a:r>
          </a:p>
          <a:p>
            <a:r>
              <a:rPr lang="en-US" sz="3200" dirty="0"/>
              <a:t>produce thematic queries on the user's </a:t>
            </a:r>
            <a:r>
              <a:rPr lang="en-US" sz="3200" dirty="0" smtClean="0"/>
              <a:t>request</a:t>
            </a:r>
            <a:r>
              <a:rPr lang="sl-SI" sz="3200" dirty="0" smtClean="0"/>
              <a:t>,</a:t>
            </a:r>
          </a:p>
          <a:p>
            <a:r>
              <a:rPr lang="en-US" sz="3200" dirty="0"/>
              <a:t>introduces users to basic search </a:t>
            </a:r>
            <a:r>
              <a:rPr lang="en-US" sz="3200" dirty="0" smtClean="0"/>
              <a:t>information</a:t>
            </a:r>
            <a:r>
              <a:rPr lang="sl-SI" sz="3200" dirty="0" smtClean="0"/>
              <a:t>,</a:t>
            </a:r>
          </a:p>
          <a:p>
            <a:r>
              <a:rPr lang="sl-SI" sz="3200" dirty="0" err="1"/>
              <a:t>p</a:t>
            </a:r>
            <a:r>
              <a:rPr lang="sl-SI" sz="3200" dirty="0" err="1" smtClean="0"/>
              <a:t>rovide</a:t>
            </a:r>
            <a:r>
              <a:rPr lang="sl-SI" sz="3200" dirty="0" smtClean="0"/>
              <a:t> </a:t>
            </a:r>
            <a:r>
              <a:rPr lang="fr-FR" sz="3200" dirty="0"/>
              <a:t>training on EU information </a:t>
            </a:r>
            <a:r>
              <a:rPr lang="fr-FR" sz="3200" dirty="0" smtClean="0"/>
              <a:t>sources</a:t>
            </a:r>
            <a:r>
              <a:rPr lang="sl-SI" sz="3200" dirty="0" smtClean="0"/>
              <a:t> </a:t>
            </a:r>
            <a:r>
              <a:rPr lang="sl-SI" sz="3200" dirty="0" err="1" smtClean="0"/>
              <a:t>for</a:t>
            </a:r>
            <a:r>
              <a:rPr lang="sl-SI" sz="3200" dirty="0" smtClean="0"/>
              <a:t> </a:t>
            </a:r>
            <a:r>
              <a:rPr lang="sl-SI" sz="3200" dirty="0" err="1" smtClean="0"/>
              <a:t>librarians</a:t>
            </a:r>
            <a:r>
              <a:rPr lang="sl-SI" sz="3200" dirty="0" smtClean="0"/>
              <a:t>.</a:t>
            </a:r>
          </a:p>
          <a:p>
            <a:pPr marL="0" indent="0">
              <a:buNone/>
            </a:pPr>
            <a:endParaRPr lang="sl-SI" sz="3200" dirty="0" smtClean="0"/>
          </a:p>
        </p:txBody>
      </p:sp>
    </p:spTree>
    <p:extLst>
      <p:ext uri="{BB962C8B-B14F-4D97-AF65-F5344CB8AC3E}">
        <p14:creationId xmlns:p14="http://schemas.microsoft.com/office/powerpoint/2010/main" val="342587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the material is </a:t>
            </a:r>
            <a:r>
              <a:rPr lang="en-US" dirty="0" smtClean="0">
                <a:solidFill>
                  <a:schemeClr val="accent2"/>
                </a:solidFill>
              </a:rPr>
              <a:t>placed</a:t>
            </a:r>
            <a:r>
              <a:rPr lang="sl-SI" dirty="0" smtClean="0">
                <a:solidFill>
                  <a:schemeClr val="accent2"/>
                </a:solidFill>
              </a:rPr>
              <a:t>?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200" dirty="0" err="1" smtClean="0"/>
              <a:t>Organized</a:t>
            </a:r>
            <a:r>
              <a:rPr lang="sl-SI" sz="3200" dirty="0" smtClean="0"/>
              <a:t> in 18 </a:t>
            </a:r>
            <a:r>
              <a:rPr lang="sl-SI" sz="3200" dirty="0" err="1" smtClean="0"/>
              <a:t>thematic</a:t>
            </a:r>
            <a:r>
              <a:rPr lang="sl-SI" sz="3200" dirty="0" smtClean="0"/>
              <a:t> </a:t>
            </a:r>
            <a:r>
              <a:rPr lang="sl-SI" sz="3200" dirty="0" err="1" smtClean="0"/>
              <a:t>groups</a:t>
            </a:r>
            <a:r>
              <a:rPr lang="sl-SI" sz="3200" dirty="0" smtClean="0"/>
              <a:t> (like: </a:t>
            </a:r>
            <a:r>
              <a:rPr lang="sl-SI" sz="3200" dirty="0"/>
              <a:t>general </a:t>
            </a:r>
            <a:r>
              <a:rPr lang="sl-SI" sz="3200" dirty="0" err="1"/>
              <a:t>institutional</a:t>
            </a:r>
            <a:r>
              <a:rPr lang="sl-SI" sz="3200" dirty="0"/>
              <a:t> </a:t>
            </a:r>
            <a:r>
              <a:rPr lang="sl-SI" sz="3200" dirty="0" err="1" smtClean="0"/>
              <a:t>matters</a:t>
            </a:r>
            <a:r>
              <a:rPr lang="sl-SI" sz="3200" dirty="0" smtClean="0"/>
              <a:t>, </a:t>
            </a:r>
            <a:r>
              <a:rPr lang="sl-SI" sz="3200" dirty="0" err="1" smtClean="0"/>
              <a:t>agriculture</a:t>
            </a:r>
            <a:r>
              <a:rPr lang="sl-SI" sz="3200" dirty="0" smtClean="0"/>
              <a:t>, </a:t>
            </a:r>
            <a:r>
              <a:rPr lang="sl-SI" sz="3200" dirty="0" err="1" smtClean="0"/>
              <a:t>fisheries</a:t>
            </a:r>
            <a:r>
              <a:rPr lang="sl-SI" sz="3200" dirty="0" smtClean="0"/>
              <a:t> </a:t>
            </a:r>
            <a:r>
              <a:rPr lang="sl-SI" sz="3200" dirty="0" err="1"/>
              <a:t>and</a:t>
            </a:r>
            <a:r>
              <a:rPr lang="sl-SI" sz="3200" dirty="0"/>
              <a:t> </a:t>
            </a:r>
            <a:r>
              <a:rPr lang="sl-SI" sz="3200" dirty="0" err="1" smtClean="0"/>
              <a:t>forestry</a:t>
            </a:r>
            <a:r>
              <a:rPr lang="sl-SI" sz="3200" dirty="0" smtClean="0"/>
              <a:t>, </a:t>
            </a:r>
            <a:r>
              <a:rPr lang="sl-SI" sz="3200" dirty="0" err="1" smtClean="0"/>
              <a:t>legislation</a:t>
            </a:r>
            <a:r>
              <a:rPr lang="sl-SI" sz="3200" dirty="0" smtClean="0"/>
              <a:t>, social </a:t>
            </a:r>
            <a:r>
              <a:rPr lang="sl-SI" sz="3200" dirty="0" err="1" smtClean="0"/>
              <a:t>issues</a:t>
            </a:r>
            <a:r>
              <a:rPr lang="sl-SI" sz="3200" dirty="0" smtClean="0"/>
              <a:t>, </a:t>
            </a:r>
            <a:r>
              <a:rPr lang="sl-SI" sz="3200" dirty="0" err="1" smtClean="0"/>
              <a:t>competition</a:t>
            </a:r>
            <a:r>
              <a:rPr lang="sl-SI" sz="3200" dirty="0" smtClean="0"/>
              <a:t> </a:t>
            </a:r>
            <a:r>
              <a:rPr lang="sl-SI" sz="3200" dirty="0" err="1"/>
              <a:t>and</a:t>
            </a:r>
            <a:r>
              <a:rPr lang="sl-SI" sz="3200" dirty="0"/>
              <a:t> </a:t>
            </a:r>
            <a:r>
              <a:rPr lang="sl-SI" sz="3200" dirty="0" err="1" smtClean="0"/>
              <a:t>entrepreneurship</a:t>
            </a:r>
            <a:r>
              <a:rPr lang="sl-SI" sz="3200" dirty="0" smtClean="0"/>
              <a:t>, </a:t>
            </a:r>
            <a:r>
              <a:rPr lang="sl-SI" sz="3200" dirty="0" err="1" smtClean="0"/>
              <a:t>science</a:t>
            </a:r>
            <a:r>
              <a:rPr lang="sl-SI" sz="3200" dirty="0" smtClean="0"/>
              <a:t> </a:t>
            </a:r>
            <a:r>
              <a:rPr lang="sl-SI" sz="3200" dirty="0" err="1" smtClean="0"/>
              <a:t>and</a:t>
            </a:r>
            <a:r>
              <a:rPr lang="sl-SI" sz="3200" dirty="0" smtClean="0"/>
              <a:t> </a:t>
            </a:r>
            <a:r>
              <a:rPr lang="sl-SI" sz="3200" dirty="0" err="1" smtClean="0"/>
              <a:t>information</a:t>
            </a:r>
            <a:r>
              <a:rPr lang="sl-SI" sz="3200" dirty="0" smtClean="0"/>
              <a:t>, </a:t>
            </a:r>
            <a:r>
              <a:rPr lang="sl-SI" sz="3200" dirty="0" err="1" smtClean="0"/>
              <a:t>statistics</a:t>
            </a:r>
            <a:r>
              <a:rPr lang="sl-SI" sz="3200" dirty="0" smtClean="0"/>
              <a:t> </a:t>
            </a:r>
            <a:r>
              <a:rPr lang="sl-SI" sz="3200" dirty="0" err="1" smtClean="0"/>
              <a:t>etc</a:t>
            </a:r>
            <a:r>
              <a:rPr lang="sl-SI" sz="3200" dirty="0" smtClean="0"/>
              <a:t>.),</a:t>
            </a:r>
          </a:p>
          <a:p>
            <a:pPr algn="just"/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collection</a:t>
            </a:r>
            <a:r>
              <a:rPr lang="sl-SI" sz="3200" dirty="0" smtClean="0"/>
              <a:t> is </a:t>
            </a:r>
            <a:r>
              <a:rPr lang="sl-SI" sz="3200" dirty="0" err="1" smtClean="0"/>
              <a:t>freely</a:t>
            </a:r>
            <a:r>
              <a:rPr lang="sl-SI" sz="3200" dirty="0" smtClean="0"/>
              <a:t> </a:t>
            </a:r>
            <a:r>
              <a:rPr lang="sl-SI" sz="3200" dirty="0" err="1" smtClean="0"/>
              <a:t>accessed</a:t>
            </a:r>
            <a:r>
              <a:rPr lang="sl-SI" sz="3200" dirty="0" smtClean="0"/>
              <a:t>,</a:t>
            </a:r>
          </a:p>
          <a:p>
            <a:pPr algn="just"/>
            <a:r>
              <a:rPr lang="sl-SI" sz="3200" dirty="0" err="1"/>
              <a:t>b</a:t>
            </a:r>
            <a:r>
              <a:rPr lang="sl-SI" sz="3200" dirty="0" err="1" smtClean="0"/>
              <a:t>ut</a:t>
            </a:r>
            <a:r>
              <a:rPr lang="sl-SI" sz="3200" dirty="0" smtClean="0"/>
              <a:t> it </a:t>
            </a:r>
            <a:r>
              <a:rPr lang="sl-SI" sz="3200" dirty="0" err="1" smtClean="0"/>
              <a:t>can</a:t>
            </a:r>
            <a:r>
              <a:rPr lang="sl-SI" sz="3200" dirty="0" smtClean="0"/>
              <a:t> </a:t>
            </a:r>
            <a:r>
              <a:rPr lang="sl-SI" sz="3200" dirty="0" err="1" smtClean="0"/>
              <a:t>be</a:t>
            </a:r>
            <a:r>
              <a:rPr lang="sl-SI" sz="3200" dirty="0" smtClean="0"/>
              <a:t> </a:t>
            </a:r>
            <a:r>
              <a:rPr lang="sl-SI" sz="3200" dirty="0" err="1" smtClean="0"/>
              <a:t>only</a:t>
            </a:r>
            <a:r>
              <a:rPr lang="sl-SI" sz="3200" dirty="0" smtClean="0"/>
              <a:t> used in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reading</a:t>
            </a:r>
            <a:r>
              <a:rPr lang="sl-SI" sz="3200" dirty="0" smtClean="0"/>
              <a:t> </a:t>
            </a:r>
            <a:r>
              <a:rPr lang="sl-SI" sz="3200" dirty="0" err="1" smtClean="0"/>
              <a:t>rooms</a:t>
            </a:r>
            <a:r>
              <a:rPr lang="sl-SI" sz="3200" dirty="0" smtClean="0"/>
              <a:t> </a:t>
            </a:r>
            <a:r>
              <a:rPr lang="sl-SI" sz="3200" dirty="0" err="1" smtClean="0"/>
              <a:t>of</a:t>
            </a:r>
            <a:r>
              <a:rPr lang="sl-SI" sz="3200" dirty="0" smtClean="0"/>
              <a:t> NUL. 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297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Types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materials</a:t>
            </a:r>
            <a:r>
              <a:rPr lang="sl-SI" dirty="0" smtClean="0"/>
              <a:t> in EU </a:t>
            </a:r>
            <a:r>
              <a:rPr lang="sl-SI" dirty="0" err="1" smtClean="0"/>
              <a:t>collection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olitical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official</a:t>
            </a: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documents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undamental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</a:t>
            </a: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yearbooks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nnual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reports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rogramms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ork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tudies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research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ifferent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calls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Slovenian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publications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thema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EU or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(not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published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EC) – like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disertations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books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etc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978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Trainings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librarians</a:t>
            </a:r>
            <a:r>
              <a:rPr lang="sl-SI" dirty="0" smtClean="0"/>
              <a:t> -  </a:t>
            </a:r>
            <a:r>
              <a:rPr lang="en-US" dirty="0"/>
              <a:t>Getting to know the European </a:t>
            </a:r>
            <a:r>
              <a:rPr lang="en-US" dirty="0" smtClean="0"/>
              <a:t>Union</a:t>
            </a:r>
            <a:r>
              <a:rPr lang="sl-SI" dirty="0" smtClean="0"/>
              <a:t>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purpose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training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accent5"/>
                </a:solidFill>
              </a:rPr>
              <a:t>P</a:t>
            </a:r>
            <a:r>
              <a:rPr lang="en-US" sz="2800" dirty="0" smtClean="0">
                <a:solidFill>
                  <a:schemeClr val="accent5"/>
                </a:solidFill>
              </a:rPr>
              <a:t>resent </a:t>
            </a:r>
            <a:r>
              <a:rPr lang="en-US" sz="2800" dirty="0">
                <a:solidFill>
                  <a:schemeClr val="accent5"/>
                </a:solidFill>
              </a:rPr>
              <a:t>closer to the concept and idea of the European </a:t>
            </a:r>
            <a:r>
              <a:rPr lang="en-US" sz="2800" dirty="0" smtClean="0">
                <a:solidFill>
                  <a:schemeClr val="accent5"/>
                </a:solidFill>
              </a:rPr>
              <a:t>Union</a:t>
            </a:r>
            <a:r>
              <a:rPr lang="sl-SI" sz="2800" dirty="0" smtClean="0">
                <a:solidFill>
                  <a:schemeClr val="accent5"/>
                </a:solidFill>
              </a:rPr>
              <a:t>,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learn basic concepts, major </a:t>
            </a:r>
            <a:r>
              <a:rPr lang="en-US" sz="2800" dirty="0" smtClean="0">
                <a:solidFill>
                  <a:schemeClr val="accent5"/>
                </a:solidFill>
              </a:rPr>
              <a:t>institutions</a:t>
            </a:r>
            <a:r>
              <a:rPr lang="sl-SI" sz="2800" dirty="0" smtClean="0">
                <a:solidFill>
                  <a:schemeClr val="accent5"/>
                </a:solidFill>
              </a:rPr>
              <a:t>,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acquaint themselves with the most important domestic and foreign information </a:t>
            </a:r>
            <a:r>
              <a:rPr lang="en-US" sz="2800" dirty="0" smtClean="0">
                <a:solidFill>
                  <a:schemeClr val="accent5"/>
                </a:solidFill>
              </a:rPr>
              <a:t>sources</a:t>
            </a:r>
            <a:r>
              <a:rPr lang="sl-SI" sz="2800" dirty="0" smtClean="0">
                <a:solidFill>
                  <a:schemeClr val="accent5"/>
                </a:solidFill>
              </a:rPr>
              <a:t>,</a:t>
            </a:r>
          </a:p>
          <a:p>
            <a:r>
              <a:rPr lang="sl-SI" sz="2800" dirty="0" smtClean="0">
                <a:solidFill>
                  <a:schemeClr val="accent5"/>
                </a:solidFill>
              </a:rPr>
              <a:t>e</a:t>
            </a:r>
            <a:r>
              <a:rPr lang="en-US" sz="2800" dirty="0" err="1" smtClean="0">
                <a:solidFill>
                  <a:schemeClr val="accent5"/>
                </a:solidFill>
              </a:rPr>
              <a:t>nable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users to independently search for information on EU and </a:t>
            </a:r>
            <a:r>
              <a:rPr lang="en-US" sz="2800" dirty="0" smtClean="0">
                <a:solidFill>
                  <a:schemeClr val="accent5"/>
                </a:solidFill>
              </a:rPr>
              <a:t>EU</a:t>
            </a:r>
            <a:r>
              <a:rPr lang="sl-SI" sz="2800" dirty="0" smtClean="0">
                <a:solidFill>
                  <a:schemeClr val="accent5"/>
                </a:solidFill>
              </a:rPr>
              <a:t>.</a:t>
            </a:r>
            <a:endParaRPr lang="sl-SI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Trainings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librarians</a:t>
            </a:r>
            <a:r>
              <a:rPr lang="sl-SI" dirty="0"/>
              <a:t> -  </a:t>
            </a:r>
            <a:r>
              <a:rPr lang="en-US" dirty="0"/>
              <a:t>Getting to know the European </a:t>
            </a:r>
            <a:r>
              <a:rPr lang="en-US" dirty="0" smtClean="0"/>
              <a:t>Union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solidFill>
                  <a:srgbClr val="92D050"/>
                </a:solidFill>
              </a:rPr>
              <a:t>From</a:t>
            </a:r>
            <a:r>
              <a:rPr lang="sl-SI" sz="2800" dirty="0" smtClean="0">
                <a:solidFill>
                  <a:srgbClr val="92D050"/>
                </a:solidFill>
              </a:rPr>
              <a:t> 1999 it </a:t>
            </a:r>
            <a:r>
              <a:rPr lang="sl-SI" sz="2800" dirty="0" err="1" smtClean="0">
                <a:solidFill>
                  <a:srgbClr val="92D050"/>
                </a:solidFill>
              </a:rPr>
              <a:t>was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many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participants</a:t>
            </a:r>
            <a:r>
              <a:rPr lang="sl-SI" sz="2800" dirty="0" smtClean="0">
                <a:solidFill>
                  <a:srgbClr val="92D050"/>
                </a:solidFill>
              </a:rPr>
              <a:t>,</a:t>
            </a:r>
          </a:p>
          <a:p>
            <a:r>
              <a:rPr lang="sl-SI" sz="2800" dirty="0">
                <a:solidFill>
                  <a:srgbClr val="92D050"/>
                </a:solidFill>
              </a:rPr>
              <a:t>i</a:t>
            </a:r>
            <a:r>
              <a:rPr lang="sl-SI" sz="2800" dirty="0" smtClean="0">
                <a:solidFill>
                  <a:srgbClr val="92D050"/>
                </a:solidFill>
              </a:rPr>
              <a:t>n 2004 </a:t>
            </a:r>
            <a:r>
              <a:rPr lang="sl-SI" sz="2800" dirty="0" err="1" smtClean="0">
                <a:solidFill>
                  <a:srgbClr val="92D050"/>
                </a:solidFill>
              </a:rPr>
              <a:t>when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we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become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member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of</a:t>
            </a:r>
            <a:r>
              <a:rPr lang="sl-SI" sz="2800" dirty="0" smtClean="0">
                <a:solidFill>
                  <a:srgbClr val="92D050"/>
                </a:solidFill>
              </a:rPr>
              <a:t> EU </a:t>
            </a:r>
            <a:r>
              <a:rPr lang="sl-SI" sz="2800" dirty="0" err="1" smtClean="0">
                <a:solidFill>
                  <a:srgbClr val="92D050"/>
                </a:solidFill>
              </a:rPr>
              <a:t>even</a:t>
            </a:r>
            <a:r>
              <a:rPr lang="sl-SI" sz="2800" dirty="0" smtClean="0">
                <a:solidFill>
                  <a:srgbClr val="92D050"/>
                </a:solidFill>
              </a:rPr>
              <a:t> more,</a:t>
            </a:r>
          </a:p>
          <a:p>
            <a:r>
              <a:rPr lang="sl-SI" sz="2800" dirty="0" err="1">
                <a:solidFill>
                  <a:srgbClr val="92D050"/>
                </a:solidFill>
              </a:rPr>
              <a:t>w</a:t>
            </a:r>
            <a:r>
              <a:rPr lang="sl-SI" sz="2800" dirty="0" err="1" smtClean="0">
                <a:solidFill>
                  <a:srgbClr val="92D050"/>
                </a:solidFill>
              </a:rPr>
              <a:t>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also</a:t>
            </a:r>
            <a:r>
              <a:rPr lang="sl-SI" sz="2800" dirty="0" smtClean="0">
                <a:solidFill>
                  <a:srgbClr val="92D050"/>
                </a:solidFill>
              </a:rPr>
              <a:t> start to </a:t>
            </a:r>
            <a:r>
              <a:rPr lang="sl-SI" sz="2800" dirty="0" err="1" smtClean="0">
                <a:solidFill>
                  <a:srgbClr val="92D050"/>
                </a:solidFill>
              </a:rPr>
              <a:t>cooperate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with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Public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library</a:t>
            </a:r>
            <a:r>
              <a:rPr lang="sl-SI" sz="2800" dirty="0" smtClean="0">
                <a:solidFill>
                  <a:srgbClr val="92D050"/>
                </a:solidFill>
              </a:rPr>
              <a:t> in Ljubljana – </a:t>
            </a:r>
            <a:r>
              <a:rPr lang="sl-SI" sz="2800" dirty="0" err="1" smtClean="0">
                <a:solidFill>
                  <a:srgbClr val="92D050"/>
                </a:solidFill>
              </a:rPr>
              <a:t>where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they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have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corner</a:t>
            </a:r>
            <a:r>
              <a:rPr lang="sl-SI" sz="2800" dirty="0" smtClean="0">
                <a:solidFill>
                  <a:srgbClr val="92D050"/>
                </a:solidFill>
              </a:rPr>
              <a:t> EU,</a:t>
            </a:r>
          </a:p>
          <a:p>
            <a:r>
              <a:rPr lang="sl-SI" sz="2800" dirty="0" err="1" smtClean="0">
                <a:solidFill>
                  <a:srgbClr val="92D050"/>
                </a:solidFill>
              </a:rPr>
              <a:t>after</a:t>
            </a:r>
            <a:r>
              <a:rPr lang="sl-SI" sz="2800" dirty="0" smtClean="0">
                <a:solidFill>
                  <a:srgbClr val="92D050"/>
                </a:solidFill>
              </a:rPr>
              <a:t> 2008 </a:t>
            </a:r>
            <a:r>
              <a:rPr lang="sl-SI" sz="2800" dirty="0" err="1" smtClean="0">
                <a:solidFill>
                  <a:srgbClr val="92D050"/>
                </a:solidFill>
              </a:rPr>
              <a:t>there</a:t>
            </a:r>
            <a:r>
              <a:rPr lang="sl-SI" sz="2800" dirty="0" smtClean="0">
                <a:solidFill>
                  <a:srgbClr val="92D050"/>
                </a:solidFill>
              </a:rPr>
              <a:t> is no </a:t>
            </a:r>
            <a:r>
              <a:rPr lang="sl-SI" sz="2800" dirty="0" err="1" smtClean="0">
                <a:solidFill>
                  <a:srgbClr val="92D050"/>
                </a:solidFill>
              </a:rPr>
              <a:t>interest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anymore</a:t>
            </a:r>
            <a:r>
              <a:rPr lang="sl-SI" sz="2800" dirty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for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group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training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but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they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come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for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induvidual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r>
              <a:rPr lang="sl-SI" sz="2800" dirty="0" err="1" smtClean="0">
                <a:solidFill>
                  <a:srgbClr val="92D050"/>
                </a:solidFill>
              </a:rPr>
              <a:t>consueling</a:t>
            </a:r>
            <a:r>
              <a:rPr lang="sl-SI" sz="2800" dirty="0" smtClean="0">
                <a:solidFill>
                  <a:srgbClr val="92D050"/>
                </a:solidFill>
              </a:rPr>
              <a:t>.</a:t>
            </a:r>
            <a:endParaRPr lang="sl-SI" sz="28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www.stupidgymshit.com/wp-content/uploads/2011/06/300_15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Depozit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ILO – </a:t>
            </a: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Labour</a:t>
            </a:r>
            <a:r>
              <a:rPr lang="sl-SI" dirty="0" smtClean="0"/>
              <a:t> </a:t>
            </a:r>
            <a:r>
              <a:rPr lang="sl-SI" dirty="0" err="1" smtClean="0"/>
              <a:t>Organization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dirty="0"/>
              <a:t>Since 1992, the </a:t>
            </a:r>
            <a:r>
              <a:rPr lang="sl-SI" dirty="0" smtClean="0"/>
              <a:t>NUL is</a:t>
            </a:r>
            <a:r>
              <a:rPr lang="en-US" dirty="0" smtClean="0"/>
              <a:t> </a:t>
            </a:r>
            <a:r>
              <a:rPr lang="en-US" dirty="0"/>
              <a:t>deposit library of publications of the </a:t>
            </a:r>
            <a:r>
              <a:rPr lang="en-US" dirty="0" smtClean="0"/>
              <a:t>ILO</a:t>
            </a:r>
            <a:r>
              <a:rPr lang="sl-SI" dirty="0" smtClean="0"/>
              <a:t>,</a:t>
            </a:r>
          </a:p>
          <a:p>
            <a:r>
              <a:rPr lang="en-US" dirty="0"/>
              <a:t>has a rich collection of different types of material, such as </a:t>
            </a:r>
            <a:r>
              <a:rPr lang="en-US" dirty="0" smtClean="0"/>
              <a:t>monographic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en-US" dirty="0" smtClean="0"/>
              <a:t> serials</a:t>
            </a:r>
            <a:r>
              <a:rPr lang="sl-SI" dirty="0" smtClean="0"/>
              <a:t> </a:t>
            </a:r>
            <a:r>
              <a:rPr lang="sl-SI" dirty="0" err="1" smtClean="0"/>
              <a:t>publications</a:t>
            </a:r>
            <a:r>
              <a:rPr lang="sl-SI" dirty="0" smtClean="0"/>
              <a:t>,</a:t>
            </a:r>
          </a:p>
          <a:p>
            <a:r>
              <a:rPr lang="sl-SI" dirty="0" err="1"/>
              <a:t>w</a:t>
            </a:r>
            <a:r>
              <a:rPr lang="sl-SI" dirty="0" err="1" smtClean="0"/>
              <a:t>e</a:t>
            </a:r>
            <a:r>
              <a:rPr lang="sl-SI" dirty="0" smtClean="0"/>
              <a:t> </a:t>
            </a:r>
            <a:r>
              <a:rPr lang="sl-SI" dirty="0" err="1" smtClean="0"/>
              <a:t>recive</a:t>
            </a:r>
            <a:r>
              <a:rPr lang="sl-SI" dirty="0" smtClean="0"/>
              <a:t> </a:t>
            </a:r>
            <a:r>
              <a:rPr lang="en-US" dirty="0" smtClean="0"/>
              <a:t>publications </a:t>
            </a:r>
            <a:r>
              <a:rPr lang="en-US" dirty="0"/>
              <a:t>as a </a:t>
            </a:r>
            <a:r>
              <a:rPr lang="en-US" dirty="0" smtClean="0"/>
              <a:t>gift</a:t>
            </a:r>
            <a:r>
              <a:rPr lang="sl-SI" dirty="0"/>
              <a:t> </a:t>
            </a:r>
            <a:r>
              <a:rPr lang="sl-SI" dirty="0" smtClean="0"/>
              <a:t>in one </a:t>
            </a:r>
            <a:r>
              <a:rPr lang="sl-SI" dirty="0" err="1" smtClean="0"/>
              <a:t>copy</a:t>
            </a:r>
            <a:r>
              <a:rPr lang="sl-SI" dirty="0" smtClean="0"/>
              <a:t> in </a:t>
            </a:r>
            <a:r>
              <a:rPr lang="sl-SI" dirty="0" err="1" smtClean="0"/>
              <a:t>english</a:t>
            </a:r>
            <a:r>
              <a:rPr lang="sl-SI" dirty="0" smtClean="0"/>
              <a:t> </a:t>
            </a:r>
            <a:r>
              <a:rPr lang="sl-SI" dirty="0" err="1" smtClean="0"/>
              <a:t>language</a:t>
            </a:r>
            <a:r>
              <a:rPr lang="sl-SI" dirty="0" smtClean="0"/>
              <a:t> or </a:t>
            </a:r>
            <a:r>
              <a:rPr lang="sl-SI" dirty="0" err="1" smtClean="0"/>
              <a:t>french</a:t>
            </a:r>
            <a:r>
              <a:rPr lang="sl-SI" dirty="0" smtClean="0"/>
              <a:t>,</a:t>
            </a:r>
          </a:p>
          <a:p>
            <a:r>
              <a:rPr lang="sl-SI" dirty="0" smtClean="0"/>
              <a:t>p</a:t>
            </a:r>
            <a:r>
              <a:rPr lang="en-US" dirty="0" err="1" smtClean="0"/>
              <a:t>ublications</a:t>
            </a:r>
            <a:r>
              <a:rPr lang="en-US" dirty="0" smtClean="0"/>
              <a:t> </a:t>
            </a:r>
            <a:r>
              <a:rPr lang="en-US" dirty="0"/>
              <a:t>are free access and can be used only in the reading </a:t>
            </a:r>
            <a:r>
              <a:rPr lang="en-US" dirty="0" smtClean="0"/>
              <a:t>room</a:t>
            </a:r>
            <a:r>
              <a:rPr lang="sl-SI" dirty="0"/>
              <a:t>.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116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l-SI" dirty="0" smtClean="0"/>
              <a:t>Depozit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UNESCO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S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tart in 1995,</a:t>
            </a:r>
          </a:p>
          <a:p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</a:t>
            </a:r>
            <a:r>
              <a:rPr lang="en-US" sz="2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ublications</a:t>
            </a:r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are free access and can be used only in the reading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room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i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 1988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and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1997 </a:t>
            </a:r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selective bibliography was published, entitled UNESCO publications in National and University </a:t>
            </a:r>
            <a:r>
              <a:rPr lang="en-US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Librar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608830" cy="20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1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Depozit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OECD -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Organisation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for Economic Co-operation and Development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 smtClean="0"/>
              <a:t>open in 2008,</a:t>
            </a:r>
          </a:p>
          <a:p>
            <a:r>
              <a:rPr lang="en-US" sz="3200" dirty="0"/>
              <a:t>receive the entire </a:t>
            </a:r>
            <a:r>
              <a:rPr lang="sl-SI" sz="3200" dirty="0" err="1" smtClean="0"/>
              <a:t>publications</a:t>
            </a:r>
            <a:r>
              <a:rPr lang="en-US" sz="3200" dirty="0" smtClean="0"/>
              <a:t> </a:t>
            </a:r>
            <a:r>
              <a:rPr lang="en-US" sz="3200" dirty="0"/>
              <a:t>by purchasing one </a:t>
            </a:r>
            <a:r>
              <a:rPr lang="en-US" sz="3200" dirty="0" smtClean="0"/>
              <a:t>copy</a:t>
            </a:r>
            <a:r>
              <a:rPr lang="sl-SI" sz="3200" dirty="0" smtClean="0"/>
              <a:t> (</a:t>
            </a:r>
            <a:r>
              <a:rPr lang="sl-SI" sz="3200" dirty="0" err="1" smtClean="0"/>
              <a:t>buying</a:t>
            </a:r>
            <a:r>
              <a:rPr lang="sl-SI" sz="3200" dirty="0" smtClean="0"/>
              <a:t>),</a:t>
            </a:r>
          </a:p>
          <a:p>
            <a:r>
              <a:rPr lang="sl-SI" sz="3200" dirty="0" err="1"/>
              <a:t>a</a:t>
            </a:r>
            <a:r>
              <a:rPr lang="sl-SI" sz="3200" dirty="0" err="1" smtClean="0"/>
              <a:t>ll</a:t>
            </a:r>
            <a:r>
              <a:rPr lang="sl-SI" sz="3200" dirty="0" smtClean="0"/>
              <a:t> in </a:t>
            </a:r>
            <a:r>
              <a:rPr lang="sl-SI" sz="3200" dirty="0" err="1" smtClean="0"/>
              <a:t>english</a:t>
            </a:r>
            <a:r>
              <a:rPr lang="sl-SI" sz="3200" dirty="0" smtClean="0"/>
              <a:t> </a:t>
            </a:r>
            <a:r>
              <a:rPr lang="sl-SI" sz="3200" dirty="0" err="1" smtClean="0"/>
              <a:t>language</a:t>
            </a:r>
            <a:r>
              <a:rPr lang="sl-SI" sz="3200" dirty="0" smtClean="0"/>
              <a:t>,</a:t>
            </a:r>
          </a:p>
          <a:p>
            <a:r>
              <a:rPr lang="sl-SI" sz="3200" dirty="0" smtClean="0"/>
              <a:t>a</a:t>
            </a:r>
            <a:r>
              <a:rPr lang="en-US" sz="3200" dirty="0" err="1" smtClean="0"/>
              <a:t>ll</a:t>
            </a:r>
            <a:r>
              <a:rPr lang="en-US" sz="3200" dirty="0" smtClean="0"/>
              <a:t> </a:t>
            </a:r>
            <a:r>
              <a:rPr lang="en-US" sz="3200" dirty="0"/>
              <a:t>publications are also available in electronic </a:t>
            </a:r>
            <a:r>
              <a:rPr lang="en-US" sz="3200" dirty="0" smtClean="0"/>
              <a:t>form</a:t>
            </a:r>
            <a:r>
              <a:rPr lang="sl-SI" sz="3200" dirty="0" smtClean="0"/>
              <a:t> </a:t>
            </a:r>
            <a:r>
              <a:rPr lang="sl-SI" sz="3200" dirty="0" err="1" smtClean="0"/>
              <a:t>threw</a:t>
            </a:r>
            <a:r>
              <a:rPr lang="sl-SI" sz="3200" dirty="0" smtClean="0"/>
              <a:t> </a:t>
            </a:r>
            <a:r>
              <a:rPr lang="sl-SI" sz="3200" dirty="0" err="1" smtClean="0"/>
              <a:t>OECDiLibrary</a:t>
            </a:r>
            <a:endParaRPr lang="sl-SI" sz="3200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296691" cy="22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9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OECDiLibrary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2735"/>
            <a:ext cx="8496944" cy="599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dirty="0" err="1" smtClean="0">
                <a:solidFill>
                  <a:srgbClr val="00B0F0"/>
                </a:solidFill>
              </a:rPr>
              <a:t>OECDiLibrary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to the full content can be accessed from a location 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NUL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and the University of Ljubljana and the Central Technical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Library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(</a:t>
            </a:r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specified</a:t>
            </a:r>
            <a:r>
              <a:rPr lang="sl-SI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IP),</a:t>
            </a:r>
          </a:p>
          <a:p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w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will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start to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negotiate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to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fully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accessed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for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members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of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library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OECDiLibrary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allow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to search and read the full text of all publications issued by the OECD since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1998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here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are over 2000 books, reports,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newspaper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etc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also allows viewing of 26 OECD statistical databases and 10 databases IEA - International Energy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Agency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40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Slovenian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national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university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library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just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formation of a library is associated with the decree of Empress Maria Theresa in 1774, which has 637 books devoted to the general public in the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library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just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after the end of World War I in 1919 with the renaming of the National Academic Library became a central library for the whole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country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with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right to receive legal deposit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prints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just"/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2003 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NUK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became an associate member of the University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Ljubljana,</a:t>
            </a:r>
          </a:p>
          <a:p>
            <a:pPr algn="just"/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2005 he began to build a digital library of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Slovenia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just"/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2009 he became a national e-content aggregator in the field of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culture</a:t>
            </a:r>
            <a:r>
              <a:rPr lang="sl-S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sl-SI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B0F0"/>
                </a:solidFill>
              </a:rPr>
              <a:t>Publications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of</a:t>
            </a:r>
            <a:r>
              <a:rPr lang="sl-SI" dirty="0" smtClean="0">
                <a:solidFill>
                  <a:srgbClr val="00B0F0"/>
                </a:solidFill>
              </a:rPr>
              <a:t> OECD – </a:t>
            </a:r>
            <a:r>
              <a:rPr lang="sl-SI" dirty="0" err="1" smtClean="0">
                <a:solidFill>
                  <a:srgbClr val="00B0F0"/>
                </a:solidFill>
              </a:rPr>
              <a:t>topics</a:t>
            </a:r>
            <a:r>
              <a:rPr lang="sl-SI" dirty="0" smtClean="0">
                <a:solidFill>
                  <a:srgbClr val="00B0F0"/>
                </a:solidFill>
              </a:rPr>
              <a:t>: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Banking</a:t>
            </a:r>
            <a:r>
              <a:rPr lang="sl-SI" dirty="0" smtClean="0"/>
              <a:t>,</a:t>
            </a:r>
          </a:p>
          <a:p>
            <a:r>
              <a:rPr lang="sl-SI" dirty="0" err="1"/>
              <a:t>t</a:t>
            </a:r>
            <a:r>
              <a:rPr lang="sl-SI" dirty="0" err="1" smtClean="0"/>
              <a:t>axes</a:t>
            </a:r>
            <a:r>
              <a:rPr lang="sl-SI" dirty="0" smtClean="0"/>
              <a:t>,</a:t>
            </a:r>
          </a:p>
          <a:p>
            <a:r>
              <a:rPr lang="sl-SI" dirty="0" err="1"/>
              <a:t>e</a:t>
            </a:r>
            <a:r>
              <a:rPr lang="sl-SI" dirty="0" err="1" smtClean="0"/>
              <a:t>nergy</a:t>
            </a:r>
            <a:r>
              <a:rPr lang="sl-SI" dirty="0" smtClean="0"/>
              <a:t>,</a:t>
            </a:r>
          </a:p>
          <a:p>
            <a:r>
              <a:rPr lang="sl-SI" dirty="0" err="1"/>
              <a:t>e</a:t>
            </a:r>
            <a:r>
              <a:rPr lang="sl-SI" dirty="0" err="1" smtClean="0"/>
              <a:t>ducation</a:t>
            </a:r>
            <a:r>
              <a:rPr lang="sl-SI" dirty="0" smtClean="0"/>
              <a:t>,</a:t>
            </a:r>
          </a:p>
          <a:p>
            <a:r>
              <a:rPr lang="sl-SI" dirty="0" err="1"/>
              <a:t>a</a:t>
            </a:r>
            <a:r>
              <a:rPr lang="sl-SI" dirty="0" err="1" smtClean="0"/>
              <a:t>griculture</a:t>
            </a:r>
            <a:r>
              <a:rPr lang="sl-SI" dirty="0" smtClean="0"/>
              <a:t>,</a:t>
            </a:r>
          </a:p>
          <a:p>
            <a:r>
              <a:rPr lang="sl-SI" dirty="0" err="1"/>
              <a:t>m</a:t>
            </a:r>
            <a:r>
              <a:rPr lang="sl-SI" dirty="0" err="1" smtClean="0"/>
              <a:t>akroeconomy</a:t>
            </a:r>
            <a:r>
              <a:rPr lang="sl-SI" dirty="0" smtClean="0"/>
              <a:t>,</a:t>
            </a:r>
          </a:p>
          <a:p>
            <a:r>
              <a:rPr lang="sl-SI" dirty="0" err="1"/>
              <a:t>m</a:t>
            </a:r>
            <a:r>
              <a:rPr lang="sl-SI" dirty="0" err="1" smtClean="0"/>
              <a:t>igration</a:t>
            </a:r>
            <a:r>
              <a:rPr lang="sl-SI" dirty="0" smtClean="0"/>
              <a:t>,</a:t>
            </a:r>
          </a:p>
          <a:p>
            <a:r>
              <a:rPr lang="sl-SI" dirty="0" err="1"/>
              <a:t>direct</a:t>
            </a:r>
            <a:r>
              <a:rPr lang="sl-SI" dirty="0"/>
              <a:t> </a:t>
            </a:r>
            <a:r>
              <a:rPr lang="sl-SI" dirty="0" err="1" smtClean="0"/>
              <a:t>investment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environment</a:t>
            </a:r>
            <a:r>
              <a:rPr lang="sl-SI" dirty="0" smtClean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Sustainable</a:t>
            </a:r>
            <a:r>
              <a:rPr lang="sl-SI" dirty="0"/>
              <a:t> </a:t>
            </a:r>
            <a:r>
              <a:rPr lang="sl-SI" dirty="0" err="1" smtClean="0"/>
              <a:t>Development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telecommunication</a:t>
            </a:r>
            <a:r>
              <a:rPr lang="sl-SI" dirty="0" smtClean="0"/>
              <a:t> </a:t>
            </a:r>
            <a:r>
              <a:rPr lang="sl-SI" dirty="0" err="1" smtClean="0"/>
              <a:t>etc</a:t>
            </a:r>
            <a:r>
              <a:rPr lang="sl-SI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89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>
                <a:solidFill>
                  <a:srgbClr val="00B0F0"/>
                </a:solidFill>
              </a:rPr>
              <a:t>Information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inquirys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Users can search the existing models and methods, through the OPAC, or through other information </a:t>
            </a:r>
            <a:r>
              <a:rPr lang="en-US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sources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sl-SI" sz="36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a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ll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publications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of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depozit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librarys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are in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free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access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ephemeral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publications</a:t>
            </a:r>
            <a:r>
              <a:rPr lang="sl-SI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are in </a:t>
            </a:r>
            <a:r>
              <a:rPr lang="sl-SI" sz="36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warehouse</a:t>
            </a:r>
            <a:r>
              <a:rPr lang="sl-SI" sz="36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endParaRPr lang="sl-SI" sz="3600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397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S</a:t>
            </a:r>
            <a:r>
              <a:rPr lang="en-US" dirty="0" err="1" smtClean="0">
                <a:solidFill>
                  <a:srgbClr val="00B0F0"/>
                </a:solidFill>
              </a:rPr>
              <a:t>pecific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examples of information inquiries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Elections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2011,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e-mail address of a person who works in the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EU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all of the European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funds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legal basis to ensure the health of drinking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water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(EU),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monitoring of drinking water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systems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economic data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some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country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 (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World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Bank, OECD),</a:t>
            </a:r>
          </a:p>
          <a:p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EU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directive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on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specific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topic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ducation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(OECD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resarch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),</a:t>
            </a:r>
          </a:p>
          <a:p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Europe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Direct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points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in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Slovenia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blacklist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of</a:t>
            </a:r>
            <a:r>
              <a:rPr lang="sl-SI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banned</a:t>
            </a:r>
            <a:r>
              <a:rPr lang="sl-SI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airlines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(EU),</a:t>
            </a:r>
          </a:p>
          <a:p>
            <a:r>
              <a:rPr lang="sl-SI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sl-SI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tc</a:t>
            </a:r>
            <a:r>
              <a:rPr lang="sl-SI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450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sl-SI" sz="2800" dirty="0" err="1" smtClean="0"/>
              <a:t>Web</a:t>
            </a:r>
            <a:r>
              <a:rPr lang="sl-SI" sz="2800" dirty="0" smtClean="0"/>
              <a:t> </a:t>
            </a:r>
            <a:r>
              <a:rPr lang="sl-SI" sz="2800" dirty="0" err="1" smtClean="0"/>
              <a:t>archive</a:t>
            </a:r>
            <a:r>
              <a:rPr lang="sl-SI" sz="2800" dirty="0" smtClean="0"/>
              <a:t> – </a:t>
            </a:r>
            <a:r>
              <a:rPr lang="sl-SI" sz="2800" dirty="0" err="1" smtClean="0"/>
              <a:t>new</a:t>
            </a:r>
            <a:r>
              <a:rPr lang="sl-SI" sz="2800" dirty="0" smtClean="0"/>
              <a:t> </a:t>
            </a:r>
            <a:r>
              <a:rPr lang="sl-SI" sz="2800" dirty="0" err="1" smtClean="0"/>
              <a:t>ephemeral</a:t>
            </a:r>
            <a:r>
              <a:rPr lang="sl-SI" sz="2800" dirty="0" smtClean="0"/>
              <a:t> on line </a:t>
            </a:r>
            <a:r>
              <a:rPr lang="sl-SI" sz="2800" dirty="0" err="1" smtClean="0"/>
              <a:t>publications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76864" cy="622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8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l-SI" sz="3100" dirty="0" err="1" smtClean="0"/>
              <a:t>Cataloging</a:t>
            </a:r>
            <a:r>
              <a:rPr lang="sl-SI" sz="3100" dirty="0" smtClean="0"/>
              <a:t> – </a:t>
            </a:r>
            <a:r>
              <a:rPr lang="sl-SI" sz="3100" dirty="0" err="1" smtClean="0"/>
              <a:t>collection</a:t>
            </a:r>
            <a:r>
              <a:rPr lang="sl-SI" sz="3100" dirty="0" smtClean="0"/>
              <a:t> </a:t>
            </a:r>
            <a:r>
              <a:rPr lang="sl-SI" sz="3100" dirty="0" err="1" smtClean="0"/>
              <a:t>record</a:t>
            </a:r>
            <a:r>
              <a:rPr lang="sl-SI" sz="3100" dirty="0" smtClean="0"/>
              <a:t> (</a:t>
            </a:r>
            <a:r>
              <a:rPr lang="sl-SI" sz="3100" dirty="0" err="1" smtClean="0"/>
              <a:t>new</a:t>
            </a:r>
            <a:r>
              <a:rPr lang="sl-SI" sz="3100" dirty="0" smtClean="0"/>
              <a:t> </a:t>
            </a:r>
            <a:r>
              <a:rPr lang="sl-SI" sz="3100" dirty="0" err="1" smtClean="0"/>
              <a:t>way</a:t>
            </a:r>
            <a:r>
              <a:rPr lang="sl-SI" sz="3100" dirty="0" smtClean="0"/>
              <a:t> </a:t>
            </a:r>
            <a:r>
              <a:rPr lang="sl-SI" sz="3100" dirty="0" err="1" smtClean="0"/>
              <a:t>of</a:t>
            </a:r>
            <a:r>
              <a:rPr lang="sl-SI" sz="3100" dirty="0" smtClean="0"/>
              <a:t> </a:t>
            </a:r>
            <a:r>
              <a:rPr lang="sl-SI" sz="3100" dirty="0" err="1" smtClean="0"/>
              <a:t>cataloging</a:t>
            </a:r>
            <a:r>
              <a:rPr lang="sl-SI" dirty="0" smtClean="0"/>
              <a:t>) 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37835"/>
              </p:ext>
            </p:extLst>
          </p:nvPr>
        </p:nvGraphicFramePr>
        <p:xfrm>
          <a:off x="323528" y="1124744"/>
          <a:ext cx="8352928" cy="511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810"/>
                <a:gridCol w="642881"/>
                <a:gridCol w="6969237"/>
              </a:tblGrid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Polje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Ind.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Podpolja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001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an-nov zapis ba – tekstovno gradivo cc – zbirni zapis d0 – ni hierarhičnega odnosa 7ba – latinica 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100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bg – publikacija, ki izhaja več kot eno leto c2008 ek – odrasli, zahtevno (neleposlovje) hslv – slovenski lba - latinica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101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>
                          <a:effectLst/>
                        </a:rPr>
                        <a:t>aslv</a:t>
                      </a:r>
                      <a:r>
                        <a:rPr lang="sl-SI" sz="1200" dirty="0">
                          <a:effectLst/>
                        </a:rPr>
                        <a:t> - slovenski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102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asvn - Slovenija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a[EuroGlobe projekt einformativno gradivo]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210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aLjubljana cCenter Evrope d2008-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215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a&lt;5&gt; enot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610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ainformativno gradivo areklamno gradivo aevropski projekti aEuroGlobe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675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a792 c792 – Gledališče, Gledališke predstave </a:t>
                      </a:r>
                      <a:r>
                        <a:rPr lang="sl-SI" sz="1200" dirty="0" err="1">
                          <a:effectLst/>
                        </a:rPr>
                        <a:t>vUDCMRF</a:t>
                      </a:r>
                      <a:r>
                        <a:rPr lang="sl-SI" sz="1200" dirty="0">
                          <a:effectLst/>
                        </a:rPr>
                        <a:t> 2006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3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Cataloguing</a:t>
            </a:r>
            <a:r>
              <a:rPr lang="sl-SI" dirty="0" smtClean="0"/>
              <a:t> - </a:t>
            </a:r>
            <a:r>
              <a:rPr lang="sl-SI" dirty="0" err="1"/>
              <a:t>corporate</a:t>
            </a:r>
            <a:r>
              <a:rPr lang="sl-SI" dirty="0"/>
              <a:t> </a:t>
            </a:r>
            <a:r>
              <a:rPr lang="sl-SI" dirty="0" err="1"/>
              <a:t>headings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09456"/>
              </p:ext>
            </p:extLst>
          </p:nvPr>
        </p:nvGraphicFramePr>
        <p:xfrm>
          <a:off x="467544" y="764709"/>
          <a:ext cx="7416824" cy="568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16"/>
                <a:gridCol w="798685"/>
                <a:gridCol w="5846023"/>
              </a:tblGrid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Polje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Ind.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Podpolja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001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an – nov zapis ba – tekstovno gradivo, tiskano cm – monografska publikacija d0 – ni hierarhičnega odnosa 7ba - latinica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010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a978-92-79-14042-6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017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a10.2775/46311 2doi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022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alux – Luksemburg bNA-30-09-224-FR-C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609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100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bd – publikacija, zaključena ob izidu ali v enem koledarskem letu c2010 ek – odrasli, zahtevno (neleposlovje) ff- medvladna organizacija hslv – slovenski lba - latinica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101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afre – francoski ceng - angleški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102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alux - Luksemburg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105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aa - ilustracije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200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aL'Europe pour les femmes f[prépare] Union Européenne, [Direction générale de la communication]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aLuxembourg cOffice des publications de l'Union européenne d2010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a19 str. cilustr. d19 cm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300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aIzv. stv. nasl.: Europe for women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500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1  0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aEurope for women mfrancoski jezik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606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aPravice žensk xPoložaj žensk xUdeležba žensk yEvropska unija 2EUROVOCS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675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a308(061.1EU) vUDCMRF 2006 c308 – Sociografija. Opisane študije družbe. Družbene razmere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712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0  2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aEvropska unija bEvropska komisija bGeneralni direktorat za komuniciranje 601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40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912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0  2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aUnion européenne bCommission européenne bDirection générale de la communication 601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20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Postavitev: EU 005 1645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1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Cataloguing</a:t>
            </a:r>
            <a:r>
              <a:rPr lang="sl-SI" dirty="0"/>
              <a:t> - </a:t>
            </a:r>
            <a:r>
              <a:rPr lang="sl-SI" dirty="0" err="1"/>
              <a:t>corporate</a:t>
            </a:r>
            <a:r>
              <a:rPr lang="sl-SI" dirty="0"/>
              <a:t> </a:t>
            </a:r>
            <a:r>
              <a:rPr lang="sl-SI" dirty="0" err="1"/>
              <a:t>headings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r>
              <a:rPr lang="en-US" sz="2800" dirty="0"/>
              <a:t>when choosing a </a:t>
            </a:r>
            <a:r>
              <a:rPr lang="sl-SI" sz="2800" dirty="0" smtClean="0"/>
              <a:t>„normative“ (</a:t>
            </a:r>
            <a:r>
              <a:rPr lang="sl-SI" sz="2800" dirty="0" err="1" smtClean="0"/>
              <a:t>authority</a:t>
            </a:r>
            <a:r>
              <a:rPr lang="sl-SI" sz="2800" dirty="0" smtClean="0"/>
              <a:t> </a:t>
            </a:r>
            <a:r>
              <a:rPr lang="sl-SI" sz="2800" dirty="0" err="1" smtClean="0"/>
              <a:t>headings</a:t>
            </a:r>
            <a:r>
              <a:rPr lang="sl-SI" sz="2800" dirty="0" smtClean="0"/>
              <a:t>)</a:t>
            </a:r>
            <a:r>
              <a:rPr lang="en-US" sz="2800" dirty="0" smtClean="0"/>
              <a:t> </a:t>
            </a:r>
            <a:r>
              <a:rPr lang="en-US" sz="2800" dirty="0"/>
              <a:t>headings for corporate preferred form of the name, which is in its </a:t>
            </a:r>
            <a:r>
              <a:rPr lang="en-US" sz="2800" dirty="0" smtClean="0"/>
              <a:t>publications</a:t>
            </a:r>
            <a:r>
              <a:rPr lang="sl-SI" sz="2800" dirty="0" smtClean="0"/>
              <a:t>,</a:t>
            </a:r>
          </a:p>
          <a:p>
            <a:r>
              <a:rPr lang="en-US" sz="2800" dirty="0"/>
              <a:t>when the variant forms of the abbreviation or </a:t>
            </a:r>
            <a:r>
              <a:rPr lang="en-US" sz="2800" dirty="0" smtClean="0"/>
              <a:t>acronym</a:t>
            </a:r>
            <a:r>
              <a:rPr lang="sl-SI" sz="2800" dirty="0" smtClean="0"/>
              <a:t> </a:t>
            </a:r>
            <a:r>
              <a:rPr lang="sl-SI" sz="2800" dirty="0" err="1" smtClean="0"/>
              <a:t>we</a:t>
            </a:r>
            <a:r>
              <a:rPr lang="en-US" sz="2800" dirty="0" smtClean="0"/>
              <a:t> </a:t>
            </a:r>
            <a:r>
              <a:rPr lang="en-US" sz="2800" dirty="0"/>
              <a:t>use the name in full </a:t>
            </a:r>
            <a:r>
              <a:rPr lang="en-US" sz="2800" dirty="0" smtClean="0"/>
              <a:t>form</a:t>
            </a:r>
            <a:r>
              <a:rPr lang="sl-SI" sz="2800" dirty="0" smtClean="0"/>
              <a:t> (</a:t>
            </a:r>
            <a:r>
              <a:rPr lang="sl-SI" sz="2800" dirty="0" err="1" smtClean="0"/>
              <a:t>Organisation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Economic</a:t>
            </a:r>
            <a:r>
              <a:rPr lang="sl-SI" sz="2800" dirty="0" smtClean="0"/>
              <a:t> </a:t>
            </a:r>
            <a:r>
              <a:rPr lang="sl-SI" sz="2800" dirty="0" err="1" smtClean="0"/>
              <a:t>Co</a:t>
            </a:r>
            <a:r>
              <a:rPr lang="sl-SI" sz="2800" dirty="0" smtClean="0"/>
              <a:t>-</a:t>
            </a:r>
            <a:r>
              <a:rPr lang="sl-SI" sz="2800" dirty="0" err="1" smtClean="0"/>
              <a:t>operation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Development</a:t>
            </a:r>
            <a:r>
              <a:rPr lang="sl-SI" sz="2800" dirty="0" smtClean="0"/>
              <a:t>, Evropska unija, </a:t>
            </a:r>
            <a:r>
              <a:rPr lang="sl-SI" sz="2800" dirty="0" err="1" smtClean="0"/>
              <a:t>International</a:t>
            </a:r>
            <a:r>
              <a:rPr lang="sl-SI" sz="2800" dirty="0" smtClean="0"/>
              <a:t> </a:t>
            </a:r>
            <a:r>
              <a:rPr lang="sl-SI" sz="2800" dirty="0" err="1" smtClean="0"/>
              <a:t>Labour</a:t>
            </a:r>
            <a:r>
              <a:rPr lang="sl-SI" sz="2800" dirty="0" smtClean="0"/>
              <a:t> </a:t>
            </a:r>
            <a:r>
              <a:rPr lang="sl-SI" sz="2800" dirty="0" err="1" smtClean="0"/>
              <a:t>Organization</a:t>
            </a:r>
            <a:r>
              <a:rPr lang="sl-SI" sz="2800" dirty="0" smtClean="0"/>
              <a:t>),</a:t>
            </a:r>
          </a:p>
          <a:p>
            <a:r>
              <a:rPr lang="en-US" sz="2800" dirty="0"/>
              <a:t>unless it is an acronym or an abbreviation often </a:t>
            </a:r>
            <a:r>
              <a:rPr lang="en-US" sz="2800" dirty="0" smtClean="0"/>
              <a:t>used</a:t>
            </a:r>
            <a:r>
              <a:rPr lang="sl-SI" sz="2800" dirty="0" smtClean="0"/>
              <a:t> (UNESCO).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9395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err="1" smtClean="0">
                <a:solidFill>
                  <a:srgbClr val="00B0F0"/>
                </a:solidFill>
              </a:rPr>
              <a:t>Memoria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Scripta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Sloveniae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/>
            <a:r>
              <a:rPr lang="sl-SI" dirty="0" smtClean="0"/>
              <a:t>Is </a:t>
            </a:r>
            <a:r>
              <a:rPr lang="sl-SI" dirty="0" err="1" smtClean="0"/>
              <a:t>Slovenian</a:t>
            </a:r>
            <a:r>
              <a:rPr lang="sl-SI" dirty="0" smtClean="0"/>
              <a:t> </a:t>
            </a:r>
            <a:r>
              <a:rPr lang="sl-SI" dirty="0" err="1" smtClean="0"/>
              <a:t>project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/>
              <a:t>written</a:t>
            </a:r>
            <a:r>
              <a:rPr lang="sl-SI" dirty="0"/>
              <a:t> </a:t>
            </a:r>
            <a:r>
              <a:rPr lang="sl-SI" dirty="0" err="1"/>
              <a:t>cultural</a:t>
            </a:r>
            <a:r>
              <a:rPr lang="sl-SI" dirty="0"/>
              <a:t> </a:t>
            </a:r>
            <a:r>
              <a:rPr lang="sl-SI" dirty="0" err="1" smtClean="0"/>
              <a:t>heritage</a:t>
            </a:r>
            <a:r>
              <a:rPr lang="sl-SI" dirty="0" smtClean="0"/>
              <a:t>,</a:t>
            </a:r>
          </a:p>
          <a:p>
            <a:pPr algn="just"/>
            <a:r>
              <a:rPr lang="sl-SI" dirty="0" err="1"/>
              <a:t>t</a:t>
            </a:r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Collection</a:t>
            </a:r>
            <a:r>
              <a:rPr lang="sl-SI" dirty="0" smtClean="0"/>
              <a:t> PKG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organizations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rich</a:t>
            </a:r>
            <a:r>
              <a:rPr lang="sl-SI" dirty="0" smtClean="0"/>
              <a:t> </a:t>
            </a:r>
            <a:r>
              <a:rPr lang="sl-SI" dirty="0" err="1" smtClean="0"/>
              <a:t>stock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so </a:t>
            </a:r>
            <a:r>
              <a:rPr lang="sl-SI" dirty="0" err="1" smtClean="0"/>
              <a:t>callled</a:t>
            </a:r>
            <a:r>
              <a:rPr lang="sl-SI" dirty="0" smtClean="0"/>
              <a:t> „</a:t>
            </a:r>
            <a:r>
              <a:rPr lang="sl-SI" dirty="0" err="1" smtClean="0"/>
              <a:t>club</a:t>
            </a:r>
            <a:r>
              <a:rPr lang="sl-SI" dirty="0" smtClean="0"/>
              <a:t> </a:t>
            </a:r>
            <a:r>
              <a:rPr lang="sl-SI" dirty="0" err="1" smtClean="0"/>
              <a:t>records</a:t>
            </a:r>
            <a:r>
              <a:rPr lang="sl-SI" dirty="0" smtClean="0"/>
              <a:t>“ (društveni spisi) – </a:t>
            </a:r>
            <a:r>
              <a:rPr lang="sl-SI" dirty="0" err="1" smtClean="0"/>
              <a:t>they</a:t>
            </a:r>
            <a:r>
              <a:rPr lang="sl-SI" dirty="0" smtClean="0"/>
              <a:t> are: </a:t>
            </a:r>
            <a:r>
              <a:rPr lang="en-US" dirty="0"/>
              <a:t>collective agreements, operating results, statutes, directories of members, election timetables, electoral commissions, newsletters, minutes of meetings, political speeches, community publications etc</a:t>
            </a:r>
            <a:r>
              <a:rPr lang="en-US" dirty="0" smtClean="0"/>
              <a:t>.</a:t>
            </a:r>
            <a:endParaRPr lang="sl-SI" dirty="0" smtClean="0"/>
          </a:p>
          <a:p>
            <a:pPr algn="just"/>
            <a:r>
              <a:rPr lang="en-US" dirty="0"/>
              <a:t>accessible through the card </a:t>
            </a:r>
            <a:r>
              <a:rPr lang="en-US" dirty="0" smtClean="0"/>
              <a:t>catalogs</a:t>
            </a:r>
            <a:r>
              <a:rPr lang="sl-SI" dirty="0" smtClean="0"/>
              <a:t>,</a:t>
            </a:r>
          </a:p>
          <a:p>
            <a:pPr algn="just"/>
            <a:r>
              <a:rPr lang="en-US" dirty="0"/>
              <a:t>under the </a:t>
            </a:r>
            <a:r>
              <a:rPr lang="en-US" dirty="0" smtClean="0"/>
              <a:t>European</a:t>
            </a:r>
            <a:r>
              <a:rPr lang="sl-SI" dirty="0" smtClean="0"/>
              <a:t>a </a:t>
            </a:r>
            <a:r>
              <a:rPr lang="sl-SI" dirty="0" err="1" smtClean="0"/>
              <a:t>we</a:t>
            </a:r>
            <a:r>
              <a:rPr lang="sl-SI" dirty="0" smtClean="0"/>
              <a:t> are</a:t>
            </a:r>
            <a:r>
              <a:rPr lang="en-US" dirty="0" smtClean="0"/>
              <a:t> plan</a:t>
            </a:r>
            <a:r>
              <a:rPr lang="sl-SI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to digitize these important </a:t>
            </a:r>
            <a:r>
              <a:rPr lang="en-US" dirty="0" smtClean="0"/>
              <a:t>documents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845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dirty="0" err="1" smtClean="0"/>
              <a:t>Memoria</a:t>
            </a:r>
            <a:r>
              <a:rPr lang="sl-SI" dirty="0" smtClean="0"/>
              <a:t> </a:t>
            </a:r>
            <a:r>
              <a:rPr lang="sl-SI" dirty="0" err="1" smtClean="0"/>
              <a:t>Scripta</a:t>
            </a:r>
            <a:r>
              <a:rPr lang="sl-SI" dirty="0" smtClean="0"/>
              <a:t> </a:t>
            </a:r>
            <a:r>
              <a:rPr lang="sl-SI" dirty="0" err="1" smtClean="0"/>
              <a:t>Sloveniae</a:t>
            </a: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0" y="1125538"/>
            <a:ext cx="702788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50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Memoria</a:t>
            </a:r>
            <a:r>
              <a:rPr lang="sl-SI" dirty="0" smtClean="0"/>
              <a:t> </a:t>
            </a:r>
            <a:r>
              <a:rPr lang="sl-SI" dirty="0" err="1" smtClean="0"/>
              <a:t>Scripta</a:t>
            </a:r>
            <a:r>
              <a:rPr lang="sl-SI" dirty="0" smtClean="0"/>
              <a:t> </a:t>
            </a:r>
            <a:r>
              <a:rPr lang="sl-SI" dirty="0" err="1" smtClean="0"/>
              <a:t>Sloveniae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194" name="Picture 2" descr="C:\moji dokumenti\Fotografije za članek\003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11920"/>
            <a:ext cx="3888432" cy="58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moji dokumenti\Fotografije za članek\003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7016"/>
            <a:ext cx="3875135" cy="57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2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ike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other national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library</a:t>
            </a:r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</a:t>
            </a:r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have</a:t>
            </a:r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special collections such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as</a:t>
            </a:r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Manuscript collection and Early Printed 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endParaRPr lang="sl-SI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Old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print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endParaRPr lang="sl-SI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Music</a:t>
            </a:r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endParaRPr lang="sl-SI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Map </a:t>
            </a: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and</a:t>
            </a:r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Pictorial</a:t>
            </a:r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endParaRPr lang="sl-SI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Ephemera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and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nternational</a:t>
            </a:r>
            <a:r>
              <a:rPr lang="sl-SI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organizations</a:t>
            </a:r>
            <a:endParaRPr lang="sl-SI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Serials</a:t>
            </a:r>
            <a:r>
              <a:rPr lang="sl-SI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Collection</a:t>
            </a:r>
            <a:endParaRPr lang="sl-SI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http://projekti.gimvic.org/timko/plecnik2d/slike/nuk_velika_cital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48" y="4581128"/>
            <a:ext cx="1624804" cy="20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6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err="1" smtClean="0">
                <a:solidFill>
                  <a:srgbClr val="00B0F0"/>
                </a:solidFill>
              </a:rPr>
              <a:t>Library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of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rgbClr val="00B0F0"/>
                </a:solidFill>
              </a:rPr>
              <a:t>Congress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Publications are produced by the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exchange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pPr algn="just"/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lot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of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government</a:t>
            </a:r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official</a:t>
            </a:r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publications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pPr algn="just"/>
            <a:r>
              <a:rPr lang="sl-SI" sz="2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t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hey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are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placed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in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Collection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PKG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and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internatonal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organizations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(in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warehouse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),</a:t>
            </a:r>
          </a:p>
          <a:p>
            <a:pPr algn="just"/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to name a few international organizations which we receive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by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the</a:t>
            </a:r>
            <a:r>
              <a:rPr lang="sl-SI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excange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 U. S.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Governement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Printing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Office (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president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speeches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etc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.),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International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Monetary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Fund,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International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Trade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Center,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United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Nations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The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World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Bank </a:t>
            </a:r>
            <a:r>
              <a:rPr lang="sl-SI" sz="2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etc</a:t>
            </a:r>
            <a:r>
              <a:rPr lang="sl-SI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 </a:t>
            </a:r>
            <a:endParaRPr lang="sl-SI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6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dirty="0" err="1" smtClean="0"/>
              <a:t>Conclusion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l-SI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/>
              <a:t>strategic plan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NUL</a:t>
            </a:r>
            <a:r>
              <a:rPr lang="en-US" sz="2800" dirty="0" smtClean="0"/>
              <a:t> </a:t>
            </a:r>
            <a:r>
              <a:rPr lang="en-US" sz="2800" dirty="0"/>
              <a:t>for the period 2010 - 2013 the preferential </a:t>
            </a:r>
            <a:r>
              <a:rPr lang="en-US" sz="2800" dirty="0" smtClean="0"/>
              <a:t>policies</a:t>
            </a:r>
            <a:r>
              <a:rPr lang="sl-SI" sz="2800" dirty="0" smtClean="0"/>
              <a:t> is</a:t>
            </a:r>
            <a:r>
              <a:rPr lang="en-US" sz="2800" dirty="0" smtClean="0"/>
              <a:t> </a:t>
            </a:r>
            <a:r>
              <a:rPr lang="en-US" sz="2800" dirty="0"/>
              <a:t>the preservation of Slovenian written cultural and scientific </a:t>
            </a:r>
            <a:r>
              <a:rPr lang="en-US" sz="2800" dirty="0" smtClean="0"/>
              <a:t>heritage</a:t>
            </a:r>
            <a:r>
              <a:rPr lang="sl-SI" sz="2800" dirty="0" smtClean="0"/>
              <a:t> – so </a:t>
            </a:r>
            <a:r>
              <a:rPr lang="sl-SI" sz="2800" dirty="0" err="1" smtClean="0"/>
              <a:t>priority</a:t>
            </a:r>
            <a:r>
              <a:rPr lang="sl-SI" sz="2800" dirty="0" smtClean="0"/>
              <a:t> in </a:t>
            </a:r>
            <a:r>
              <a:rPr lang="sl-SI" sz="2800" dirty="0" err="1" smtClean="0"/>
              <a:t>Collection</a:t>
            </a:r>
            <a:r>
              <a:rPr lang="sl-SI" sz="2800" dirty="0" smtClean="0"/>
              <a:t> PKG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international</a:t>
            </a:r>
            <a:r>
              <a:rPr lang="sl-SI" sz="2800" dirty="0" smtClean="0"/>
              <a:t> </a:t>
            </a:r>
            <a:r>
              <a:rPr lang="sl-SI" sz="2800" dirty="0" err="1" smtClean="0"/>
              <a:t>organizations</a:t>
            </a:r>
            <a:r>
              <a:rPr lang="sl-SI" sz="2800" dirty="0" smtClean="0"/>
              <a:t> is </a:t>
            </a:r>
            <a:r>
              <a:rPr lang="sl-SI" sz="2800" dirty="0" err="1" smtClean="0"/>
              <a:t>ephemeral</a:t>
            </a:r>
            <a:r>
              <a:rPr lang="sl-SI" sz="2800" dirty="0" smtClean="0"/>
              <a:t> </a:t>
            </a:r>
            <a:r>
              <a:rPr lang="sl-SI" sz="2800" dirty="0" err="1" smtClean="0"/>
              <a:t>slovenian</a:t>
            </a:r>
            <a:r>
              <a:rPr lang="sl-SI" sz="2800" dirty="0" smtClean="0"/>
              <a:t> </a:t>
            </a:r>
            <a:r>
              <a:rPr lang="sl-SI" sz="2800" dirty="0" err="1" smtClean="0"/>
              <a:t>print</a:t>
            </a:r>
            <a:r>
              <a:rPr lang="sl-SI" sz="2800" dirty="0" smtClean="0"/>
              <a:t>,</a:t>
            </a:r>
          </a:p>
          <a:p>
            <a:r>
              <a:rPr lang="sl-SI" sz="2800" dirty="0" smtClean="0"/>
              <a:t>s</a:t>
            </a:r>
            <a:r>
              <a:rPr lang="en-US" sz="2800" dirty="0" err="1" smtClean="0"/>
              <a:t>ome</a:t>
            </a:r>
            <a:r>
              <a:rPr lang="en-US" sz="2800" dirty="0" smtClean="0"/>
              <a:t> </a:t>
            </a:r>
            <a:r>
              <a:rPr lang="en-US" sz="2800" dirty="0"/>
              <a:t>publications of international organizations and the fine print may be related to the concept of gray </a:t>
            </a:r>
            <a:r>
              <a:rPr lang="en-US" sz="2800" dirty="0" smtClean="0"/>
              <a:t>literature</a:t>
            </a:r>
            <a:r>
              <a:rPr lang="sl-SI" sz="2800" dirty="0" smtClean="0"/>
              <a:t>,</a:t>
            </a:r>
          </a:p>
          <a:p>
            <a:r>
              <a:rPr lang="sl-SI" sz="2800" dirty="0" smtClean="0"/>
              <a:t>t</a:t>
            </a:r>
            <a:r>
              <a:rPr lang="en-US" sz="2800" dirty="0" smtClean="0"/>
              <a:t>his </a:t>
            </a:r>
            <a:r>
              <a:rPr lang="en-US" sz="2800" dirty="0"/>
              <a:t>will be our field of research in the </a:t>
            </a:r>
            <a:r>
              <a:rPr lang="en-US" sz="2800" dirty="0" smtClean="0"/>
              <a:t>future</a:t>
            </a:r>
            <a:r>
              <a:rPr lang="sl-SI" sz="2800" dirty="0" smtClean="0"/>
              <a:t>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318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THANK YOU VERY MUCH FOR YOUR ATTENTION</a:t>
            </a:r>
            <a:endParaRPr lang="sl-SI" sz="2800" dirty="0"/>
          </a:p>
        </p:txBody>
      </p:sp>
      <p:pic>
        <p:nvPicPr>
          <p:cNvPr id="9220" name="Picture 4" descr="http://3.bp.blogspot.com/_xXtt2Xa4b5I/ShLvUIyS7jI/AAAAAAAAG6w/wyFYkgN6MrQ/s400/Hv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7" y="836712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9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Ephemeral</a:t>
            </a:r>
            <a:r>
              <a:rPr lang="sl-SI" dirty="0" smtClean="0"/>
              <a:t> </a:t>
            </a:r>
            <a:r>
              <a:rPr lang="sl-SI" dirty="0" err="1" smtClean="0"/>
              <a:t>collection</a:t>
            </a:r>
            <a:r>
              <a:rPr lang="sl-SI" dirty="0" smtClean="0"/>
              <a:t> (PKG)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organizations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 err="1">
                <a:solidFill>
                  <a:srgbClr val="92D050"/>
                </a:solidFill>
              </a:rPr>
              <a:t>e</a:t>
            </a:r>
            <a:r>
              <a:rPr lang="sl-SI" sz="3200" dirty="0" err="1" smtClean="0">
                <a:solidFill>
                  <a:srgbClr val="92D050"/>
                </a:solidFill>
              </a:rPr>
              <a:t>stablished</a:t>
            </a:r>
            <a:r>
              <a:rPr lang="sl-SI" sz="3200" dirty="0" smtClean="0">
                <a:solidFill>
                  <a:srgbClr val="92D050"/>
                </a:solidFill>
              </a:rPr>
              <a:t> in 1978 as a </a:t>
            </a:r>
            <a:r>
              <a:rPr lang="sl-SI" sz="3200" dirty="0" err="1" smtClean="0">
                <a:solidFill>
                  <a:srgbClr val="92D050"/>
                </a:solidFill>
              </a:rPr>
              <a:t>collection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of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special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materials</a:t>
            </a:r>
            <a:r>
              <a:rPr lang="sl-SI" sz="3200" dirty="0" smtClean="0">
                <a:solidFill>
                  <a:srgbClr val="92D050"/>
                </a:solidFill>
              </a:rPr>
              <a:t>,</a:t>
            </a:r>
          </a:p>
          <a:p>
            <a:r>
              <a:rPr lang="sl-SI" sz="3200" dirty="0" err="1">
                <a:solidFill>
                  <a:srgbClr val="92D050"/>
                </a:solidFill>
              </a:rPr>
              <a:t>m</a:t>
            </a:r>
            <a:r>
              <a:rPr lang="sl-SI" sz="3200" dirty="0" err="1" smtClean="0">
                <a:solidFill>
                  <a:srgbClr val="92D050"/>
                </a:solidFill>
              </a:rPr>
              <a:t>assive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inflow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of</a:t>
            </a:r>
            <a:r>
              <a:rPr lang="sl-SI" sz="3200" dirty="0" smtClean="0">
                <a:solidFill>
                  <a:srgbClr val="92D050"/>
                </a:solidFill>
              </a:rPr>
              <a:t> fine </a:t>
            </a:r>
            <a:r>
              <a:rPr lang="sl-SI" sz="3200" dirty="0" err="1" smtClean="0">
                <a:solidFill>
                  <a:srgbClr val="92D050"/>
                </a:solidFill>
              </a:rPr>
              <a:t>prints</a:t>
            </a:r>
            <a:r>
              <a:rPr lang="sl-SI" sz="3200" dirty="0" smtClean="0">
                <a:solidFill>
                  <a:srgbClr val="92D050"/>
                </a:solidFill>
              </a:rPr>
              <a:t> (or </a:t>
            </a:r>
            <a:r>
              <a:rPr lang="sl-SI" sz="3200" dirty="0" err="1" smtClean="0">
                <a:solidFill>
                  <a:srgbClr val="92D050"/>
                </a:solidFill>
              </a:rPr>
              <a:t>ephemeral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publication</a:t>
            </a:r>
            <a:r>
              <a:rPr lang="sl-SI" sz="3200" dirty="0" smtClean="0">
                <a:solidFill>
                  <a:srgbClr val="92D050"/>
                </a:solidFill>
              </a:rPr>
              <a:t>),</a:t>
            </a:r>
          </a:p>
          <a:p>
            <a:r>
              <a:rPr lang="sl-SI" sz="3200" dirty="0" err="1">
                <a:solidFill>
                  <a:srgbClr val="92D050"/>
                </a:solidFill>
              </a:rPr>
              <a:t>i</a:t>
            </a:r>
            <a:r>
              <a:rPr lang="sl-SI" sz="3200" dirty="0" err="1" smtClean="0">
                <a:solidFill>
                  <a:srgbClr val="92D050"/>
                </a:solidFill>
              </a:rPr>
              <a:t>nflux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from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the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former</a:t>
            </a:r>
            <a:r>
              <a:rPr lang="sl-SI" sz="3200" dirty="0" smtClean="0">
                <a:solidFill>
                  <a:srgbClr val="92D050"/>
                </a:solidFill>
              </a:rPr>
              <a:t> Jugoslavija </a:t>
            </a:r>
            <a:r>
              <a:rPr lang="sl-SI" sz="3200" dirty="0" err="1" smtClean="0">
                <a:solidFill>
                  <a:srgbClr val="92D050"/>
                </a:solidFill>
              </a:rPr>
              <a:t>until</a:t>
            </a:r>
            <a:r>
              <a:rPr lang="sl-SI" sz="3200" dirty="0" smtClean="0">
                <a:solidFill>
                  <a:srgbClr val="92D050"/>
                </a:solidFill>
              </a:rPr>
              <a:t> 1991,</a:t>
            </a:r>
          </a:p>
          <a:p>
            <a:r>
              <a:rPr lang="sl-SI" sz="3200" dirty="0" err="1">
                <a:solidFill>
                  <a:srgbClr val="92D050"/>
                </a:solidFill>
              </a:rPr>
              <a:t>t</a:t>
            </a:r>
            <a:r>
              <a:rPr lang="sl-SI" sz="3200" dirty="0" err="1" smtClean="0">
                <a:solidFill>
                  <a:srgbClr val="92D050"/>
                </a:solidFill>
              </a:rPr>
              <a:t>he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ephemeral</a:t>
            </a:r>
            <a:r>
              <a:rPr lang="sl-SI" sz="3200" dirty="0" smtClean="0">
                <a:solidFill>
                  <a:srgbClr val="92D050"/>
                </a:solidFill>
              </a:rPr>
              <a:t> </a:t>
            </a:r>
            <a:r>
              <a:rPr lang="sl-SI" sz="3200" dirty="0" err="1" smtClean="0">
                <a:solidFill>
                  <a:srgbClr val="92D050"/>
                </a:solidFill>
              </a:rPr>
              <a:t>publicatin</a:t>
            </a:r>
            <a:r>
              <a:rPr lang="sl-SI" sz="3200" dirty="0" smtClean="0">
                <a:solidFill>
                  <a:srgbClr val="92D050"/>
                </a:solidFill>
              </a:rPr>
              <a:t> is </a:t>
            </a:r>
            <a:r>
              <a:rPr lang="sl-SI" sz="3200" dirty="0" err="1" smtClean="0">
                <a:solidFill>
                  <a:srgbClr val="92D050"/>
                </a:solidFill>
              </a:rPr>
              <a:t>obtained</a:t>
            </a:r>
            <a:r>
              <a:rPr lang="sl-SI" sz="3200" dirty="0" smtClean="0">
                <a:solidFill>
                  <a:srgbClr val="92D050"/>
                </a:solidFill>
              </a:rPr>
              <a:t> as legal </a:t>
            </a:r>
            <a:r>
              <a:rPr lang="sl-SI" sz="3200" dirty="0" err="1" smtClean="0">
                <a:solidFill>
                  <a:srgbClr val="92D050"/>
                </a:solidFill>
              </a:rPr>
              <a:t>deposit</a:t>
            </a:r>
            <a:r>
              <a:rPr lang="sl-SI" sz="3200" dirty="0" smtClean="0">
                <a:solidFill>
                  <a:srgbClr val="92D050"/>
                </a:solidFill>
              </a:rPr>
              <a:t> (2 NUK </a:t>
            </a:r>
            <a:r>
              <a:rPr lang="sl-SI" sz="3200" dirty="0" err="1" smtClean="0">
                <a:solidFill>
                  <a:srgbClr val="92D050"/>
                </a:solidFill>
              </a:rPr>
              <a:t>and</a:t>
            </a:r>
            <a:r>
              <a:rPr lang="sl-SI" sz="3200" dirty="0" smtClean="0">
                <a:solidFill>
                  <a:srgbClr val="92D050"/>
                </a:solidFill>
              </a:rPr>
              <a:t> 2 UKM),</a:t>
            </a:r>
          </a:p>
          <a:p>
            <a:pPr marL="0" indent="0">
              <a:buNone/>
            </a:pPr>
            <a:endParaRPr lang="sl-SI" dirty="0" smtClean="0">
              <a:solidFill>
                <a:srgbClr val="92D05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78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rgbClr val="92D050"/>
                </a:solidFill>
              </a:rPr>
              <a:t>What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kind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of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ephemeral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publication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we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  <a:r>
              <a:rPr lang="sl-SI" dirty="0" err="1" smtClean="0">
                <a:solidFill>
                  <a:srgbClr val="92D050"/>
                </a:solidFill>
              </a:rPr>
              <a:t>have</a:t>
            </a:r>
            <a:r>
              <a:rPr lang="sl-SI" dirty="0" smtClean="0">
                <a:solidFill>
                  <a:srgbClr val="92D050"/>
                </a:solidFill>
              </a:rPr>
              <a:t>?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Catalogs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</a:p>
          <a:p>
            <a:r>
              <a:rPr lang="sl-SI" sz="3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rogramms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</a:p>
          <a:p>
            <a:r>
              <a:rPr lang="sl-SI" sz="3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eaching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aids,</a:t>
            </a:r>
          </a:p>
          <a:p>
            <a:r>
              <a:rPr lang="sl-SI" sz="3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alendars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</a:p>
          <a:p>
            <a:r>
              <a:rPr lang="sl-SI" sz="3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dvertising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political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parties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municipal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etc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.),</a:t>
            </a:r>
          </a:p>
          <a:p>
            <a:r>
              <a:rPr lang="sl-SI" sz="3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nformational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materials</a:t>
            </a:r>
            <a:r>
              <a:rPr lang="sl-SI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endParaRPr lang="sl-SI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 depozit </a:t>
            </a:r>
            <a:r>
              <a:rPr lang="sl-SI" dirty="0" err="1" smtClean="0"/>
              <a:t>Librarys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organizations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EU</a:t>
            </a:r>
          </a:p>
          <a:p>
            <a:r>
              <a:rPr lang="sl-SI" sz="4400" dirty="0" smtClean="0"/>
              <a:t>UNESCO</a:t>
            </a:r>
          </a:p>
          <a:p>
            <a:r>
              <a:rPr lang="sl-SI" sz="4400" dirty="0" smtClean="0"/>
              <a:t>ILO</a:t>
            </a:r>
          </a:p>
          <a:p>
            <a:r>
              <a:rPr lang="sl-SI" sz="4400" dirty="0" smtClean="0"/>
              <a:t>OECD</a:t>
            </a:r>
            <a:endParaRPr lang="sl-SI" sz="4400" dirty="0"/>
          </a:p>
        </p:txBody>
      </p:sp>
      <p:pic>
        <p:nvPicPr>
          <p:cNvPr id="11266" name="Picture 2" descr="http://www.arhivo.com/uploads/07012009plecniknu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87" y="184482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4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Material </a:t>
            </a:r>
            <a:r>
              <a:rPr lang="sl-SI" dirty="0" err="1" smtClean="0"/>
              <a:t>flow</a:t>
            </a:r>
            <a:r>
              <a:rPr lang="sl-SI" dirty="0" smtClean="0"/>
              <a:t> </a:t>
            </a:r>
            <a:r>
              <a:rPr lang="sl-SI" dirty="0" err="1" smtClean="0"/>
              <a:t>statistics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65803"/>
              </p:ext>
            </p:extLst>
          </p:nvPr>
        </p:nvGraphicFramePr>
        <p:xfrm>
          <a:off x="395534" y="1700810"/>
          <a:ext cx="8136905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415"/>
                <a:gridCol w="1162415"/>
                <a:gridCol w="1162415"/>
                <a:gridCol w="1162415"/>
                <a:gridCol w="1162415"/>
                <a:gridCol w="1162415"/>
                <a:gridCol w="1162415"/>
              </a:tblGrid>
              <a:tr h="915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Ephemeral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prints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EU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OECD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ILO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UNESCO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Library of Congress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2004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332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4.326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3.117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342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7.124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350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4.177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401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179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4.352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501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184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2010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3.400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212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250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2011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4.583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360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118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99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8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</a:t>
            </a:r>
            <a:r>
              <a:rPr lang="en-US" dirty="0" err="1" smtClean="0"/>
              <a:t>ibrary</a:t>
            </a:r>
            <a:r>
              <a:rPr lang="en-US" dirty="0" smtClean="0"/>
              <a:t> </a:t>
            </a:r>
            <a:r>
              <a:rPr lang="en-US" dirty="0"/>
              <a:t>collections of </a:t>
            </a:r>
            <a:r>
              <a:rPr lang="sl-SI" dirty="0" smtClean="0"/>
              <a:t>N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sl-SI" dirty="0" smtClean="0"/>
              <a:t>U</a:t>
            </a:r>
            <a:r>
              <a:rPr lang="en-US" dirty="0" err="1" smtClean="0"/>
              <a:t>niversity</a:t>
            </a:r>
            <a:r>
              <a:rPr lang="en-US" dirty="0" smtClean="0"/>
              <a:t> </a:t>
            </a:r>
            <a:r>
              <a:rPr lang="sl-SI" dirty="0" smtClean="0"/>
              <a:t>L</a:t>
            </a:r>
            <a:r>
              <a:rPr lang="en-US" dirty="0" err="1" smtClean="0"/>
              <a:t>ibrary</a:t>
            </a:r>
            <a:r>
              <a:rPr lang="sl-SI" dirty="0" smtClean="0"/>
              <a:t> (</a:t>
            </a:r>
            <a:r>
              <a:rPr lang="sl-SI" dirty="0" err="1" smtClean="0"/>
              <a:t>bibliografic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r>
              <a:rPr lang="sl-SI" dirty="0" smtClean="0"/>
              <a:t>)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6080"/>
              </p:ext>
            </p:extLst>
          </p:nvPr>
        </p:nvGraphicFramePr>
        <p:xfrm>
          <a:off x="539552" y="1484784"/>
          <a:ext cx="7992888" cy="482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material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  <a:tab pos="1393825" algn="ctr"/>
                        </a:tabLst>
                      </a:pPr>
                      <a:r>
                        <a:rPr lang="sl-SI" sz="1200">
                          <a:effectLst/>
                        </a:rPr>
                        <a:t>		Stanje 2011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Monographs</a:t>
                      </a:r>
                      <a:r>
                        <a:rPr lang="sl-SI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publication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1.306.353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Serials</a:t>
                      </a:r>
                      <a:r>
                        <a:rPr lang="sl-SI" sz="1200" baseline="0" dirty="0" smtClean="0">
                          <a:effectLst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</a:rPr>
                        <a:t>publication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360.247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Maps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75.637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Pictures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material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175.986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82.262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Audio</a:t>
                      </a:r>
                      <a:r>
                        <a:rPr lang="sl-SI" sz="1200" dirty="0" smtClean="0">
                          <a:effectLst/>
                        </a:rPr>
                        <a:t> (</a:t>
                      </a:r>
                      <a:r>
                        <a:rPr lang="sl-SI" sz="1200" dirty="0" err="1" smtClean="0">
                          <a:effectLst/>
                        </a:rPr>
                        <a:t>music</a:t>
                      </a:r>
                      <a:r>
                        <a:rPr lang="sl-SI" sz="1200" dirty="0" smtClean="0">
                          <a:effectLst/>
                        </a:rPr>
                        <a:t>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29.780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29.743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Microform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4.199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Multicast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632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4.293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Emphemeral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567.458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Manuscript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8.725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Standards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11.924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Three</a:t>
                      </a:r>
                      <a:r>
                        <a:rPr lang="sl-SI" sz="1200" baseline="0" dirty="0" smtClean="0">
                          <a:effectLst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</a:rPr>
                        <a:t>dimensional</a:t>
                      </a:r>
                      <a:r>
                        <a:rPr lang="sl-SI" sz="1200" baseline="0" dirty="0" smtClean="0">
                          <a:effectLst/>
                        </a:rPr>
                        <a:t> </a:t>
                      </a:r>
                      <a:r>
                        <a:rPr lang="sl-SI" sz="1200" baseline="0" dirty="0" err="1" smtClean="0">
                          <a:effectLst/>
                        </a:rPr>
                        <a:t>materials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88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2.657.327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7825" y="218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Depozit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EU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r>
              <a:rPr lang="sl-SI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uantitatively</a:t>
            </a:r>
            <a:r>
              <a:rPr lang="sl-SI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the</a:t>
            </a:r>
            <a:r>
              <a:rPr lang="sl-SI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most </a:t>
            </a:r>
            <a:r>
              <a:rPr lang="sl-SI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numerous</a:t>
            </a:r>
            <a:r>
              <a:rPr lang="sl-SI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status of EU Depository Libraries, the Commission granted the Library in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2000</a:t>
            </a:r>
            <a:r>
              <a:rPr lang="sl-SI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22nd April 2004 the collection was officially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opened</a:t>
            </a:r>
            <a:r>
              <a:rPr lang="sl-SI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sl-SI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702377"/>
      </p:ext>
    </p:extLst>
  </p:cSld>
  <p:clrMapOvr>
    <a:masterClrMapping/>
  </p:clrMapOvr>
</p:sld>
</file>

<file path=ppt/theme/theme1.xml><?xml version="1.0" encoding="utf-8"?>
<a:theme xmlns:a="http://schemas.openxmlformats.org/drawingml/2006/main" name="Rogoznica">
  <a:themeElements>
    <a:clrScheme name="Rogoznic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oznic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284</TotalTime>
  <Words>1756</Words>
  <Application>Microsoft Office PowerPoint</Application>
  <PresentationFormat>Diaprojekcija na zaslonu (4:3)</PresentationFormat>
  <Paragraphs>329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3" baseType="lpstr">
      <vt:lpstr>Rogoznica</vt:lpstr>
      <vt:lpstr>Special collection of library material and international organizations in the National and University Library of Slovenia</vt:lpstr>
      <vt:lpstr>National and University Library of Slovenia</vt:lpstr>
      <vt:lpstr>National and University Library</vt:lpstr>
      <vt:lpstr>Ephemeral collection (PKG) and International organizations</vt:lpstr>
      <vt:lpstr>What kind of ephemeral publication we have?</vt:lpstr>
      <vt:lpstr>What depozit Librarys of international organizations we have?</vt:lpstr>
      <vt:lpstr>Material flow statistics</vt:lpstr>
      <vt:lpstr>Library collections of National and University Library (bibliografic unit)</vt:lpstr>
      <vt:lpstr>Depozit library of the EU</vt:lpstr>
      <vt:lpstr>Depozit library of the EU – main purpose</vt:lpstr>
      <vt:lpstr>How the material is placed?</vt:lpstr>
      <vt:lpstr>Types of materials in EU collection</vt:lpstr>
      <vt:lpstr>Trainings for librarians -  Getting to know the European Union – the purpose of the training</vt:lpstr>
      <vt:lpstr>Trainings for librarians -  Getting to know the European Union</vt:lpstr>
      <vt:lpstr>Depozit library of ILO – International Labour Organization</vt:lpstr>
      <vt:lpstr>Depozit library of the UNESCO</vt:lpstr>
      <vt:lpstr>Depozit library of the OECD - Organisation for Economic Co-operation and Development</vt:lpstr>
      <vt:lpstr>OECDiLibrary</vt:lpstr>
      <vt:lpstr>OECDiLibrary</vt:lpstr>
      <vt:lpstr>Publications of OECD – topics:</vt:lpstr>
      <vt:lpstr>Information inquirys</vt:lpstr>
      <vt:lpstr>Specific examples of information inquiries</vt:lpstr>
      <vt:lpstr>Web archive – new ephemeral on line publications</vt:lpstr>
      <vt:lpstr>Cataloging – collection record (new way of cataloging) </vt:lpstr>
      <vt:lpstr>Cataloguing - corporate headings</vt:lpstr>
      <vt:lpstr>Cataloguing - corporate headings</vt:lpstr>
      <vt:lpstr>Memoria Scripta Sloveniae</vt:lpstr>
      <vt:lpstr>Memoria Scripta Sloveniae</vt:lpstr>
      <vt:lpstr>Memoria Scripta Sloveniae</vt:lpstr>
      <vt:lpstr>Library of Congress</vt:lpstr>
      <vt:lpstr>Conclusion</vt:lpstr>
      <vt:lpstr>THANK YOU VERY MUCH FOR YOUR ATTENTION</vt:lpstr>
    </vt:vector>
  </TitlesOfParts>
  <Company>NUK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collection of library material and international organizations in the National and University Library of Slovenia</dc:title>
  <dc:creator>vpotocnik</dc:creator>
  <cp:lastModifiedBy>vpotocnik</cp:lastModifiedBy>
  <cp:revision>27</cp:revision>
  <dcterms:created xsi:type="dcterms:W3CDTF">2012-05-21T14:43:02Z</dcterms:created>
  <dcterms:modified xsi:type="dcterms:W3CDTF">2012-05-22T15:39:25Z</dcterms:modified>
</cp:coreProperties>
</file>