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364" r:id="rId3"/>
    <p:sldId id="272" r:id="rId4"/>
    <p:sldId id="270" r:id="rId5"/>
    <p:sldId id="297" r:id="rId6"/>
    <p:sldId id="298" r:id="rId7"/>
    <p:sldId id="304" r:id="rId8"/>
    <p:sldId id="305" r:id="rId9"/>
    <p:sldId id="306" r:id="rId10"/>
    <p:sldId id="310" r:id="rId11"/>
    <p:sldId id="330" r:id="rId12"/>
    <p:sldId id="312" r:id="rId13"/>
    <p:sldId id="313" r:id="rId14"/>
    <p:sldId id="314" r:id="rId15"/>
    <p:sldId id="329" r:id="rId16"/>
    <p:sldId id="320" r:id="rId17"/>
    <p:sldId id="321" r:id="rId18"/>
    <p:sldId id="322" r:id="rId19"/>
    <p:sldId id="323" r:id="rId20"/>
    <p:sldId id="324" r:id="rId21"/>
    <p:sldId id="318" r:id="rId22"/>
    <p:sldId id="325" r:id="rId23"/>
    <p:sldId id="326" r:id="rId24"/>
    <p:sldId id="327" r:id="rId25"/>
    <p:sldId id="332" r:id="rId26"/>
    <p:sldId id="333" r:id="rId27"/>
    <p:sldId id="334" r:id="rId28"/>
    <p:sldId id="299" r:id="rId29"/>
    <p:sldId id="300" r:id="rId30"/>
    <p:sldId id="301" r:id="rId31"/>
    <p:sldId id="302" r:id="rId32"/>
    <p:sldId id="303" r:id="rId33"/>
    <p:sldId id="307" r:id="rId34"/>
    <p:sldId id="308" r:id="rId35"/>
    <p:sldId id="309" r:id="rId36"/>
    <p:sldId id="311" r:id="rId37"/>
    <p:sldId id="315" r:id="rId38"/>
    <p:sldId id="316" r:id="rId39"/>
    <p:sldId id="328" r:id="rId40"/>
    <p:sldId id="335" r:id="rId41"/>
    <p:sldId id="336" r:id="rId42"/>
    <p:sldId id="337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362" r:id="rId67"/>
    <p:sldId id="363" r:id="rId68"/>
  </p:sldIdLst>
  <p:sldSz cx="9144000" cy="6858000" type="screen4x3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>
      <p:cViewPr>
        <p:scale>
          <a:sx n="100" d="100"/>
          <a:sy n="100" d="100"/>
        </p:scale>
        <p:origin x="24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2264-E62E-448D-B994-0FB2F5E35EF3}" type="datetimeFigureOut">
              <a:rPr lang="hr-HR" smtClean="0"/>
              <a:t>29.6.2012.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62F-E937-4B07-8F83-C7F0F1A7AE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2264-E62E-448D-B994-0FB2F5E35EF3}" type="datetimeFigureOut">
              <a:rPr lang="hr-HR" smtClean="0"/>
              <a:t>29.6.2012.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62F-E937-4B07-8F83-C7F0F1A7AE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2264-E62E-448D-B994-0FB2F5E35EF3}" type="datetimeFigureOut">
              <a:rPr lang="hr-HR" smtClean="0"/>
              <a:t>29.6.2012.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62F-E937-4B07-8F83-C7F0F1A7AE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2264-E62E-448D-B994-0FB2F5E35EF3}" type="datetimeFigureOut">
              <a:rPr lang="hr-HR" smtClean="0"/>
              <a:t>29.6.2012.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62F-E937-4B07-8F83-C7F0F1A7AE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2264-E62E-448D-B994-0FB2F5E35EF3}" type="datetimeFigureOut">
              <a:rPr lang="hr-HR" smtClean="0"/>
              <a:t>29.6.2012.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62F-E937-4B07-8F83-C7F0F1A7AE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2264-E62E-448D-B994-0FB2F5E35EF3}" type="datetimeFigureOut">
              <a:rPr lang="hr-HR" smtClean="0"/>
              <a:t>29.6.2012.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62F-E937-4B07-8F83-C7F0F1A7AE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2264-E62E-448D-B994-0FB2F5E35EF3}" type="datetimeFigureOut">
              <a:rPr lang="hr-HR" smtClean="0"/>
              <a:t>29.6.2012.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62F-E937-4B07-8F83-C7F0F1A7AE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2264-E62E-448D-B994-0FB2F5E35EF3}" type="datetimeFigureOut">
              <a:rPr lang="hr-HR" smtClean="0"/>
              <a:t>29.6.2012.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62F-E937-4B07-8F83-C7F0F1A7AE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2264-E62E-448D-B994-0FB2F5E35EF3}" type="datetimeFigureOut">
              <a:rPr lang="hr-HR" smtClean="0"/>
              <a:t>29.6.2012.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62F-E937-4B07-8F83-C7F0F1A7AEA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2264-E62E-448D-B994-0FB2F5E35EF3}" type="datetimeFigureOut">
              <a:rPr lang="hr-HR" smtClean="0"/>
              <a:t>29.6.2012.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AC62F-E937-4B07-8F83-C7F0F1A7AEA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72264-E62E-448D-B994-0FB2F5E35EF3}" type="datetimeFigureOut">
              <a:rPr lang="hr-HR" smtClean="0"/>
              <a:t>29.6.2012.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EAC62F-E937-4B07-8F83-C7F0F1A7AEA0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DEAC62F-E937-4B07-8F83-C7F0F1A7AEA0}" type="slidenum">
              <a:rPr lang="hr-HR" smtClean="0"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1472264-E62E-448D-B994-0FB2F5E35EF3}" type="datetimeFigureOut">
              <a:rPr lang="hr-HR" smtClean="0"/>
              <a:t>29.6.2012.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9" y="908720"/>
            <a:ext cx="8698928" cy="1323579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bg1"/>
                </a:solidFill>
              </a:rPr>
              <a:t>Službene publikacije: </a:t>
            </a:r>
            <a:br>
              <a:rPr lang="hr-HR" sz="3200" b="1" dirty="0" smtClean="0">
                <a:solidFill>
                  <a:schemeClr val="bg1"/>
                </a:solidFill>
              </a:rPr>
            </a:br>
            <a:r>
              <a:rPr lang="hr-HR" sz="3200" b="1" dirty="0" smtClean="0">
                <a:solidFill>
                  <a:schemeClr val="bg1"/>
                </a:solidFill>
              </a:rPr>
              <a:t>od Istarskog razvoda do e-informacija</a:t>
            </a:r>
            <a:endParaRPr lang="hr-HR" sz="3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3429000"/>
            <a:ext cx="7750646" cy="713674"/>
          </a:xfrm>
        </p:spPr>
        <p:txBody>
          <a:bodyPr>
            <a:noAutofit/>
          </a:bodyPr>
          <a:lstStyle/>
          <a:p>
            <a:r>
              <a:rPr lang="hr-HR" sz="2400" dirty="0" smtClean="0">
                <a:solidFill>
                  <a:schemeClr val="bg1"/>
                </a:solidFill>
              </a:rPr>
              <a:t>Nela Načinović</a:t>
            </a:r>
            <a:r>
              <a:rPr lang="hr-HR" sz="1600" dirty="0" smtClean="0">
                <a:solidFill>
                  <a:schemeClr val="bg1"/>
                </a:solidFill>
              </a:rPr>
              <a:t>, prof., dipl. knjižničar</a:t>
            </a:r>
            <a:endParaRPr lang="hr-HR" sz="2800" dirty="0" smtClean="0">
              <a:solidFill>
                <a:schemeClr val="bg1"/>
              </a:solidFill>
            </a:endParaRPr>
          </a:p>
          <a:p>
            <a:r>
              <a:rPr lang="hr-HR" sz="1600" dirty="0" smtClean="0">
                <a:solidFill>
                  <a:schemeClr val="bg1"/>
                </a:solidFill>
              </a:rPr>
              <a:t>Gradska </a:t>
            </a:r>
            <a:r>
              <a:rPr lang="hr-HR" sz="1600" dirty="0">
                <a:solidFill>
                  <a:schemeClr val="bg1"/>
                </a:solidFill>
              </a:rPr>
              <a:t>knjižnica i </a:t>
            </a:r>
            <a:r>
              <a:rPr lang="hr-HR" sz="1600" dirty="0" smtClean="0">
                <a:solidFill>
                  <a:schemeClr val="bg1"/>
                </a:solidFill>
              </a:rPr>
              <a:t>čitaonica Pula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1027" name="Picture 3" descr="D:\#GKC - 2011-02-16\LOGO\logo-color-hr-pp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23511"/>
            <a:ext cx="1066081" cy="73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479715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 smtClean="0">
                <a:solidFill>
                  <a:schemeClr val="bg1"/>
                </a:solidFill>
              </a:rPr>
              <a:t>Međunarodni</a:t>
            </a:r>
            <a:r>
              <a:rPr lang="hr-HR" sz="1400" dirty="0">
                <a:solidFill>
                  <a:schemeClr val="bg1"/>
                </a:solidFill>
              </a:rPr>
              <a:t> </a:t>
            </a:r>
            <a:r>
              <a:rPr lang="vi-VN" sz="1400" dirty="0" smtClean="0">
                <a:solidFill>
                  <a:schemeClr val="bg1"/>
                </a:solidFill>
              </a:rPr>
              <a:t>stručni </a:t>
            </a:r>
            <a:r>
              <a:rPr lang="vi-VN" sz="1400" dirty="0">
                <a:solidFill>
                  <a:schemeClr val="bg1"/>
                </a:solidFill>
              </a:rPr>
              <a:t>skup</a:t>
            </a:r>
          </a:p>
          <a:p>
            <a:r>
              <a:rPr lang="vi-VN" sz="1600" dirty="0">
                <a:solidFill>
                  <a:schemeClr val="bg1"/>
                </a:solidFill>
              </a:rPr>
              <a:t>Službene publikacije i državne informacije u knjižnicama Republike Hrvatske</a:t>
            </a:r>
            <a:endParaRPr lang="hr-HR" sz="1600" dirty="0">
              <a:solidFill>
                <a:schemeClr val="bg1"/>
              </a:solidFill>
            </a:endParaRPr>
          </a:p>
          <a:p>
            <a:r>
              <a:rPr lang="hr-HR" sz="1400" dirty="0">
                <a:solidFill>
                  <a:schemeClr val="bg1"/>
                </a:solidFill>
              </a:rPr>
              <a:t>Pula, 24. i 25. svibnja 2012.</a:t>
            </a:r>
          </a:p>
        </p:txBody>
      </p:sp>
    </p:spTree>
    <p:extLst>
      <p:ext uri="{BB962C8B-B14F-4D97-AF65-F5344CB8AC3E}">
        <p14:creationId xmlns:p14="http://schemas.microsoft.com/office/powerpoint/2010/main" val="4662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#MEDJNARODNI SKUP\NELA-sluzbene publikacije-od istarskog razvoda do e-informacija\PULSKI STATUT\PULSKI STATUT - NASLOV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74789"/>
            <a:ext cx="3888432" cy="545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0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#MEDJNARODNI SKUP\NELA-sluzbene publikacije-od istarskog razvoda do e-informacija\PULSKI STATUT\stranica 1i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7631007" cy="49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40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#MEDJNARODNI SKUP\NELA-sluzbene publikacije-od istarskog razvoda do e-informacija\PULSKI STATUT\PULSKI STATUT 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606284" cy="533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#MEDJNARODNI SKUP\NELA-sluzbene publikacije-od istarskog razvoda do e-informacija\PULSKI STATUT\PULSKI STATUT 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637867" cy="53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53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#MEDJNARODNI SKUP\NELA-sluzbene publikacije-od istarskog razvoda do e-informacija\PULSKI STATUT\PULSKI STATUT 0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644207" cy="533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63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#MEDJNARODNI SKUP\NELA-sluzbene publikacije-od istarskog razvoda do e-informacija\2012-05-21\vodnjan\vodnjan-naslov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4625033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29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#MEDJNARODNI SKUP\NELA-sluzbene publikacije-od istarskog razvoda do e-informacija\2012-05-21\vodnjan\vodnjan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53" y="620687"/>
            <a:ext cx="7609723" cy="475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23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#MEDJNARODNI SKUP\NELA-sluzbene publikacije-od istarskog razvoda do e-informacija\2012-05-21\vodnjan\vodnj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142" y="549720"/>
            <a:ext cx="7596234" cy="49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74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#MEDJNARODNI SKUP\NELA-sluzbene publikacije-od istarskog razvoda do e-informacija\2012-05-21\vodnjan\vodnjan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104456" cy="5559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74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#MEDJNARODNI SKUP\NELA-sluzbene publikacije-od istarskog razvoda do e-informacija\2012-05-21\vodnjan\vodnjan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65405"/>
            <a:ext cx="7617744" cy="51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74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#GKC - 2011-02-16\LOGO\logo-color-hr-ppt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6376" y="123511"/>
            <a:ext cx="1066081" cy="73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692696"/>
            <a:ext cx="74168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chemeClr val="bg1"/>
                </a:solidFill>
              </a:rPr>
              <a:t>Članak 39. 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vi-VN" dirty="0">
              <a:solidFill>
                <a:schemeClr val="bg1"/>
              </a:solidFill>
            </a:endParaRPr>
          </a:p>
          <a:p>
            <a:r>
              <a:rPr lang="vi-VN" dirty="0">
                <a:solidFill>
                  <a:schemeClr val="bg1"/>
                </a:solidFill>
              </a:rPr>
              <a:t>Svi nakladnici službenih publikacija dužni su besplatno i o svom trošku dostaviti Nacionalnoj i sveučilišnoj knjižnici i dva dodatna primjerka, te Hrvatskoj informacijsko-dokumentacijskoj referalnoj agenciji (HIDRA-i) jedan primjerak svojih izdanja. </a:t>
            </a:r>
          </a:p>
          <a:p>
            <a:r>
              <a:rPr lang="vi-VN" dirty="0">
                <a:solidFill>
                  <a:schemeClr val="bg1"/>
                </a:solidFill>
              </a:rPr>
              <a:t>Nakladnici službenih publikacija županija, Grada Zagreba, gradova i općina dužni su dostaviti jedan primjerak tih publikacija matičnoj knjižnici na području županije na kojoj imaju sjedište, odnosno Grada Zagreba, a nakladnici službenih publikacija gradova i općina i narodnoj knjižnici koje su osnivači. </a:t>
            </a:r>
          </a:p>
          <a:p>
            <a:r>
              <a:rPr lang="vi-VN" dirty="0">
                <a:solidFill>
                  <a:schemeClr val="bg1"/>
                </a:solidFill>
              </a:rPr>
              <a:t>Službenim publikacijama u smislu ovoga Zakona smatraju se one publikacije što ih izdaju tijela državne vlasti, odnosno tijela lokalne samouprave i tijela lokalne samouprave i uprave kao svoja službena izdanja. </a:t>
            </a:r>
            <a:endParaRPr lang="hr-HR" dirty="0" smtClean="0">
              <a:solidFill>
                <a:schemeClr val="bg1"/>
              </a:solidFill>
            </a:endParaRPr>
          </a:p>
          <a:p>
            <a:endParaRPr lang="vi-VN" dirty="0">
              <a:solidFill>
                <a:schemeClr val="bg1"/>
              </a:solidFill>
            </a:endParaRPr>
          </a:p>
          <a:p>
            <a:pPr algn="r"/>
            <a:r>
              <a:rPr lang="vi-VN" dirty="0">
                <a:solidFill>
                  <a:schemeClr val="bg1"/>
                </a:solidFill>
              </a:rPr>
              <a:t>Zakon o knjižnicama </a:t>
            </a:r>
            <a:r>
              <a:rPr lang="vi-VN" dirty="0" smtClean="0">
                <a:solidFill>
                  <a:schemeClr val="bg1"/>
                </a:solidFill>
              </a:rPr>
              <a:t>NN </a:t>
            </a:r>
            <a:r>
              <a:rPr lang="vi-VN" dirty="0">
                <a:solidFill>
                  <a:schemeClr val="bg1"/>
                </a:solidFill>
              </a:rPr>
              <a:t>105/97</a:t>
            </a:r>
          </a:p>
        </p:txBody>
      </p:sp>
    </p:spTree>
    <p:extLst>
      <p:ext uri="{BB962C8B-B14F-4D97-AF65-F5344CB8AC3E}">
        <p14:creationId xmlns:p14="http://schemas.microsoft.com/office/powerpoint/2010/main" val="347438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#MEDJNARODNI SKUP\NELA-sluzbene publikacije-od istarskog razvoda do e-informacija\2012-05-21\vodnjan\vodnjan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5046787" cy="50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974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#MEDJNARODNI SKUP\NELA-sluzbene publikacije-od istarskog razvoda do e-informacija\2012-05-21\bale\bale-naslov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88311"/>
            <a:ext cx="3744415" cy="53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6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#MEDJNARODNI SKUP\NELA-sluzbene publikacije-od istarskog razvoda do e-informacija\2012-05-21\bale\bale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675091" cy="54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222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#MEDJNARODNI SKUP\NELA-sluzbene publikacije-od istarskog razvoda do e-informacija\2012-05-21\bale\bale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680632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#MEDJNARODNI SKUP\NELA-sluzbene publikacije-od istarskog razvoda do e-informacija\2012-05-21\dvigrad\dvigr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7910101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395536" y="-462635"/>
            <a:ext cx="7750646" cy="713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 smtClean="0"/>
              <a:t>dvigrad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17500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#MEDJNARODNI SKUP\dborila_b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576103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1043608" y="4875566"/>
            <a:ext cx="7750646" cy="713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Juraj Dobrila</a:t>
            </a:r>
            <a:r>
              <a:rPr lang="hr-HR" sz="1600" dirty="0">
                <a:solidFill>
                  <a:schemeClr val="bg1"/>
                </a:solidFill>
              </a:rPr>
              <a:t>, biskup i narodni preporoditelj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hr-HR" sz="1600" dirty="0" smtClean="0">
                <a:solidFill>
                  <a:schemeClr val="bg1"/>
                </a:solidFill>
              </a:rPr>
              <a:t>Veli </a:t>
            </a:r>
            <a:r>
              <a:rPr lang="hr-HR" sz="1600" dirty="0">
                <a:solidFill>
                  <a:schemeClr val="bg1"/>
                </a:solidFill>
              </a:rPr>
              <a:t>Ježenj, 16. travnja 1812. - Trst, 13. siječnja 1882</a:t>
            </a:r>
            <a:r>
              <a:rPr lang="hr-HR" sz="1600" dirty="0" smtClean="0">
                <a:solidFill>
                  <a:schemeClr val="bg1"/>
                </a:solidFill>
              </a:rPr>
              <a:t>.</a:t>
            </a:r>
            <a:endParaRPr lang="hr-H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69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 txBox="1">
            <a:spLocks/>
          </p:cNvSpPr>
          <p:nvPr/>
        </p:nvSpPr>
        <p:spPr>
          <a:xfrm>
            <a:off x="1043608" y="5019582"/>
            <a:ext cx="7750646" cy="713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None/>
            </a:pPr>
            <a:r>
              <a:rPr lang="hr-HR" sz="2400" dirty="0" smtClean="0">
                <a:solidFill>
                  <a:schemeClr val="bg1"/>
                </a:solidFill>
              </a:rPr>
              <a:t>Matko Laginja</a:t>
            </a:r>
            <a:r>
              <a:rPr lang="hr-HR" sz="1600" dirty="0">
                <a:solidFill>
                  <a:schemeClr val="bg1"/>
                </a:solidFill>
              </a:rPr>
              <a:t>, odvjetnik, političar i preporoditelj</a:t>
            </a:r>
            <a:endParaRPr lang="hr-HR" sz="2800" dirty="0" smtClean="0">
              <a:solidFill>
                <a:schemeClr val="bg1"/>
              </a:solidFill>
            </a:endParaRPr>
          </a:p>
          <a:p>
            <a:pPr marL="114300" indent="0">
              <a:buNone/>
            </a:pPr>
            <a:r>
              <a:rPr lang="pl-PL" sz="1600" dirty="0" smtClean="0">
                <a:solidFill>
                  <a:schemeClr val="bg1"/>
                </a:solidFill>
              </a:rPr>
              <a:t>Klana</a:t>
            </a:r>
            <a:r>
              <a:rPr lang="pl-PL" sz="1600" dirty="0">
                <a:solidFill>
                  <a:schemeClr val="bg1"/>
                </a:solidFill>
              </a:rPr>
              <a:t>, 10. kolovoza 1852. - Zagreb, 18. ožujka 1930</a:t>
            </a:r>
            <a:r>
              <a:rPr lang="pl-PL" sz="1600" dirty="0" smtClean="0">
                <a:solidFill>
                  <a:schemeClr val="bg1"/>
                </a:solidFill>
              </a:rPr>
              <a:t>.</a:t>
            </a:r>
            <a:endParaRPr lang="hr-HR" sz="1600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#MEDJNARODNI SKUP\he6_09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41176"/>
            <a:ext cx="3099589" cy="442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645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#MEDJNARODNI SKUP\istarski sab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84934"/>
            <a:ext cx="3528392" cy="285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#MEDJNARODNI SKUP\Istarska-sabornica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311093"/>
            <a:ext cx="5036046" cy="23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46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#MEDJNARODNI SKUP\NELA-sluzbene publikacije-od istarskog razvoda do e-informacija\web-istarska županij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54" y="188640"/>
            <a:ext cx="7632848" cy="552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74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#MEDJNARODNI SKUP\NELA-sluzbene publikacije-od istarskog razvoda do e-informacija\web-buj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89409"/>
            <a:ext cx="7721766" cy="540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0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#MEDJNARODNI SKUP\NELA-sluzbene publikacije-od istarskog razvoda do e-informacija\ISTARSKI RAZVOD\ISTARSKI RAZVOD 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704856" cy="56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#MEDJNARODNI SKUP\NELA-sluzbene publikacije-od istarskog razvoda do e-informacija\web-buz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7751862" cy="476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5025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#MEDJNARODNI SKUP\NELA-sluzbene publikacije-od istarskog razvoda do e-informacija\web-lab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2397"/>
            <a:ext cx="7920880" cy="526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151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#MEDJNARODNI SKUP\NELA-sluzbene publikacije-od istarskog razvoda do e-informacija\web-novigra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476" y="219947"/>
            <a:ext cx="7093868" cy="55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515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#MEDJNARODNI SKUP\NELA-sluzbene publikacije-od istarskog razvoda do e-informacija\web-paz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29876"/>
            <a:ext cx="7336348" cy="540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823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#MEDJNARODNI SKUP\NELA-sluzbene publikacije-od istarskog razvoda do e-informacija\web-poreč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215" y="332656"/>
            <a:ext cx="7754169" cy="535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6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#MEDJNARODNI SKUP\NELA-sluzbene publikacije-od istarskog razvoda do e-informacija\web-pu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273" y="188640"/>
            <a:ext cx="6778055" cy="561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0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#MEDJNARODNI SKUP\NELA-sluzbene publikacije-od istarskog razvoda do e-informacija\web-rovinj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27288"/>
            <a:ext cx="7491113" cy="55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843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#MEDJNARODNI SKUP\NELA-sluzbene publikacije-od istarskog razvoda do e-informacija\web-uma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38" y="548680"/>
            <a:ext cx="7504330" cy="497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2096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#MEDJNARODNI SKUP\NELA-sluzbene publikacije-od istarskog razvoda do e-informacija\web-vodnj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188796" cy="545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06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#MEDJNARODNI SKUP\NELA-sluzbene publikacije-od istarskog razvoda do e-informacija\WEB\OPĆINE\web-ba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720" y="260648"/>
            <a:ext cx="7790664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02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#MEDJNARODNI SKUP\NELA-sluzbene publikacije-od istarskog razvoda do e-informacija\ISTARSKI RAZVOD\ISTARSKI RAZVOD 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7642999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8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#MEDJNARODNI SKUP\NELA-sluzbene publikacije-od istarskog razvoda do e-informacija\WEB\OPĆINE\web-brtonigl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7488963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828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#MEDJNARODNI SKUP\NELA-sluzbene publikacije-od istarskog razvoda do e-informacija\WEB\OPĆINE\web-cerovlj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962" y="404664"/>
            <a:ext cx="7551406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937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#MEDJNARODNI SKUP\NELA-sluzbene publikacije-od istarskog razvoda do e-informacija\WEB\OPĆINE\web-faža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5973872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#MEDJNARODNI SKUP\NELA-sluzbene publikacije-od istarskog razvoda do e-informacija\WEB\OPĆINE\web-funta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69240"/>
            <a:ext cx="72600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#MEDJNARODNI SKUP\NELA-sluzbene publikacije-od istarskog razvoda do e-informacija\WEB\OPĆINE\web-gračišć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69240"/>
            <a:ext cx="6995367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#MEDJNARODNI SKUP\NELA-sluzbene publikacije-od istarskog razvoda do e-informacija\WEB\OPĆINE\web-grožnj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69240"/>
            <a:ext cx="6771892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#MEDJNARODNI SKUP\NELA-sluzbene publikacije-od istarskog razvoda do e-informacija\WEB\OPĆINE\web-kanfan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313714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#MEDJNARODNI SKUP\NELA-sluzbene publikacije-od istarskog razvoda do e-informacija\WEB\OPĆINE\web-karojb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7552875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#MEDJNARODNI SKUP\NELA-sluzbene publikacije-od istarskog razvoda do e-informacija\WEB\OPĆINE\web-kašteli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318" y="369240"/>
            <a:ext cx="7382042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#MEDJNARODNI SKUP\NELA-sluzbene publikacije-od istarskog razvoda do e-informacija\WEB\OPĆINE\web-krš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369240"/>
            <a:ext cx="6575844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#MEDJNARODNI SKUP\NELA-sluzbene publikacije-od istarskog razvoda do e-informacija\ISTARSKI RAZVOD\ISTARSKI RAZVOD 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566" y="332656"/>
            <a:ext cx="7627810" cy="53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826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#MEDJNARODNI SKUP\NELA-sluzbene publikacije-od istarskog razvoda do e-informacija\WEB\OPĆINE\web-ližnj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073668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#MEDJNARODNI SKUP\NELA-sluzbene publikacije-od istarskog razvoda do e-informacija\WEB\OPĆINE\web-lupogla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6749769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#MEDJNARODNI SKUP\NELA-sluzbene publikacije-od istarskog razvoda do e-informacija\WEB\OPĆINE\web-marča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399" y="404664"/>
            <a:ext cx="6296905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:\#MEDJNARODNI SKUP\NELA-sluzbene publikacije-od istarskog razvoda do e-informacija\WEB\OPĆINE\web-medul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65" y="476672"/>
            <a:ext cx="742920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#MEDJNARODNI SKUP\NELA-sluzbene publikacije-od istarskog razvoda do e-informacija\WEB\OPĆINE\web-motovu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42" y="945216"/>
            <a:ext cx="7925950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#MEDJNARODNI SKUP\NELA-sluzbene publikacije-od istarskog razvoda do e-informacija\WEB\OPĆINE\web-oprtalj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333256"/>
            <a:ext cx="5942916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#MEDJNARODNI SKUP\NELA-sluzbene publikacije-od istarskog razvoda do e-informacija\WEB\OPĆINE\web-pić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69240"/>
            <a:ext cx="6918898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:\#MEDJNARODNI SKUP\NELA-sluzbene publikacije-od istarskog razvoda do e-informacija\WEB\OPĆINE\web-raš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160239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D:\#MEDJNARODNI SKUP\NELA-sluzbene publikacije-od istarskog razvoda do e-informacija\WEB\OPĆINE\web-svetvinčena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7837745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#MEDJNARODNI SKUP\NELA-sluzbene publikacije-od istarskog razvoda do e-informacija\WEB\OPĆINE\web-sv-lovreč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18" y="476672"/>
            <a:ext cx="7356842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#MEDJNARODNI SKUP\NELA-sluzbene publikacije-od istarskog razvoda do e-informacija\ISTARSKI RAZVOD\ISTARSKI RAZVOD 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1160"/>
            <a:ext cx="7699103" cy="549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#MEDJNARODNI SKUP\NELA-sluzbene publikacije-od istarskog razvoda do e-informacija\WEB\OPĆINE\web-sv-nedelj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77" y="441248"/>
            <a:ext cx="7746407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#MEDJNARODNI SKUP\NELA-sluzbene publikacije-od istarskog razvoda do e-informacija\WEB\OPĆINE\web-sv-pet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118" y="405240"/>
            <a:ext cx="7921274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#MEDJNARODNI SKUP\NELA-sluzbene publikacije-od istarskog razvoda do e-informacija\WEB\OPĆINE\web-t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688067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#MEDJNARODNI SKUP\NELA-sluzbene publikacije-od istarskog razvoda do e-informacija\WEB\OPĆINE\web-tinj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129" y="404664"/>
            <a:ext cx="7377231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:\#MEDJNARODNI SKUP\NELA-sluzbene publikacije-od istarskog razvoda do e-informacija\WEB\OPĆINE\web-višnj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6707700" cy="52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:\#MEDJNARODNI SKUP\NELA-sluzbene publikacije-od istarskog razvoda do e-informacija\WEB\OPĆINE\web-vižinad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6705042" cy="53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#MEDJNARODNI SKUP\NELA-sluzbene publikacije-od istarskog razvoda do e-informacija\WEB\OPĆINE\web-vrsa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7605270" cy="51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:\#MEDJNARODNI SKUP\NELA-sluzbene publikacije-od istarskog razvoda do e-informacija\WEB\OPĆINE\web-žminj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260671" cy="52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1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#MEDJNARODNI SKUP\NELA-sluzbene publikacije-od istarskog razvoda do e-informacija\2012-05-21\novigradski\satut novigrad naslovni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17571"/>
            <a:ext cx="3955039" cy="558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9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#MEDJNARODNI SKUP\NELA-sluzbene publikacije-od istarskog razvoda do e-informacija\2012-05-21\novigradski\novigradski statu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7589855" cy="54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656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#MEDJNARODNI SKUP\NELA-sluzbene publikacije-od istarskog razvoda do e-informacija\2012-05-21\novigradski\novigradski satut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873" y="260648"/>
            <a:ext cx="7683503" cy="547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8823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1038</TotalTime>
  <Words>205</Words>
  <Application>Microsoft Office PowerPoint</Application>
  <PresentationFormat>Prikaz na zaslonu (4:3)</PresentationFormat>
  <Paragraphs>18</Paragraphs>
  <Slides>67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67</vt:i4>
      </vt:variant>
    </vt:vector>
  </HeadingPairs>
  <TitlesOfParts>
    <vt:vector size="68" baseType="lpstr">
      <vt:lpstr>Adjacency</vt:lpstr>
      <vt:lpstr>Službene publikacije:  od Istarskog razvoda do e-informacija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Službene publikacije:  od  Istarskog razvoda do e-informacija</dc:title>
  <dc:creator>GLAVNI</dc:creator>
  <cp:lastModifiedBy>Irena Pilaš</cp:lastModifiedBy>
  <cp:revision>46</cp:revision>
  <cp:lastPrinted>2012-05-21T07:23:38Z</cp:lastPrinted>
  <dcterms:created xsi:type="dcterms:W3CDTF">2012-05-21T06:05:12Z</dcterms:created>
  <dcterms:modified xsi:type="dcterms:W3CDTF">2012-06-29T10:03:51Z</dcterms:modified>
</cp:coreProperties>
</file>