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 id="270" r:id="rId17"/>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lvl1pPr>
              <a:defRPr/>
            </a:lvl1pPr>
          </a:lstStyle>
          <a:p>
            <a:endParaRPr lang="sl-SI"/>
          </a:p>
        </p:txBody>
      </p:sp>
      <p:sp>
        <p:nvSpPr>
          <p:cNvPr id="5" name="Rezervirano mjesto podnožja 4"/>
          <p:cNvSpPr>
            <a:spLocks noGrp="1"/>
          </p:cNvSpPr>
          <p:nvPr>
            <p:ph type="ftr" sz="quarter" idx="11"/>
          </p:nvPr>
        </p:nvSpPr>
        <p:spPr/>
        <p:txBody>
          <a:bodyPr/>
          <a:lstStyle>
            <a:lvl1pPr>
              <a:defRPr/>
            </a:lvl1pPr>
          </a:lstStyle>
          <a:p>
            <a:endParaRPr lang="sl-SI"/>
          </a:p>
        </p:txBody>
      </p:sp>
      <p:sp>
        <p:nvSpPr>
          <p:cNvPr id="6" name="Rezervirano mjesto broja slajda 5"/>
          <p:cNvSpPr>
            <a:spLocks noGrp="1"/>
          </p:cNvSpPr>
          <p:nvPr>
            <p:ph type="sldNum" sz="quarter" idx="12"/>
          </p:nvPr>
        </p:nvSpPr>
        <p:spPr/>
        <p:txBody>
          <a:bodyPr/>
          <a:lstStyle>
            <a:lvl1pPr>
              <a:defRPr/>
            </a:lvl1pPr>
          </a:lstStyle>
          <a:p>
            <a:fld id="{E71B3377-BD45-4A58-9A76-771682999F35}" type="slidenum">
              <a:rPr lang="sl-SI"/>
              <a:pPr/>
              <a:t>‹#›</a:t>
            </a:fld>
            <a:endParaRPr lang="sl-SI"/>
          </a:p>
        </p:txBody>
      </p:sp>
    </p:spTree>
    <p:extLst>
      <p:ext uri="{BB962C8B-B14F-4D97-AF65-F5344CB8AC3E}">
        <p14:creationId xmlns:p14="http://schemas.microsoft.com/office/powerpoint/2010/main" val="2705132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sl-SI"/>
          </a:p>
        </p:txBody>
      </p:sp>
      <p:sp>
        <p:nvSpPr>
          <p:cNvPr id="5" name="Rezervirano mjesto podnožja 4"/>
          <p:cNvSpPr>
            <a:spLocks noGrp="1"/>
          </p:cNvSpPr>
          <p:nvPr>
            <p:ph type="ftr" sz="quarter" idx="11"/>
          </p:nvPr>
        </p:nvSpPr>
        <p:spPr/>
        <p:txBody>
          <a:bodyPr/>
          <a:lstStyle>
            <a:lvl1pPr>
              <a:defRPr/>
            </a:lvl1pPr>
          </a:lstStyle>
          <a:p>
            <a:endParaRPr lang="sl-SI"/>
          </a:p>
        </p:txBody>
      </p:sp>
      <p:sp>
        <p:nvSpPr>
          <p:cNvPr id="6" name="Rezervirano mjesto broja slajda 5"/>
          <p:cNvSpPr>
            <a:spLocks noGrp="1"/>
          </p:cNvSpPr>
          <p:nvPr>
            <p:ph type="sldNum" sz="quarter" idx="12"/>
          </p:nvPr>
        </p:nvSpPr>
        <p:spPr/>
        <p:txBody>
          <a:bodyPr/>
          <a:lstStyle>
            <a:lvl1pPr>
              <a:defRPr/>
            </a:lvl1pPr>
          </a:lstStyle>
          <a:p>
            <a:fld id="{8A1AA5C9-4CBF-4598-B0C3-25E2946D9216}" type="slidenum">
              <a:rPr lang="sl-SI"/>
              <a:pPr/>
              <a:t>‹#›</a:t>
            </a:fld>
            <a:endParaRPr lang="sl-SI"/>
          </a:p>
        </p:txBody>
      </p:sp>
    </p:spTree>
    <p:extLst>
      <p:ext uri="{BB962C8B-B14F-4D97-AF65-F5344CB8AC3E}">
        <p14:creationId xmlns:p14="http://schemas.microsoft.com/office/powerpoint/2010/main" val="190012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sl-SI"/>
          </a:p>
        </p:txBody>
      </p:sp>
      <p:sp>
        <p:nvSpPr>
          <p:cNvPr id="5" name="Rezervirano mjesto podnožja 4"/>
          <p:cNvSpPr>
            <a:spLocks noGrp="1"/>
          </p:cNvSpPr>
          <p:nvPr>
            <p:ph type="ftr" sz="quarter" idx="11"/>
          </p:nvPr>
        </p:nvSpPr>
        <p:spPr/>
        <p:txBody>
          <a:bodyPr/>
          <a:lstStyle>
            <a:lvl1pPr>
              <a:defRPr/>
            </a:lvl1pPr>
          </a:lstStyle>
          <a:p>
            <a:endParaRPr lang="sl-SI"/>
          </a:p>
        </p:txBody>
      </p:sp>
      <p:sp>
        <p:nvSpPr>
          <p:cNvPr id="6" name="Rezervirano mjesto broja slajda 5"/>
          <p:cNvSpPr>
            <a:spLocks noGrp="1"/>
          </p:cNvSpPr>
          <p:nvPr>
            <p:ph type="sldNum" sz="quarter" idx="12"/>
          </p:nvPr>
        </p:nvSpPr>
        <p:spPr/>
        <p:txBody>
          <a:bodyPr/>
          <a:lstStyle>
            <a:lvl1pPr>
              <a:defRPr/>
            </a:lvl1pPr>
          </a:lstStyle>
          <a:p>
            <a:fld id="{E963AD32-8FF1-4E47-8F94-1F216CE6D6B4}" type="slidenum">
              <a:rPr lang="sl-SI"/>
              <a:pPr/>
              <a:t>‹#›</a:t>
            </a:fld>
            <a:endParaRPr lang="sl-SI"/>
          </a:p>
        </p:txBody>
      </p:sp>
    </p:spTree>
    <p:extLst>
      <p:ext uri="{BB962C8B-B14F-4D97-AF65-F5344CB8AC3E}">
        <p14:creationId xmlns:p14="http://schemas.microsoft.com/office/powerpoint/2010/main" val="1313498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sl-SI"/>
          </a:p>
        </p:txBody>
      </p:sp>
      <p:sp>
        <p:nvSpPr>
          <p:cNvPr id="5" name="Rezervirano mjesto podnožja 4"/>
          <p:cNvSpPr>
            <a:spLocks noGrp="1"/>
          </p:cNvSpPr>
          <p:nvPr>
            <p:ph type="ftr" sz="quarter" idx="11"/>
          </p:nvPr>
        </p:nvSpPr>
        <p:spPr/>
        <p:txBody>
          <a:bodyPr/>
          <a:lstStyle>
            <a:lvl1pPr>
              <a:defRPr/>
            </a:lvl1pPr>
          </a:lstStyle>
          <a:p>
            <a:endParaRPr lang="sl-SI"/>
          </a:p>
        </p:txBody>
      </p:sp>
      <p:sp>
        <p:nvSpPr>
          <p:cNvPr id="6" name="Rezervirano mjesto broja slajda 5"/>
          <p:cNvSpPr>
            <a:spLocks noGrp="1"/>
          </p:cNvSpPr>
          <p:nvPr>
            <p:ph type="sldNum" sz="quarter" idx="12"/>
          </p:nvPr>
        </p:nvSpPr>
        <p:spPr/>
        <p:txBody>
          <a:bodyPr/>
          <a:lstStyle>
            <a:lvl1pPr>
              <a:defRPr/>
            </a:lvl1pPr>
          </a:lstStyle>
          <a:p>
            <a:fld id="{B703616D-3EF1-49AE-BF09-E4A86C9E5F3B}" type="slidenum">
              <a:rPr lang="sl-SI"/>
              <a:pPr/>
              <a:t>‹#›</a:t>
            </a:fld>
            <a:endParaRPr lang="sl-SI"/>
          </a:p>
        </p:txBody>
      </p:sp>
    </p:spTree>
    <p:extLst>
      <p:ext uri="{BB962C8B-B14F-4D97-AF65-F5344CB8AC3E}">
        <p14:creationId xmlns:p14="http://schemas.microsoft.com/office/powerpoint/2010/main" val="4246024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smtClean="0"/>
              <a:t>Uredite stilove teksta matrice</a:t>
            </a:r>
          </a:p>
        </p:txBody>
      </p:sp>
      <p:sp>
        <p:nvSpPr>
          <p:cNvPr id="4" name="Rezervirano mjesto datuma 3"/>
          <p:cNvSpPr>
            <a:spLocks noGrp="1"/>
          </p:cNvSpPr>
          <p:nvPr>
            <p:ph type="dt" sz="half" idx="10"/>
          </p:nvPr>
        </p:nvSpPr>
        <p:spPr/>
        <p:txBody>
          <a:bodyPr/>
          <a:lstStyle>
            <a:lvl1pPr>
              <a:defRPr/>
            </a:lvl1pPr>
          </a:lstStyle>
          <a:p>
            <a:endParaRPr lang="sl-SI"/>
          </a:p>
        </p:txBody>
      </p:sp>
      <p:sp>
        <p:nvSpPr>
          <p:cNvPr id="5" name="Rezervirano mjesto podnožja 4"/>
          <p:cNvSpPr>
            <a:spLocks noGrp="1"/>
          </p:cNvSpPr>
          <p:nvPr>
            <p:ph type="ftr" sz="quarter" idx="11"/>
          </p:nvPr>
        </p:nvSpPr>
        <p:spPr/>
        <p:txBody>
          <a:bodyPr/>
          <a:lstStyle>
            <a:lvl1pPr>
              <a:defRPr/>
            </a:lvl1pPr>
          </a:lstStyle>
          <a:p>
            <a:endParaRPr lang="sl-SI"/>
          </a:p>
        </p:txBody>
      </p:sp>
      <p:sp>
        <p:nvSpPr>
          <p:cNvPr id="6" name="Rezervirano mjesto broja slajda 5"/>
          <p:cNvSpPr>
            <a:spLocks noGrp="1"/>
          </p:cNvSpPr>
          <p:nvPr>
            <p:ph type="sldNum" sz="quarter" idx="12"/>
          </p:nvPr>
        </p:nvSpPr>
        <p:spPr/>
        <p:txBody>
          <a:bodyPr/>
          <a:lstStyle>
            <a:lvl1pPr>
              <a:defRPr/>
            </a:lvl1pPr>
          </a:lstStyle>
          <a:p>
            <a:fld id="{74DDA048-5340-428B-83EE-8068FF98B165}" type="slidenum">
              <a:rPr lang="sl-SI"/>
              <a:pPr/>
              <a:t>‹#›</a:t>
            </a:fld>
            <a:endParaRPr lang="sl-SI"/>
          </a:p>
        </p:txBody>
      </p:sp>
    </p:spTree>
    <p:extLst>
      <p:ext uri="{BB962C8B-B14F-4D97-AF65-F5344CB8AC3E}">
        <p14:creationId xmlns:p14="http://schemas.microsoft.com/office/powerpoint/2010/main" val="227255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lvl1pPr>
              <a:defRPr/>
            </a:lvl1pPr>
          </a:lstStyle>
          <a:p>
            <a:endParaRPr lang="sl-SI"/>
          </a:p>
        </p:txBody>
      </p:sp>
      <p:sp>
        <p:nvSpPr>
          <p:cNvPr id="6" name="Rezervirano mjesto podnožja 5"/>
          <p:cNvSpPr>
            <a:spLocks noGrp="1"/>
          </p:cNvSpPr>
          <p:nvPr>
            <p:ph type="ftr" sz="quarter" idx="11"/>
          </p:nvPr>
        </p:nvSpPr>
        <p:spPr/>
        <p:txBody>
          <a:bodyPr/>
          <a:lstStyle>
            <a:lvl1pPr>
              <a:defRPr/>
            </a:lvl1pPr>
          </a:lstStyle>
          <a:p>
            <a:endParaRPr lang="sl-SI"/>
          </a:p>
        </p:txBody>
      </p:sp>
      <p:sp>
        <p:nvSpPr>
          <p:cNvPr id="7" name="Rezervirano mjesto broja slajda 6"/>
          <p:cNvSpPr>
            <a:spLocks noGrp="1"/>
          </p:cNvSpPr>
          <p:nvPr>
            <p:ph type="sldNum" sz="quarter" idx="12"/>
          </p:nvPr>
        </p:nvSpPr>
        <p:spPr/>
        <p:txBody>
          <a:bodyPr/>
          <a:lstStyle>
            <a:lvl1pPr>
              <a:defRPr/>
            </a:lvl1pPr>
          </a:lstStyle>
          <a:p>
            <a:fld id="{02370507-FDA4-46AD-9063-F36F210B6EB5}" type="slidenum">
              <a:rPr lang="sl-SI"/>
              <a:pPr/>
              <a:t>‹#›</a:t>
            </a:fld>
            <a:endParaRPr lang="sl-SI"/>
          </a:p>
        </p:txBody>
      </p:sp>
    </p:spTree>
    <p:extLst>
      <p:ext uri="{BB962C8B-B14F-4D97-AF65-F5344CB8AC3E}">
        <p14:creationId xmlns:p14="http://schemas.microsoft.com/office/powerpoint/2010/main" val="126080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lvl1pPr>
              <a:defRPr/>
            </a:lvl1pPr>
          </a:lstStyle>
          <a:p>
            <a:endParaRPr lang="sl-SI"/>
          </a:p>
        </p:txBody>
      </p:sp>
      <p:sp>
        <p:nvSpPr>
          <p:cNvPr id="8" name="Rezervirano mjesto podnožja 7"/>
          <p:cNvSpPr>
            <a:spLocks noGrp="1"/>
          </p:cNvSpPr>
          <p:nvPr>
            <p:ph type="ftr" sz="quarter" idx="11"/>
          </p:nvPr>
        </p:nvSpPr>
        <p:spPr/>
        <p:txBody>
          <a:bodyPr/>
          <a:lstStyle>
            <a:lvl1pPr>
              <a:defRPr/>
            </a:lvl1pPr>
          </a:lstStyle>
          <a:p>
            <a:endParaRPr lang="sl-SI"/>
          </a:p>
        </p:txBody>
      </p:sp>
      <p:sp>
        <p:nvSpPr>
          <p:cNvPr id="9" name="Rezervirano mjesto broja slajda 8"/>
          <p:cNvSpPr>
            <a:spLocks noGrp="1"/>
          </p:cNvSpPr>
          <p:nvPr>
            <p:ph type="sldNum" sz="quarter" idx="12"/>
          </p:nvPr>
        </p:nvSpPr>
        <p:spPr/>
        <p:txBody>
          <a:bodyPr/>
          <a:lstStyle>
            <a:lvl1pPr>
              <a:defRPr/>
            </a:lvl1pPr>
          </a:lstStyle>
          <a:p>
            <a:fld id="{70CFDB9F-904B-449D-949E-691D15BD77A1}" type="slidenum">
              <a:rPr lang="sl-SI"/>
              <a:pPr/>
              <a:t>‹#›</a:t>
            </a:fld>
            <a:endParaRPr lang="sl-SI"/>
          </a:p>
        </p:txBody>
      </p:sp>
    </p:spTree>
    <p:extLst>
      <p:ext uri="{BB962C8B-B14F-4D97-AF65-F5344CB8AC3E}">
        <p14:creationId xmlns:p14="http://schemas.microsoft.com/office/powerpoint/2010/main" val="286808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lvl1pPr>
              <a:defRPr/>
            </a:lvl1pPr>
          </a:lstStyle>
          <a:p>
            <a:endParaRPr lang="sl-SI"/>
          </a:p>
        </p:txBody>
      </p:sp>
      <p:sp>
        <p:nvSpPr>
          <p:cNvPr id="4" name="Rezervirano mjesto podnožja 3"/>
          <p:cNvSpPr>
            <a:spLocks noGrp="1"/>
          </p:cNvSpPr>
          <p:nvPr>
            <p:ph type="ftr" sz="quarter" idx="11"/>
          </p:nvPr>
        </p:nvSpPr>
        <p:spPr/>
        <p:txBody>
          <a:bodyPr/>
          <a:lstStyle>
            <a:lvl1pPr>
              <a:defRPr/>
            </a:lvl1pPr>
          </a:lstStyle>
          <a:p>
            <a:endParaRPr lang="sl-SI"/>
          </a:p>
        </p:txBody>
      </p:sp>
      <p:sp>
        <p:nvSpPr>
          <p:cNvPr id="5" name="Rezervirano mjesto broja slajda 4"/>
          <p:cNvSpPr>
            <a:spLocks noGrp="1"/>
          </p:cNvSpPr>
          <p:nvPr>
            <p:ph type="sldNum" sz="quarter" idx="12"/>
          </p:nvPr>
        </p:nvSpPr>
        <p:spPr/>
        <p:txBody>
          <a:bodyPr/>
          <a:lstStyle>
            <a:lvl1pPr>
              <a:defRPr/>
            </a:lvl1pPr>
          </a:lstStyle>
          <a:p>
            <a:fld id="{146DDA57-DE0E-418E-8685-407852DF3763}" type="slidenum">
              <a:rPr lang="sl-SI"/>
              <a:pPr/>
              <a:t>‹#›</a:t>
            </a:fld>
            <a:endParaRPr lang="sl-SI"/>
          </a:p>
        </p:txBody>
      </p:sp>
    </p:spTree>
    <p:extLst>
      <p:ext uri="{BB962C8B-B14F-4D97-AF65-F5344CB8AC3E}">
        <p14:creationId xmlns:p14="http://schemas.microsoft.com/office/powerpoint/2010/main" val="159125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lvl1pPr>
              <a:defRPr/>
            </a:lvl1pPr>
          </a:lstStyle>
          <a:p>
            <a:endParaRPr lang="sl-SI"/>
          </a:p>
        </p:txBody>
      </p:sp>
      <p:sp>
        <p:nvSpPr>
          <p:cNvPr id="3" name="Rezervirano mjesto podnožja 2"/>
          <p:cNvSpPr>
            <a:spLocks noGrp="1"/>
          </p:cNvSpPr>
          <p:nvPr>
            <p:ph type="ftr" sz="quarter" idx="11"/>
          </p:nvPr>
        </p:nvSpPr>
        <p:spPr/>
        <p:txBody>
          <a:bodyPr/>
          <a:lstStyle>
            <a:lvl1pPr>
              <a:defRPr/>
            </a:lvl1pPr>
          </a:lstStyle>
          <a:p>
            <a:endParaRPr lang="sl-SI"/>
          </a:p>
        </p:txBody>
      </p:sp>
      <p:sp>
        <p:nvSpPr>
          <p:cNvPr id="4" name="Rezervirano mjesto broja slajda 3"/>
          <p:cNvSpPr>
            <a:spLocks noGrp="1"/>
          </p:cNvSpPr>
          <p:nvPr>
            <p:ph type="sldNum" sz="quarter" idx="12"/>
          </p:nvPr>
        </p:nvSpPr>
        <p:spPr/>
        <p:txBody>
          <a:bodyPr/>
          <a:lstStyle>
            <a:lvl1pPr>
              <a:defRPr/>
            </a:lvl1pPr>
          </a:lstStyle>
          <a:p>
            <a:fld id="{D96290C4-014D-43FF-B66A-C87A4C24B7F1}" type="slidenum">
              <a:rPr lang="sl-SI"/>
              <a:pPr/>
              <a:t>‹#›</a:t>
            </a:fld>
            <a:endParaRPr lang="sl-SI"/>
          </a:p>
        </p:txBody>
      </p:sp>
    </p:spTree>
    <p:extLst>
      <p:ext uri="{BB962C8B-B14F-4D97-AF65-F5344CB8AC3E}">
        <p14:creationId xmlns:p14="http://schemas.microsoft.com/office/powerpoint/2010/main" val="1940499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lvl1pPr>
              <a:defRPr/>
            </a:lvl1pPr>
          </a:lstStyle>
          <a:p>
            <a:endParaRPr lang="sl-SI"/>
          </a:p>
        </p:txBody>
      </p:sp>
      <p:sp>
        <p:nvSpPr>
          <p:cNvPr id="6" name="Rezervirano mjesto podnožja 5"/>
          <p:cNvSpPr>
            <a:spLocks noGrp="1"/>
          </p:cNvSpPr>
          <p:nvPr>
            <p:ph type="ftr" sz="quarter" idx="11"/>
          </p:nvPr>
        </p:nvSpPr>
        <p:spPr/>
        <p:txBody>
          <a:bodyPr/>
          <a:lstStyle>
            <a:lvl1pPr>
              <a:defRPr/>
            </a:lvl1pPr>
          </a:lstStyle>
          <a:p>
            <a:endParaRPr lang="sl-SI"/>
          </a:p>
        </p:txBody>
      </p:sp>
      <p:sp>
        <p:nvSpPr>
          <p:cNvPr id="7" name="Rezervirano mjesto broja slajda 6"/>
          <p:cNvSpPr>
            <a:spLocks noGrp="1"/>
          </p:cNvSpPr>
          <p:nvPr>
            <p:ph type="sldNum" sz="quarter" idx="12"/>
          </p:nvPr>
        </p:nvSpPr>
        <p:spPr/>
        <p:txBody>
          <a:bodyPr/>
          <a:lstStyle>
            <a:lvl1pPr>
              <a:defRPr/>
            </a:lvl1pPr>
          </a:lstStyle>
          <a:p>
            <a:fld id="{A83E633B-A2E2-4A6D-87FF-FFDE3AA4E1EF}" type="slidenum">
              <a:rPr lang="sl-SI"/>
              <a:pPr/>
              <a:t>‹#›</a:t>
            </a:fld>
            <a:endParaRPr lang="sl-SI"/>
          </a:p>
        </p:txBody>
      </p:sp>
    </p:spTree>
    <p:extLst>
      <p:ext uri="{BB962C8B-B14F-4D97-AF65-F5344CB8AC3E}">
        <p14:creationId xmlns:p14="http://schemas.microsoft.com/office/powerpoint/2010/main" val="2645141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lvl1pPr>
              <a:defRPr/>
            </a:lvl1pPr>
          </a:lstStyle>
          <a:p>
            <a:endParaRPr lang="sl-SI"/>
          </a:p>
        </p:txBody>
      </p:sp>
      <p:sp>
        <p:nvSpPr>
          <p:cNvPr id="6" name="Rezervirano mjesto podnožja 5"/>
          <p:cNvSpPr>
            <a:spLocks noGrp="1"/>
          </p:cNvSpPr>
          <p:nvPr>
            <p:ph type="ftr" sz="quarter" idx="11"/>
          </p:nvPr>
        </p:nvSpPr>
        <p:spPr/>
        <p:txBody>
          <a:bodyPr/>
          <a:lstStyle>
            <a:lvl1pPr>
              <a:defRPr/>
            </a:lvl1pPr>
          </a:lstStyle>
          <a:p>
            <a:endParaRPr lang="sl-SI"/>
          </a:p>
        </p:txBody>
      </p:sp>
      <p:sp>
        <p:nvSpPr>
          <p:cNvPr id="7" name="Rezervirano mjesto broja slajda 6"/>
          <p:cNvSpPr>
            <a:spLocks noGrp="1"/>
          </p:cNvSpPr>
          <p:nvPr>
            <p:ph type="sldNum" sz="quarter" idx="12"/>
          </p:nvPr>
        </p:nvSpPr>
        <p:spPr/>
        <p:txBody>
          <a:bodyPr/>
          <a:lstStyle>
            <a:lvl1pPr>
              <a:defRPr/>
            </a:lvl1pPr>
          </a:lstStyle>
          <a:p>
            <a:fld id="{A9CF68AB-C4D1-45A2-96ED-2D258336853B}" type="slidenum">
              <a:rPr lang="sl-SI"/>
              <a:pPr/>
              <a:t>‹#›</a:t>
            </a:fld>
            <a:endParaRPr lang="sl-SI"/>
          </a:p>
        </p:txBody>
      </p:sp>
    </p:spTree>
    <p:extLst>
      <p:ext uri="{BB962C8B-B14F-4D97-AF65-F5344CB8AC3E}">
        <p14:creationId xmlns:p14="http://schemas.microsoft.com/office/powerpoint/2010/main" val="2517749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smtClean="0"/>
              <a:t>Click to edit Master text styles</a:t>
            </a:r>
          </a:p>
          <a:p>
            <a:pPr lvl="1"/>
            <a:r>
              <a:rPr lang="sl-SI" smtClean="0"/>
              <a:t>Second level</a:t>
            </a:r>
          </a:p>
          <a:p>
            <a:pPr lvl="2"/>
            <a:r>
              <a:rPr lang="sl-SI" smtClean="0"/>
              <a:t>Third level</a:t>
            </a:r>
          </a:p>
          <a:p>
            <a:pPr lvl="3"/>
            <a:r>
              <a:rPr lang="sl-SI" smtClean="0"/>
              <a:t>Fourth level</a:t>
            </a:r>
          </a:p>
          <a:p>
            <a:pPr lvl="4"/>
            <a:r>
              <a:rPr lang="sl-SI"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696E807-892A-4ED0-8D3C-AC3A40ADE9E6}" type="slidenum">
              <a:rPr lang="sl-SI"/>
              <a:pPr/>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323850" y="3716338"/>
            <a:ext cx="8640763" cy="2736850"/>
          </a:xfrm>
        </p:spPr>
        <p:txBody>
          <a:bodyPr/>
          <a:lstStyle/>
          <a:p>
            <a:pPr algn="l"/>
            <a:r>
              <a:rPr lang="sl-SI" sz="4000"/>
              <a:t/>
            </a:r>
            <a:br>
              <a:rPr lang="sl-SI" sz="4000"/>
            </a:br>
            <a:r>
              <a:rPr lang="sl-SI" sz="4000">
                <a:solidFill>
                  <a:srgbClr val="CC00CC"/>
                </a:solidFill>
              </a:rPr>
              <a:t>E-Vlada: Upravljanje zaupnih dokumentov v Sloveniji</a:t>
            </a:r>
            <a:r>
              <a:rPr lang="sl-SI" sz="4000"/>
              <a:t/>
            </a:r>
            <a:br>
              <a:rPr lang="sl-SI" sz="4000"/>
            </a:br>
            <a:r>
              <a:rPr lang="sl-SI" sz="1400" b="1"/>
              <a:t> </a:t>
            </a:r>
            <a:r>
              <a:rPr lang="en-US" sz="1400"/>
              <a:t/>
            </a:r>
            <a:br>
              <a:rPr lang="en-US" sz="1400"/>
            </a:br>
            <a:r>
              <a:rPr lang="en-US" sz="3200"/>
              <a:t>E-Government: Managing of Confidential Documents in Slovenia</a:t>
            </a:r>
            <a:r>
              <a:rPr lang="en-US" sz="4000"/>
              <a:t> </a:t>
            </a:r>
            <a:endParaRPr lang="sl-SI" sz="4000"/>
          </a:p>
        </p:txBody>
      </p:sp>
      <p:sp>
        <p:nvSpPr>
          <p:cNvPr id="2053" name="Rectangle 5"/>
          <p:cNvSpPr>
            <a:spLocks noGrp="1" noChangeArrowheads="1"/>
          </p:cNvSpPr>
          <p:nvPr>
            <p:ph type="subTitle" idx="1"/>
          </p:nvPr>
        </p:nvSpPr>
        <p:spPr>
          <a:xfrm>
            <a:off x="395288" y="1916113"/>
            <a:ext cx="8064500" cy="1657350"/>
          </a:xfrm>
          <a:noFill/>
          <a:ln/>
        </p:spPr>
        <p:txBody>
          <a:bodyPr/>
          <a:lstStyle/>
          <a:p>
            <a:pPr algn="l"/>
            <a:r>
              <a:rPr lang="sl-SI" dirty="0" smtClean="0"/>
              <a:t>mr. sc</a:t>
            </a:r>
            <a:r>
              <a:rPr lang="sl-SI" dirty="0"/>
              <a:t>. Milan </a:t>
            </a:r>
            <a:r>
              <a:rPr lang="sl-SI" dirty="0" smtClean="0"/>
              <a:t>Selan</a:t>
            </a:r>
          </a:p>
          <a:p>
            <a:pPr algn="l">
              <a:spcBef>
                <a:spcPct val="40000"/>
              </a:spcBef>
            </a:pPr>
            <a:r>
              <a:rPr lang="sl-SI" sz="2000" dirty="0" smtClean="0"/>
              <a:t>Media.doc </a:t>
            </a:r>
            <a:r>
              <a:rPr lang="sl-SI" sz="2000" dirty="0"/>
              <a:t>- </a:t>
            </a:r>
            <a:r>
              <a:rPr lang="en-US" sz="2000" dirty="0"/>
              <a:t>Association of Informatics, </a:t>
            </a:r>
            <a:r>
              <a:rPr lang="en-US" sz="2000" dirty="0" err="1"/>
              <a:t>Documentalist</a:t>
            </a:r>
            <a:r>
              <a:rPr lang="en-US" sz="2000" dirty="0"/>
              <a:t> </a:t>
            </a:r>
            <a:endParaRPr lang="sl-SI" sz="2000" dirty="0"/>
          </a:p>
          <a:p>
            <a:pPr algn="l">
              <a:lnSpc>
                <a:spcPct val="90000"/>
              </a:lnSpc>
              <a:spcBef>
                <a:spcPct val="0"/>
              </a:spcBef>
            </a:pPr>
            <a:r>
              <a:rPr lang="en-US" sz="2000" dirty="0"/>
              <a:t>and Microfilm Experts</a:t>
            </a:r>
            <a:r>
              <a:rPr lang="sl-SI" sz="2000" dirty="0"/>
              <a:t>, Ljubljana</a:t>
            </a:r>
            <a:r>
              <a:rPr lang="sl-SI"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1268" name="Rectangle 4"/>
          <p:cNvSpPr>
            <a:spLocks noGrp="1" noChangeArrowheads="1"/>
          </p:cNvSpPr>
          <p:nvPr>
            <p:ph type="subTitle" idx="1"/>
          </p:nvPr>
        </p:nvSpPr>
        <p:spPr>
          <a:xfrm>
            <a:off x="250825" y="1773238"/>
            <a:ext cx="8642350" cy="5084762"/>
          </a:xfrm>
          <a:noFill/>
          <a:ln/>
        </p:spPr>
        <p:txBody>
          <a:bodyPr/>
          <a:lstStyle/>
          <a:p>
            <a:pPr marL="533400" indent="-533400" algn="l">
              <a:lnSpc>
                <a:spcPct val="90000"/>
              </a:lnSpc>
            </a:pPr>
            <a:r>
              <a:rPr lang="sl-SI" sz="4000" b="1"/>
              <a:t>3. faza razvoja ISV-TD</a:t>
            </a:r>
            <a:r>
              <a:rPr lang="sl-SI" sz="2400"/>
              <a:t>:</a:t>
            </a:r>
          </a:p>
          <a:p>
            <a:pPr marL="533400" indent="-533400" algn="l">
              <a:lnSpc>
                <a:spcPct val="90000"/>
              </a:lnSpc>
            </a:pPr>
            <a:endParaRPr lang="sl-SI" sz="1600"/>
          </a:p>
          <a:p>
            <a:pPr marL="533400" indent="-533400" algn="l">
              <a:lnSpc>
                <a:spcPct val="90000"/>
              </a:lnSpc>
            </a:pPr>
            <a:r>
              <a:rPr lang="sl-SI" sz="2400"/>
              <a:t>Celovito upravljanja elektronskih tajnih dokumentov v organih,</a:t>
            </a:r>
          </a:p>
          <a:p>
            <a:pPr marL="533400" indent="-533400" algn="l">
              <a:lnSpc>
                <a:spcPct val="90000"/>
              </a:lnSpc>
            </a:pPr>
            <a:r>
              <a:rPr lang="sl-SI" sz="2400"/>
              <a:t>vključenih v prvo in drugo fazo ISV-TD. Sistem v 1. in 2. fazi</a:t>
            </a:r>
          </a:p>
          <a:p>
            <a:pPr marL="533400" indent="-533400" algn="l">
              <a:lnSpc>
                <a:spcPct val="90000"/>
              </a:lnSpc>
            </a:pPr>
            <a:r>
              <a:rPr lang="sl-SI" sz="2400"/>
              <a:t>omogoča dostop do dokumentov v vladni proceduri, omogoča</a:t>
            </a:r>
          </a:p>
          <a:p>
            <a:pPr marL="533400" indent="-533400" algn="l">
              <a:lnSpc>
                <a:spcPct val="90000"/>
              </a:lnSpc>
            </a:pPr>
            <a:r>
              <a:rPr lang="sl-SI" sz="2400"/>
              <a:t>oblikovanje lastnih dokumentov, pošiljanje dokumentov </a:t>
            </a:r>
          </a:p>
          <a:p>
            <a:pPr marL="533400" indent="-533400" algn="l">
              <a:lnSpc>
                <a:spcPct val="90000"/>
              </a:lnSpc>
            </a:pPr>
            <a:r>
              <a:rPr lang="sl-SI" sz="2400"/>
              <a:t>v vladno proceduro ali drugim organom, ne omogoča pa</a:t>
            </a:r>
          </a:p>
          <a:p>
            <a:pPr marL="533400" indent="-533400" algn="l">
              <a:lnSpc>
                <a:spcPct val="90000"/>
              </a:lnSpc>
            </a:pPr>
            <a:r>
              <a:rPr lang="sl-SI" sz="2400"/>
              <a:t>tistega klasičnega (lastnega) upravljanje dokumentov –</a:t>
            </a:r>
          </a:p>
          <a:p>
            <a:pPr marL="533400" indent="-533400" algn="l">
              <a:lnSpc>
                <a:spcPct val="90000"/>
              </a:lnSpc>
            </a:pPr>
            <a:r>
              <a:rPr lang="sl-SI" sz="2400"/>
              <a:t>evidentiranje, razvrščanje, dodeljevanje v reševanje, …,</a:t>
            </a:r>
          </a:p>
          <a:p>
            <a:pPr marL="533400" indent="-533400" algn="l">
              <a:lnSpc>
                <a:spcPct val="90000"/>
              </a:lnSpc>
            </a:pPr>
            <a:r>
              <a:rPr lang="sl-SI" sz="2400"/>
              <a:t>pravzaprav vse, kar razumemo pod pojmom SEUD – sistemi</a:t>
            </a:r>
          </a:p>
          <a:p>
            <a:pPr marL="533400" indent="-533400" algn="l">
              <a:lnSpc>
                <a:spcPct val="90000"/>
              </a:lnSpc>
            </a:pPr>
            <a:r>
              <a:rPr lang="sl-SI" sz="2400"/>
              <a:t>za elektronsko upravljanje (elektronskih) dokumentov – </a:t>
            </a:r>
          </a:p>
          <a:p>
            <a:pPr marL="533400" indent="-533400" algn="l">
              <a:lnSpc>
                <a:spcPct val="90000"/>
              </a:lnSpc>
            </a:pPr>
            <a:r>
              <a:rPr lang="sl-SI" sz="2400"/>
              <a:t>ponujeno in zgrajeno v 3. fazi (SUED-ZG).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3316" name="Rectangle 4"/>
          <p:cNvSpPr>
            <a:spLocks noGrp="1" noChangeArrowheads="1"/>
          </p:cNvSpPr>
          <p:nvPr>
            <p:ph type="subTitle" idx="1"/>
          </p:nvPr>
        </p:nvSpPr>
        <p:spPr>
          <a:xfrm>
            <a:off x="250825" y="1773238"/>
            <a:ext cx="8642350" cy="5084762"/>
          </a:xfrm>
          <a:noFill/>
          <a:ln/>
        </p:spPr>
        <p:txBody>
          <a:bodyPr/>
          <a:lstStyle/>
          <a:p>
            <a:pPr marL="533400" indent="-533400">
              <a:lnSpc>
                <a:spcPct val="80000"/>
              </a:lnSpc>
            </a:pPr>
            <a:endParaRPr lang="sl-SI"/>
          </a:p>
          <a:p>
            <a:pPr marL="533400" indent="-533400" algn="l">
              <a:lnSpc>
                <a:spcPct val="80000"/>
              </a:lnSpc>
            </a:pPr>
            <a:r>
              <a:rPr lang="sl-SI" sz="2000"/>
              <a:t>SUED-ZO lahko že v tem trenutki vzpostavi vsak organ, ki to željo izrazi in</a:t>
            </a:r>
          </a:p>
          <a:p>
            <a:pPr marL="533400" indent="-533400" algn="l">
              <a:lnSpc>
                <a:spcPct val="80000"/>
              </a:lnSpc>
            </a:pPr>
            <a:r>
              <a:rPr lang="sl-SI" sz="2000"/>
              <a:t>je pripravljen storitev tudi finančno in/ali kadrovsko podpreti. SUED-ZO</a:t>
            </a:r>
          </a:p>
          <a:p>
            <a:pPr marL="533400" indent="-533400" algn="l">
              <a:lnSpc>
                <a:spcPct val="80000"/>
              </a:lnSpc>
            </a:pPr>
            <a:r>
              <a:rPr lang="sl-SI" sz="2000"/>
              <a:t>sestavljajo zbirke (oziroma podpira procese):</a:t>
            </a:r>
          </a:p>
          <a:p>
            <a:pPr marL="533400" indent="-533400">
              <a:lnSpc>
                <a:spcPct val="80000"/>
              </a:lnSpc>
            </a:pPr>
            <a:endParaRPr lang="sl-SI" sz="2000"/>
          </a:p>
          <a:p>
            <a:pPr marL="533400" indent="-533400" algn="l">
              <a:lnSpc>
                <a:spcPct val="80000"/>
              </a:lnSpc>
              <a:buFontTx/>
              <a:buAutoNum type="arabicPeriod"/>
            </a:pPr>
            <a:r>
              <a:rPr lang="sl-SI" sz="2000"/>
              <a:t>SPIS4 (tipična postavitev SUED, pripravljena za GSV za ravnanje s TD) – podpira procese, predpisane z UUP in ZVDAGA, pretvorbo dokumentov v obliko za dolgoročno hrambo (PDF-A), elektronsko podpisovanje s spletno komponento ProXSign, omogoča reševanje zadev s prenosom v tekočo zbirko in ponovno aktivacijo zadev;</a:t>
            </a:r>
          </a:p>
          <a:p>
            <a:pPr marL="533400" indent="-533400" algn="l">
              <a:lnSpc>
                <a:spcPct val="80000"/>
              </a:lnSpc>
              <a:buFontTx/>
              <a:buAutoNum type="arabicPeriod"/>
            </a:pPr>
            <a:r>
              <a:rPr lang="sl-SI" sz="2000"/>
              <a:t>eArhvi – podpira procese priprave in pretvorbe dokumentarnega in arhivskega gradiva (DAG) v obliko za dolgoročno hrambo (PDF-A), prenosa v stalno zbirko, odbiranja in predaje arhivskega gradiva v Arhiv RS. Celovito rešitev je GSV pripravil za ravnanje z običajnimi dokumenti in zadevami, v celoti pa je uporabna (in jo uporablja) tudi za TD.</a:t>
            </a:r>
          </a:p>
          <a:p>
            <a:pPr marL="533400" indent="-533400" algn="l">
              <a:lnSpc>
                <a:spcPct val="80000"/>
              </a:lnSpc>
              <a:buFontTx/>
              <a:buAutoNum type="arabicPeriod"/>
            </a:pPr>
            <a:r>
              <a:rPr lang="sl-SI" sz="2000"/>
              <a:t>Varnostno arhiviranje in hramba DAG na različnih lokacijah.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4340" name="Rectangle 4"/>
          <p:cNvSpPr>
            <a:spLocks noGrp="1" noChangeArrowheads="1"/>
          </p:cNvSpPr>
          <p:nvPr>
            <p:ph type="subTitle" idx="1"/>
          </p:nvPr>
        </p:nvSpPr>
        <p:spPr>
          <a:xfrm>
            <a:off x="250825" y="1773238"/>
            <a:ext cx="8642350" cy="5084762"/>
          </a:xfrm>
          <a:noFill/>
          <a:ln/>
        </p:spPr>
        <p:txBody>
          <a:bodyPr/>
          <a:lstStyle/>
          <a:p>
            <a:pPr marL="533400" indent="-533400" algn="l">
              <a:lnSpc>
                <a:spcPct val="80000"/>
              </a:lnSpc>
            </a:pPr>
            <a:endParaRPr lang="sl-SI" sz="2800" b="1"/>
          </a:p>
          <a:p>
            <a:pPr marL="533400" indent="-533400" algn="l">
              <a:lnSpc>
                <a:spcPct val="80000"/>
              </a:lnSpc>
            </a:pPr>
            <a:r>
              <a:rPr lang="sl-SI" sz="2800" b="1"/>
              <a:t>Prednosti dopolnjenega ISV-TD</a:t>
            </a:r>
            <a:endParaRPr lang="sl-SI" sz="2800"/>
          </a:p>
          <a:p>
            <a:pPr marL="533400" indent="-533400" algn="l">
              <a:lnSpc>
                <a:spcPct val="80000"/>
              </a:lnSpc>
            </a:pPr>
            <a:endParaRPr lang="sl-SI" sz="1000"/>
          </a:p>
          <a:p>
            <a:pPr marL="533400" indent="-533400" algn="l">
              <a:lnSpc>
                <a:spcPct val="80000"/>
              </a:lnSpc>
              <a:buFontTx/>
              <a:buAutoNum type="arabicPeriod"/>
            </a:pPr>
            <a:r>
              <a:rPr lang="sl-SI" sz="2800"/>
              <a:t>s predlaganim pristopom zmanjšamo stroške organov za IKT in programe;</a:t>
            </a:r>
          </a:p>
          <a:p>
            <a:pPr marL="533400" indent="-533400" algn="l">
              <a:lnSpc>
                <a:spcPct val="80000"/>
              </a:lnSpc>
              <a:buFontTx/>
              <a:buAutoNum type="arabicPeriod"/>
            </a:pPr>
            <a:r>
              <a:rPr lang="sl-SI" sz="2800"/>
              <a:t>GSV zagotavlja skladnost SUED-ZO z UPP in ZVDAGA, od nastanka e-dokumenta do dolgoročne hrambe v stalni ali arhivski zbirki;</a:t>
            </a:r>
          </a:p>
          <a:p>
            <a:pPr marL="533400" indent="-533400" algn="l">
              <a:lnSpc>
                <a:spcPct val="80000"/>
              </a:lnSpc>
              <a:buFontTx/>
              <a:buAutoNum type="arabicPeriod"/>
            </a:pPr>
            <a:r>
              <a:rPr lang="sl-SI" sz="2800"/>
              <a:t>tak pristop zagotavlja večjo varnost tajnim e-dokumentom. Tajni dokumenti se nahajajo le na enem mestu, za vse tajne dokumente velja enotna zaščitna shema in ista informacijska varnostna akreditacija.</a:t>
            </a:r>
          </a:p>
          <a:p>
            <a:pPr marL="533400" indent="-533400" algn="l">
              <a:lnSpc>
                <a:spcPct val="80000"/>
              </a:lnSpc>
            </a:pPr>
            <a:endParaRPr lang="sl-SI" sz="2800"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5364" name="Rectangle 4"/>
          <p:cNvSpPr>
            <a:spLocks noGrp="1" noChangeArrowheads="1"/>
          </p:cNvSpPr>
          <p:nvPr>
            <p:ph type="subTitle" idx="1"/>
          </p:nvPr>
        </p:nvSpPr>
        <p:spPr>
          <a:xfrm>
            <a:off x="250825" y="2276475"/>
            <a:ext cx="8642350" cy="4321175"/>
          </a:xfrm>
          <a:noFill/>
          <a:ln/>
        </p:spPr>
        <p:txBody>
          <a:bodyPr/>
          <a:lstStyle/>
          <a:p>
            <a:pPr marL="533400" indent="-533400">
              <a:lnSpc>
                <a:spcPct val="90000"/>
              </a:lnSpc>
            </a:pPr>
            <a:endParaRPr lang="sl-SI" b="1"/>
          </a:p>
          <a:p>
            <a:pPr marL="533400" indent="-533400">
              <a:lnSpc>
                <a:spcPct val="90000"/>
              </a:lnSpc>
            </a:pPr>
            <a:r>
              <a:rPr lang="sl-SI" b="1"/>
              <a:t>Pomanjkljivosti takega koncepta</a:t>
            </a:r>
          </a:p>
          <a:p>
            <a:pPr marL="533400" indent="-533400" algn="l">
              <a:lnSpc>
                <a:spcPct val="90000"/>
              </a:lnSpc>
            </a:pPr>
            <a:endParaRPr lang="sl-SI" sz="1000"/>
          </a:p>
          <a:p>
            <a:pPr marL="533400" indent="-533400">
              <a:lnSpc>
                <a:spcPct val="90000"/>
              </a:lnSpc>
            </a:pPr>
            <a:r>
              <a:rPr lang="sl-SI" sz="2800"/>
              <a:t>V predlaganem sistemu ni prostora za posamične »eksotične« programe ali platforme, ki ne delujejo na precej skrčenem naboru sistemskih in uporabniških programov in orodij. Glede na to, da so uporabniki navajeni na MS Office, bo prehod (verjetno do konca leta 2012) na odprto-kodne rešitve zagotovo povzročal nejevoljo.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7412" name="Rectangle 4"/>
          <p:cNvSpPr>
            <a:spLocks noGrp="1" noChangeArrowheads="1"/>
          </p:cNvSpPr>
          <p:nvPr>
            <p:ph type="subTitle" idx="1"/>
          </p:nvPr>
        </p:nvSpPr>
        <p:spPr>
          <a:xfrm>
            <a:off x="179388" y="2133600"/>
            <a:ext cx="8713787" cy="4535488"/>
          </a:xfrm>
          <a:noFill/>
          <a:ln/>
        </p:spPr>
        <p:txBody>
          <a:bodyPr/>
          <a:lstStyle/>
          <a:p>
            <a:pPr marL="533400" indent="-533400" algn="l">
              <a:lnSpc>
                <a:spcPct val="80000"/>
              </a:lnSpc>
            </a:pPr>
            <a:r>
              <a:rPr lang="sl-SI" sz="2000" b="1"/>
              <a:t>Povzetek: </a:t>
            </a:r>
            <a:r>
              <a:rPr lang="sl-SI" sz="2000"/>
              <a:t>Računalništvo v oblaku je koncept prostorske porazdelitve</a:t>
            </a:r>
          </a:p>
          <a:p>
            <a:pPr marL="533400" indent="-533400" algn="l">
              <a:lnSpc>
                <a:spcPct val="80000"/>
              </a:lnSpc>
            </a:pPr>
            <a:r>
              <a:rPr lang="sl-SI" sz="2000"/>
              <a:t>informacijske telekomunikacijske tehnologije, informacijskih storitev in</a:t>
            </a:r>
          </a:p>
          <a:p>
            <a:pPr marL="533400" indent="-533400" algn="l">
              <a:lnSpc>
                <a:spcPct val="80000"/>
              </a:lnSpc>
            </a:pPr>
            <a:r>
              <a:rPr lang="sl-SI" sz="2000"/>
              <a:t>programov, ki uporabniku omogoča učinkovito, enostavno in poceni</a:t>
            </a:r>
          </a:p>
          <a:p>
            <a:pPr marL="533400" indent="-533400" algn="l">
              <a:lnSpc>
                <a:spcPct val="80000"/>
              </a:lnSpc>
            </a:pPr>
            <a:r>
              <a:rPr lang="sl-SI" sz="2000"/>
              <a:t>reševanje problemov računalniške podpore procesom - na tak način je</a:t>
            </a:r>
          </a:p>
          <a:p>
            <a:pPr marL="533400" indent="-533400" algn="l">
              <a:lnSpc>
                <a:spcPct val="80000"/>
              </a:lnSpc>
            </a:pPr>
            <a:r>
              <a:rPr lang="sl-SI" sz="2000"/>
              <a:t>Generalni sekretariat vlade rešil tudi problem upravljanja tajnih dokumentov</a:t>
            </a:r>
          </a:p>
          <a:p>
            <a:pPr marL="533400" indent="-533400" algn="l">
              <a:lnSpc>
                <a:spcPct val="80000"/>
              </a:lnSpc>
            </a:pPr>
            <a:r>
              <a:rPr lang="sl-SI" sz="2000"/>
              <a:t>Vlade Republike Slovenije. V članku je avtor nakazal možnost uporabe</a:t>
            </a:r>
          </a:p>
          <a:p>
            <a:pPr marL="533400" indent="-533400" algn="l">
              <a:lnSpc>
                <a:spcPct val="80000"/>
              </a:lnSpc>
            </a:pPr>
            <a:r>
              <a:rPr lang="sl-SI" sz="2000"/>
              <a:t>kupljene IKT tudi za druge poslovne procese organov državne uprave. </a:t>
            </a:r>
          </a:p>
          <a:p>
            <a:pPr marL="533400" indent="-533400" algn="l">
              <a:lnSpc>
                <a:spcPct val="80000"/>
              </a:lnSpc>
            </a:pPr>
            <a:endParaRPr lang="sl-SI" sz="2000"/>
          </a:p>
          <a:p>
            <a:pPr marL="533400" indent="-533400" algn="l">
              <a:lnSpc>
                <a:spcPct val="80000"/>
              </a:lnSpc>
            </a:pPr>
            <a:r>
              <a:rPr lang="en-US" sz="1800" b="1"/>
              <a:t>Summary</a:t>
            </a:r>
            <a:r>
              <a:rPr lang="sl-SI" sz="1800" b="1"/>
              <a:t>: </a:t>
            </a:r>
            <a:r>
              <a:rPr lang="en-US" sz="1800"/>
              <a:t>Cloud computing is the concept of spatial distribution of information</a:t>
            </a:r>
            <a:endParaRPr lang="sl-SI" sz="1800"/>
          </a:p>
          <a:p>
            <a:pPr marL="533400" indent="-533400" algn="l">
              <a:lnSpc>
                <a:spcPct val="80000"/>
              </a:lnSpc>
            </a:pPr>
            <a:r>
              <a:rPr lang="en-US" sz="1800"/>
              <a:t>technology, telecommunications, information services and programs, which enables</a:t>
            </a:r>
            <a:endParaRPr lang="sl-SI" sz="1800"/>
          </a:p>
          <a:p>
            <a:pPr marL="533400" indent="-533400" algn="l">
              <a:lnSpc>
                <a:spcPct val="80000"/>
              </a:lnSpc>
            </a:pPr>
            <a:r>
              <a:rPr lang="en-US" sz="1800"/>
              <a:t>the effective, easy and inexpensive computer support problem-solving process – in</a:t>
            </a:r>
            <a:endParaRPr lang="sl-SI" sz="1800"/>
          </a:p>
          <a:p>
            <a:pPr marL="533400" indent="-533400" algn="l">
              <a:lnSpc>
                <a:spcPct val="80000"/>
              </a:lnSpc>
            </a:pPr>
            <a:r>
              <a:rPr lang="en-US" sz="1800"/>
              <a:t>this way, the General Secretariat of the Government solve the problem of managing</a:t>
            </a:r>
            <a:endParaRPr lang="sl-SI" sz="1800"/>
          </a:p>
          <a:p>
            <a:pPr marL="533400" indent="-533400" algn="l">
              <a:lnSpc>
                <a:spcPct val="80000"/>
              </a:lnSpc>
            </a:pPr>
            <a:r>
              <a:rPr lang="en-US" sz="1800"/>
              <a:t>classified documents of the Government of the Republic of Slovenia. In this paper</a:t>
            </a:r>
            <a:endParaRPr lang="sl-SI" sz="1800"/>
          </a:p>
          <a:p>
            <a:pPr marL="533400" indent="-533400" algn="l">
              <a:lnSpc>
                <a:spcPct val="80000"/>
              </a:lnSpc>
            </a:pPr>
            <a:r>
              <a:rPr lang="en-US" sz="1800"/>
              <a:t>the author indicated the possibility of using ICT, purchased for classified</a:t>
            </a:r>
            <a:endParaRPr lang="sl-SI" sz="1800"/>
          </a:p>
          <a:p>
            <a:pPr marL="533400" indent="-533400" algn="l">
              <a:lnSpc>
                <a:spcPct val="80000"/>
              </a:lnSpc>
            </a:pPr>
            <a:r>
              <a:rPr lang="en-US" sz="1800"/>
              <a:t>documents, for other business processes of state government.</a:t>
            </a:r>
            <a:endParaRPr lang="sl-SI"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8436" name="Rectangle 4"/>
          <p:cNvSpPr>
            <a:spLocks noGrp="1" noChangeArrowheads="1"/>
          </p:cNvSpPr>
          <p:nvPr>
            <p:ph type="subTitle" idx="1"/>
          </p:nvPr>
        </p:nvSpPr>
        <p:spPr>
          <a:xfrm>
            <a:off x="179388" y="2565400"/>
            <a:ext cx="8713787" cy="4103688"/>
          </a:xfrm>
          <a:noFill/>
          <a:ln/>
        </p:spPr>
        <p:txBody>
          <a:bodyPr/>
          <a:lstStyle/>
          <a:p>
            <a:pPr marL="533400" indent="-533400" algn="l">
              <a:lnSpc>
                <a:spcPct val="80000"/>
              </a:lnSpc>
              <a:spcBef>
                <a:spcPct val="0"/>
              </a:spcBef>
            </a:pPr>
            <a:r>
              <a:rPr lang="sl-SI" sz="1800" b="1"/>
              <a:t>O avtorju: </a:t>
            </a:r>
            <a:r>
              <a:rPr lang="sl-SI" sz="1800"/>
              <a:t>Milan Selan, magister informacijskih znanosti, se z informatiko ukvarja</a:t>
            </a:r>
          </a:p>
          <a:p>
            <a:pPr marL="533400" indent="-533400" algn="l">
              <a:lnSpc>
                <a:spcPct val="80000"/>
              </a:lnSpc>
              <a:spcBef>
                <a:spcPct val="0"/>
              </a:spcBef>
            </a:pPr>
            <a:r>
              <a:rPr lang="sl-SI" sz="1800"/>
              <a:t>vse od leta 1972. Trenutno je bil do 1.4.2012 zaposlen kot vodja Sektorja za</a:t>
            </a:r>
          </a:p>
          <a:p>
            <a:pPr marL="533400" indent="-533400" algn="l">
              <a:lnSpc>
                <a:spcPct val="80000"/>
              </a:lnSpc>
              <a:spcBef>
                <a:spcPct val="0"/>
              </a:spcBef>
            </a:pPr>
            <a:r>
              <a:rPr lang="sl-SI" sz="1800"/>
              <a:t>informatiko v Generalnemu sekretariatu vlade in odgovoren za informacijski sistem</a:t>
            </a:r>
          </a:p>
          <a:p>
            <a:pPr marL="533400" indent="-533400" algn="l">
              <a:lnSpc>
                <a:spcPct val="80000"/>
              </a:lnSpc>
              <a:spcBef>
                <a:spcPct val="0"/>
              </a:spcBef>
            </a:pPr>
            <a:r>
              <a:rPr lang="sl-SI" sz="1800"/>
              <a:t>vlade, oblikovanje elektronskih arhivov v skladu z ZVDAGA in ETZ, informacijski</a:t>
            </a:r>
          </a:p>
          <a:p>
            <a:pPr marL="533400" indent="-533400" algn="l">
              <a:lnSpc>
                <a:spcPct val="80000"/>
              </a:lnSpc>
              <a:spcBef>
                <a:spcPct val="0"/>
              </a:spcBef>
            </a:pPr>
            <a:r>
              <a:rPr lang="sl-SI" sz="1800"/>
              <a:t>sistem za podporo odločanju o zakonodajnih in drugih aktih Sveta EU in za</a:t>
            </a:r>
          </a:p>
          <a:p>
            <a:pPr marL="533400" indent="-533400" algn="l">
              <a:lnSpc>
                <a:spcPct val="80000"/>
              </a:lnSpc>
              <a:spcBef>
                <a:spcPct val="0"/>
              </a:spcBef>
            </a:pPr>
            <a:r>
              <a:rPr lang="sl-SI" sz="1800"/>
              <a:t>vzpostavitev sistema za ravnanje z elektronskimi tajnimi dokumenti v skladu z</a:t>
            </a:r>
          </a:p>
          <a:p>
            <a:pPr marL="533400" indent="-533400" algn="l">
              <a:lnSpc>
                <a:spcPct val="80000"/>
              </a:lnSpc>
              <a:spcBef>
                <a:spcPct val="0"/>
              </a:spcBef>
            </a:pPr>
            <a:r>
              <a:rPr lang="sl-SI" sz="1800"/>
              <a:t>uredbo InfoSec. Trenutno je v Ministrstvu za zunanje zadeve odgovoren za vse</a:t>
            </a:r>
          </a:p>
          <a:p>
            <a:pPr marL="533400" indent="-533400" algn="l">
              <a:lnSpc>
                <a:spcPct val="80000"/>
              </a:lnSpc>
              <a:spcBef>
                <a:spcPct val="0"/>
              </a:spcBef>
            </a:pPr>
            <a:r>
              <a:rPr lang="sl-SI" sz="1800"/>
              <a:t>dokumentne sisteme.</a:t>
            </a:r>
          </a:p>
          <a:p>
            <a:pPr marL="533400" indent="-533400" algn="l">
              <a:lnSpc>
                <a:spcPct val="80000"/>
              </a:lnSpc>
              <a:spcBef>
                <a:spcPct val="0"/>
              </a:spcBef>
            </a:pPr>
            <a:endParaRPr lang="sl-SI" sz="1800" b="1"/>
          </a:p>
          <a:p>
            <a:pPr marL="533400" indent="-533400" algn="l">
              <a:lnSpc>
                <a:spcPct val="80000"/>
              </a:lnSpc>
              <a:spcBef>
                <a:spcPct val="0"/>
              </a:spcBef>
            </a:pPr>
            <a:r>
              <a:rPr lang="en-US" sz="1800" b="1"/>
              <a:t>About Author</a:t>
            </a:r>
            <a:r>
              <a:rPr lang="sl-SI" sz="1800" b="1"/>
              <a:t>: </a:t>
            </a:r>
            <a:r>
              <a:rPr lang="en-US" sz="1800"/>
              <a:t>Milan</a:t>
            </a:r>
            <a:r>
              <a:rPr lang="sl-SI" sz="1800"/>
              <a:t> Selan</a:t>
            </a:r>
            <a:r>
              <a:rPr lang="en-US" sz="1800"/>
              <a:t>, m.sc</a:t>
            </a:r>
            <a:r>
              <a:rPr lang="sl-SI" sz="1800"/>
              <a:t>.</a:t>
            </a:r>
            <a:r>
              <a:rPr lang="en-US" sz="1800"/>
              <a:t> of Information Science, deals with informatics</a:t>
            </a:r>
            <a:endParaRPr lang="sl-SI" sz="1800"/>
          </a:p>
          <a:p>
            <a:pPr marL="533400" indent="-533400" algn="l">
              <a:lnSpc>
                <a:spcPct val="80000"/>
              </a:lnSpc>
              <a:spcBef>
                <a:spcPct val="0"/>
              </a:spcBef>
            </a:pPr>
            <a:r>
              <a:rPr lang="en-US" sz="1800"/>
              <a:t>since 1972. He </a:t>
            </a:r>
            <a:r>
              <a:rPr lang="sl-SI" sz="1800"/>
              <a:t>was, till 1st of April 2012, </a:t>
            </a:r>
            <a:r>
              <a:rPr lang="en-US" sz="1800"/>
              <a:t>employed as a Head of the Informatics</a:t>
            </a:r>
            <a:endParaRPr lang="sl-SI" sz="1800"/>
          </a:p>
          <a:p>
            <a:pPr marL="533400" indent="-533400" algn="l">
              <a:lnSpc>
                <a:spcPct val="80000"/>
              </a:lnSpc>
              <a:spcBef>
                <a:spcPct val="0"/>
              </a:spcBef>
            </a:pPr>
            <a:r>
              <a:rPr lang="en-US" sz="1800"/>
              <a:t>Department of the General Secretariat of the Government and responsible for the</a:t>
            </a:r>
            <a:endParaRPr lang="sl-SI" sz="1800"/>
          </a:p>
          <a:p>
            <a:pPr marL="533400" indent="-533400" algn="l">
              <a:lnSpc>
                <a:spcPct val="80000"/>
              </a:lnSpc>
              <a:spcBef>
                <a:spcPct val="0"/>
              </a:spcBef>
            </a:pPr>
            <a:r>
              <a:rPr lang="en-US" sz="1800"/>
              <a:t>governmental information system, creation of electronic archives in accordance with</a:t>
            </a:r>
            <a:endParaRPr lang="sl-SI" sz="1800"/>
          </a:p>
          <a:p>
            <a:pPr marL="533400" indent="-533400" algn="l">
              <a:lnSpc>
                <a:spcPct val="80000"/>
              </a:lnSpc>
              <a:spcBef>
                <a:spcPct val="0"/>
              </a:spcBef>
            </a:pPr>
            <a:r>
              <a:rPr lang="en-US" sz="1800"/>
              <a:t>ZVDAGA and UTR, for the information system to support decisions on legislative</a:t>
            </a:r>
            <a:endParaRPr lang="sl-SI" sz="1800"/>
          </a:p>
          <a:p>
            <a:pPr marL="533400" indent="-533400" algn="l">
              <a:lnSpc>
                <a:spcPct val="80000"/>
              </a:lnSpc>
              <a:spcBef>
                <a:spcPct val="0"/>
              </a:spcBef>
            </a:pPr>
            <a:r>
              <a:rPr lang="en-US" sz="1800"/>
              <a:t>and other acts of the EU and for establishing a system for handling classified</a:t>
            </a:r>
            <a:endParaRPr lang="sl-SI" sz="1800"/>
          </a:p>
          <a:p>
            <a:pPr marL="533400" indent="-533400" algn="l">
              <a:lnSpc>
                <a:spcPct val="80000"/>
              </a:lnSpc>
              <a:spcBef>
                <a:spcPct val="0"/>
              </a:spcBef>
            </a:pPr>
            <a:r>
              <a:rPr lang="en-US" sz="1800"/>
              <a:t>electronic documents in accordance with the regulation of InfoSec. At the moment i</a:t>
            </a:r>
            <a:r>
              <a:rPr lang="sl-SI" sz="1800"/>
              <a:t>s</a:t>
            </a:r>
          </a:p>
          <a:p>
            <a:pPr marL="533400" indent="-533400" algn="l">
              <a:lnSpc>
                <a:spcPct val="80000"/>
              </a:lnSpc>
              <a:spcBef>
                <a:spcPct val="0"/>
              </a:spcBef>
            </a:pPr>
            <a:r>
              <a:rPr lang="en-US" sz="1800"/>
              <a:t>in the Ministry for Foreign Affairs entitled for documents information systems</a:t>
            </a:r>
            <a:r>
              <a:rPr lang="sl-SI" sz="180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6388" name="Rectangle 4"/>
          <p:cNvSpPr>
            <a:spLocks noGrp="1" noChangeArrowheads="1"/>
          </p:cNvSpPr>
          <p:nvPr>
            <p:ph type="subTitle" idx="1"/>
          </p:nvPr>
        </p:nvSpPr>
        <p:spPr>
          <a:xfrm>
            <a:off x="250825" y="2276475"/>
            <a:ext cx="8642350" cy="4321175"/>
          </a:xfrm>
          <a:noFill/>
          <a:ln/>
        </p:spPr>
        <p:txBody>
          <a:bodyPr/>
          <a:lstStyle/>
          <a:p>
            <a:pPr marL="533400" indent="-533400"/>
            <a:endParaRPr lang="sl-SI" sz="5400" b="1"/>
          </a:p>
          <a:p>
            <a:pPr marL="533400" indent="-533400"/>
            <a:r>
              <a:rPr lang="sl-SI" sz="2800">
                <a:latin typeface="Kristen ITC" pitchFamily="66" charset="0"/>
              </a:rPr>
              <a:t>Se opravičujem, da se nisem </a:t>
            </a:r>
          </a:p>
          <a:p>
            <a:pPr marL="533400" indent="-533400"/>
            <a:r>
              <a:rPr lang="sl-SI" sz="2800">
                <a:latin typeface="Kristen ITC" pitchFamily="66" charset="0"/>
              </a:rPr>
              <a:t>uspel udeležiti cenjenega posveta</a:t>
            </a:r>
          </a:p>
          <a:p>
            <a:pPr marL="533400" indent="-533400"/>
            <a:endParaRPr lang="sl-SI" sz="1200">
              <a:latin typeface="Kristen ITC" pitchFamily="66" charset="0"/>
            </a:endParaRPr>
          </a:p>
          <a:p>
            <a:pPr marL="533400" indent="-533400"/>
            <a:r>
              <a:rPr lang="sl-SI" sz="2400" b="1">
                <a:latin typeface="Kristen ITC" pitchFamily="66" charset="0"/>
              </a:rPr>
              <a:t>S   s p o š t o v a n j e m</a:t>
            </a:r>
          </a:p>
          <a:p>
            <a:pPr marL="533400" indent="-533400"/>
            <a:endParaRPr lang="sl-SI" sz="1600">
              <a:latin typeface="Kristen ITC" pitchFamily="66" charset="0"/>
            </a:endParaRPr>
          </a:p>
          <a:p>
            <a:pPr marL="533400" indent="-533400"/>
            <a:r>
              <a:rPr lang="sl-SI" sz="2800">
                <a:latin typeface="Kristen ITC" pitchFamily="66" charset="0"/>
              </a:rPr>
              <a:t>Milan Selan</a:t>
            </a:r>
          </a:p>
          <a:p>
            <a:pPr marL="533400" indent="-533400"/>
            <a:r>
              <a:rPr lang="sl-SI" sz="2000">
                <a:latin typeface="Kristen ITC" pitchFamily="66" charset="0"/>
              </a:rPr>
              <a:t>milan.selan@gov.si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3076" name="Rectangle 4"/>
          <p:cNvSpPr>
            <a:spLocks noGrp="1" noChangeArrowheads="1"/>
          </p:cNvSpPr>
          <p:nvPr>
            <p:ph type="subTitle" idx="1"/>
          </p:nvPr>
        </p:nvSpPr>
        <p:spPr>
          <a:xfrm>
            <a:off x="179388" y="1773238"/>
            <a:ext cx="8785225" cy="5084762"/>
          </a:xfrm>
          <a:noFill/>
          <a:ln/>
        </p:spPr>
        <p:txBody>
          <a:bodyPr/>
          <a:lstStyle/>
          <a:p>
            <a:pPr algn="l">
              <a:lnSpc>
                <a:spcPct val="90000"/>
              </a:lnSpc>
            </a:pPr>
            <a:r>
              <a:rPr lang="sl-SI" sz="2000" b="1"/>
              <a:t>Izvleček: </a:t>
            </a:r>
            <a:r>
              <a:rPr lang="sl-SI" sz="2000"/>
              <a:t>Avtor predstavlja reševanje problema upravljanja tajnih dokumentov po principu računalništva v oblaku in možnosti, kako se že kupljeno tehnologijo uporabimo za reševanje drugih informacijskih problemov.</a:t>
            </a:r>
          </a:p>
          <a:p>
            <a:pPr algn="l">
              <a:lnSpc>
                <a:spcPct val="90000"/>
              </a:lnSpc>
              <a:spcBef>
                <a:spcPct val="55000"/>
              </a:spcBef>
            </a:pPr>
            <a:r>
              <a:rPr lang="sl-SI" sz="2000" b="1"/>
              <a:t>Ključne besede: </a:t>
            </a:r>
            <a:r>
              <a:rPr lang="sl-SI" sz="2000"/>
              <a:t>Računalništvo v oblaku, sistemi za upravljanje dokumentov, tajni dokumenti</a:t>
            </a:r>
            <a:endParaRPr lang="en-US" sz="2000" b="1"/>
          </a:p>
          <a:p>
            <a:pPr algn="l">
              <a:lnSpc>
                <a:spcPct val="90000"/>
              </a:lnSpc>
              <a:spcBef>
                <a:spcPct val="55000"/>
              </a:spcBef>
            </a:pPr>
            <a:r>
              <a:rPr lang="en-US" sz="2800" b="1"/>
              <a:t>Abstract</a:t>
            </a:r>
            <a:r>
              <a:rPr lang="sl-SI" sz="2800" b="1"/>
              <a:t>: </a:t>
            </a:r>
            <a:r>
              <a:rPr lang="en-US" sz="2800"/>
              <a:t>The author present</a:t>
            </a:r>
            <a:r>
              <a:rPr lang="sl-SI" sz="2800"/>
              <a:t>s</a:t>
            </a:r>
            <a:r>
              <a:rPr lang="en-US" sz="2800"/>
              <a:t> solving the problem of managing classified documents with so-called cloud computing way and the possibilities of how technology has been purchased could be used to solve other computer problems.</a:t>
            </a:r>
            <a:endParaRPr lang="en-US" sz="2800" b="1"/>
          </a:p>
          <a:p>
            <a:pPr algn="l">
              <a:lnSpc>
                <a:spcPct val="90000"/>
              </a:lnSpc>
              <a:spcBef>
                <a:spcPct val="55000"/>
              </a:spcBef>
            </a:pPr>
            <a:r>
              <a:rPr lang="en-US" sz="2800" b="1"/>
              <a:t>Keywords</a:t>
            </a:r>
            <a:r>
              <a:rPr lang="sl-SI" sz="2800" b="1"/>
              <a:t>: </a:t>
            </a:r>
            <a:r>
              <a:rPr lang="en-US" sz="2800"/>
              <a:t>Cloud Computing, Document Management Systems, Classified Documents</a:t>
            </a:r>
            <a:endParaRPr lang="sl-SI"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4100" name="Rectangle 4"/>
          <p:cNvSpPr>
            <a:spLocks noGrp="1" noChangeArrowheads="1"/>
          </p:cNvSpPr>
          <p:nvPr>
            <p:ph type="subTitle" idx="1"/>
          </p:nvPr>
        </p:nvSpPr>
        <p:spPr>
          <a:xfrm>
            <a:off x="179388" y="2492375"/>
            <a:ext cx="8785225" cy="4176713"/>
          </a:xfrm>
          <a:noFill/>
          <a:ln/>
        </p:spPr>
        <p:txBody>
          <a:bodyPr/>
          <a:lstStyle/>
          <a:p>
            <a:pPr algn="l"/>
            <a:r>
              <a:rPr lang="sl-SI" sz="2800"/>
              <a:t>Pojem informatika (oziroma računalništvo) v oblaku (Cloud Computing) ni zgolj popularna modna skovanka zadnjih nekaj let, ampak je priložnost za mala in novonastala podjetja za učinkovito in cenejšo uporabo informacijske komunikacijske tehnologije (IKT) in informacijskih storitev (IS). Pojem je ime dobil po oblaku, ki ga rišemo za ponazoritev medmrežja, ponazarja pa nekakšen nedefiniran prostor, kjer uporabnik lahko dobi želeno IKT, storitve in programe.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5124" name="Rectangle 4"/>
          <p:cNvSpPr>
            <a:spLocks noGrp="1" noChangeArrowheads="1"/>
          </p:cNvSpPr>
          <p:nvPr>
            <p:ph type="subTitle" idx="1"/>
          </p:nvPr>
        </p:nvSpPr>
        <p:spPr>
          <a:xfrm>
            <a:off x="250825" y="2205038"/>
            <a:ext cx="8713788" cy="4392612"/>
          </a:xfrm>
          <a:noFill/>
          <a:ln/>
        </p:spPr>
        <p:txBody>
          <a:bodyPr/>
          <a:lstStyle/>
          <a:p>
            <a:pPr marL="609600" indent="-609600" algn="l"/>
            <a:r>
              <a:rPr lang="sl-SI"/>
              <a:t>Fujitsu je definiral pet različnih tipov</a:t>
            </a:r>
          </a:p>
          <a:p>
            <a:pPr marL="609600" indent="-609600" algn="l">
              <a:spcBef>
                <a:spcPct val="0"/>
              </a:spcBef>
            </a:pPr>
            <a:r>
              <a:rPr lang="sl-SI"/>
              <a:t>računalniškega oblaka: </a:t>
            </a:r>
          </a:p>
          <a:p>
            <a:pPr marL="609600" indent="-609600" algn="l"/>
            <a:r>
              <a:rPr lang="sl-SI" sz="1400"/>
              <a:t> </a:t>
            </a:r>
            <a:endParaRPr lang="sl-SI" sz="1400" u="sng"/>
          </a:p>
          <a:p>
            <a:pPr marL="609600" indent="-609600" algn="l">
              <a:buFontTx/>
              <a:buAutoNum type="arabicPeriod"/>
            </a:pPr>
            <a:r>
              <a:rPr lang="sl-SI" u="sng"/>
              <a:t>Javni oblak </a:t>
            </a:r>
            <a:r>
              <a:rPr lang="sl-SI"/>
              <a:t>(Public Cloud)</a:t>
            </a:r>
          </a:p>
          <a:p>
            <a:pPr marL="609600" indent="-609600" algn="l">
              <a:buFontTx/>
              <a:buAutoNum type="arabicPeriod"/>
            </a:pPr>
            <a:r>
              <a:rPr lang="sl-SI" u="sng"/>
              <a:t>Verodostojni oblak</a:t>
            </a:r>
            <a:r>
              <a:rPr lang="sl-SI"/>
              <a:t> (Trusted Cloud) </a:t>
            </a:r>
          </a:p>
          <a:p>
            <a:pPr marL="609600" indent="-609600" algn="l">
              <a:buFontTx/>
              <a:buAutoNum type="arabicPeriod"/>
            </a:pPr>
            <a:r>
              <a:rPr lang="sl-SI" u="sng"/>
              <a:t>Zasebni oblak </a:t>
            </a:r>
            <a:r>
              <a:rPr lang="sl-SI"/>
              <a:t>(Private Cloud) </a:t>
            </a:r>
          </a:p>
          <a:p>
            <a:pPr marL="609600" indent="-609600" algn="l">
              <a:buFontTx/>
              <a:buAutoNum type="arabicPeriod"/>
            </a:pPr>
            <a:r>
              <a:rPr lang="sl-SI" u="sng"/>
              <a:t>Hibridni oblak</a:t>
            </a:r>
            <a:r>
              <a:rPr lang="sl-SI"/>
              <a:t> (Hybrid Cloud) </a:t>
            </a:r>
          </a:p>
          <a:p>
            <a:pPr marL="609600" indent="-609600" algn="l">
              <a:buFontTx/>
              <a:buAutoNum type="arabicPeriod"/>
            </a:pPr>
            <a:r>
              <a:rPr lang="sl-SI" u="sng"/>
              <a:t>Podjetniški oblak</a:t>
            </a:r>
            <a:r>
              <a:rPr lang="sl-SI"/>
              <a:t> (Enterprise Cloud)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6148" name="Rectangle 4"/>
          <p:cNvSpPr>
            <a:spLocks noGrp="1" noChangeArrowheads="1"/>
          </p:cNvSpPr>
          <p:nvPr>
            <p:ph type="subTitle" idx="1"/>
          </p:nvPr>
        </p:nvSpPr>
        <p:spPr>
          <a:xfrm>
            <a:off x="250825" y="2609850"/>
            <a:ext cx="8642350" cy="4248150"/>
          </a:xfrm>
          <a:noFill/>
          <a:ln/>
        </p:spPr>
        <p:txBody>
          <a:bodyPr/>
          <a:lstStyle/>
          <a:p>
            <a:pPr marL="533400" indent="-533400" algn="l">
              <a:lnSpc>
                <a:spcPct val="90000"/>
              </a:lnSpc>
            </a:pPr>
            <a:r>
              <a:rPr lang="sl-SI" sz="2800"/>
              <a:t>Po vsebini lahko</a:t>
            </a:r>
          </a:p>
          <a:p>
            <a:pPr marL="533400" indent="-533400" algn="l">
              <a:lnSpc>
                <a:spcPct val="90000"/>
              </a:lnSpc>
            </a:pPr>
            <a:r>
              <a:rPr lang="sl-SI" sz="2800"/>
              <a:t>računalništvo v oblaku razdelimo v:</a:t>
            </a:r>
          </a:p>
          <a:p>
            <a:pPr marL="533400" indent="-533400" algn="l">
              <a:lnSpc>
                <a:spcPct val="90000"/>
              </a:lnSpc>
            </a:pPr>
            <a:endParaRPr lang="sl-SI" sz="2800" u="sng"/>
          </a:p>
          <a:p>
            <a:pPr marL="533400" indent="-533400" algn="l">
              <a:lnSpc>
                <a:spcPct val="90000"/>
              </a:lnSpc>
              <a:buFontTx/>
              <a:buAutoNum type="arabicPeriod"/>
            </a:pPr>
            <a:r>
              <a:rPr lang="sl-SI" sz="2800" u="sng"/>
              <a:t>informacijska infrastruktura kot storitev</a:t>
            </a:r>
            <a:r>
              <a:rPr lang="sl-SI" sz="2800"/>
              <a:t> (Infrastructure as a Service – IaaS)</a:t>
            </a:r>
            <a:endParaRPr lang="sl-SI" sz="2800" u="sng"/>
          </a:p>
          <a:p>
            <a:pPr marL="533400" indent="-533400" algn="l">
              <a:lnSpc>
                <a:spcPct val="90000"/>
              </a:lnSpc>
              <a:buFontTx/>
              <a:buAutoNum type="arabicPeriod"/>
            </a:pPr>
            <a:r>
              <a:rPr lang="sl-SI" sz="2800" u="sng"/>
              <a:t>platforma kot storitev</a:t>
            </a:r>
            <a:r>
              <a:rPr lang="sl-SI" sz="2800"/>
              <a:t> (Platform as a Service – PaaS)</a:t>
            </a:r>
            <a:endParaRPr lang="sl-SI" sz="2800" u="sng"/>
          </a:p>
          <a:p>
            <a:pPr marL="533400" indent="-533400" algn="l">
              <a:lnSpc>
                <a:spcPct val="90000"/>
              </a:lnSpc>
              <a:buFontTx/>
              <a:buAutoNum type="arabicPeriod"/>
            </a:pPr>
            <a:r>
              <a:rPr lang="sl-SI" sz="2800" u="sng"/>
              <a:t>programi kot storitev</a:t>
            </a:r>
            <a:r>
              <a:rPr lang="sl-SI" sz="2800"/>
              <a:t> (Software as a Service – SaaS)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7172" name="Rectangle 4"/>
          <p:cNvSpPr>
            <a:spLocks noGrp="1" noChangeArrowheads="1"/>
          </p:cNvSpPr>
          <p:nvPr>
            <p:ph type="subTitle" idx="1"/>
          </p:nvPr>
        </p:nvSpPr>
        <p:spPr>
          <a:xfrm>
            <a:off x="250825" y="1700213"/>
            <a:ext cx="8642350" cy="5157787"/>
          </a:xfrm>
          <a:noFill/>
          <a:ln/>
        </p:spPr>
        <p:txBody>
          <a:bodyPr/>
          <a:lstStyle/>
          <a:p>
            <a:pPr marL="533400" indent="-533400" algn="l">
              <a:lnSpc>
                <a:spcPct val="80000"/>
              </a:lnSpc>
            </a:pPr>
            <a:r>
              <a:rPr lang="sl-SI" sz="2400"/>
              <a:t>INFORMACIJSKI SISTEM VLADE ZA </a:t>
            </a:r>
          </a:p>
          <a:p>
            <a:pPr marL="533400" indent="-533400" algn="l">
              <a:lnSpc>
                <a:spcPct val="80000"/>
              </a:lnSpc>
            </a:pPr>
            <a:r>
              <a:rPr lang="sl-SI" sz="2400"/>
              <a:t>RAVNANJE S TAJNIMI DOKUMENTI (ISV-TD)</a:t>
            </a:r>
          </a:p>
          <a:p>
            <a:pPr marL="533400" indent="-533400" algn="l">
              <a:lnSpc>
                <a:spcPct val="80000"/>
              </a:lnSpc>
            </a:pPr>
            <a:endParaRPr lang="sl-SI" sz="2000"/>
          </a:p>
          <a:p>
            <a:pPr marL="533400" indent="-533400" algn="l">
              <a:lnSpc>
                <a:spcPct val="80000"/>
              </a:lnSpc>
            </a:pPr>
            <a:r>
              <a:rPr lang="sl-SI" sz="2000"/>
              <a:t>ISV-TD smo oblikovali po principu podjetniškega oblaka, oziroma, kot</a:t>
            </a:r>
          </a:p>
          <a:p>
            <a:pPr marL="533400" indent="-533400" algn="l">
              <a:lnSpc>
                <a:spcPct val="80000"/>
              </a:lnSpc>
            </a:pPr>
            <a:r>
              <a:rPr lang="sl-SI" sz="2000"/>
              <a:t>kombinacijo zasebnega in verodostojnega oblaka, pri tem pa upoštevali</a:t>
            </a:r>
          </a:p>
          <a:p>
            <a:pPr marL="533400" indent="-533400" algn="l">
              <a:lnSpc>
                <a:spcPct val="80000"/>
              </a:lnSpc>
            </a:pPr>
            <a:r>
              <a:rPr lang="sl-SI" sz="2000"/>
              <a:t>vse sklope (3):</a:t>
            </a:r>
          </a:p>
          <a:p>
            <a:pPr marL="533400" indent="-533400" algn="l">
              <a:lnSpc>
                <a:spcPct val="80000"/>
              </a:lnSpc>
            </a:pPr>
            <a:endParaRPr lang="sl-SI" sz="1000"/>
          </a:p>
          <a:p>
            <a:pPr marL="533400" indent="-533400" algn="l">
              <a:lnSpc>
                <a:spcPct val="80000"/>
              </a:lnSpc>
              <a:buFontTx/>
              <a:buChar char="•"/>
            </a:pPr>
            <a:r>
              <a:rPr lang="sl-SI" sz="2000"/>
              <a:t>ministrstva uporabljajo IKT GSV – navidezni strežniki, navidezni uporabniki – uporaba tankih klientov, skupni diskovni prostor;</a:t>
            </a:r>
          </a:p>
          <a:p>
            <a:pPr marL="533400" indent="-533400" algn="l">
              <a:lnSpc>
                <a:spcPct val="80000"/>
              </a:lnSpc>
              <a:buFontTx/>
              <a:buChar char="•"/>
            </a:pPr>
            <a:r>
              <a:rPr lang="sl-SI" sz="2000"/>
              <a:t>uporablja se enotna platforma, za katero ministrstva ne plačujejo pristopnine ali licenc (ESX, LINUX, VDI (razen nekaterih licenc, ki se vežejo direktno na uporabnika kot fizično osebo, ne kot organ), LN Domino, ISV-TD v ožjem smislu besede (programi za delo vlade in delovnih teles vlade), protivirusni programi, poštni predali organov, itd);</a:t>
            </a:r>
          </a:p>
          <a:p>
            <a:pPr marL="533400" indent="-533400" algn="l">
              <a:lnSpc>
                <a:spcPct val="80000"/>
              </a:lnSpc>
              <a:buFontTx/>
              <a:buChar char="•"/>
            </a:pPr>
            <a:r>
              <a:rPr lang="sl-SI" sz="2000"/>
              <a:t>enotna programska oprema (npr. AdLib za pretvorbo v obliko zapisa PDF-A, komponente za elektronsko podpisovanje dokumentov PorXSign, OpenSource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8196" name="Rectangle 4"/>
          <p:cNvSpPr>
            <a:spLocks noGrp="1" noChangeArrowheads="1"/>
          </p:cNvSpPr>
          <p:nvPr>
            <p:ph type="subTitle" idx="1"/>
          </p:nvPr>
        </p:nvSpPr>
        <p:spPr>
          <a:xfrm>
            <a:off x="250825" y="2609850"/>
            <a:ext cx="8642350" cy="4248150"/>
          </a:xfrm>
          <a:noFill/>
          <a:ln/>
        </p:spPr>
        <p:txBody>
          <a:bodyPr/>
          <a:lstStyle/>
          <a:p>
            <a:pPr marL="533400" indent="-533400" algn="l"/>
            <a:endParaRPr lang="sl-SI"/>
          </a:p>
          <a:p>
            <a:pPr marL="533400" indent="-533400" algn="l"/>
            <a:endParaRPr lang="sl-SI" sz="4000"/>
          </a:p>
          <a:p>
            <a:pPr marL="533400" indent="-533400"/>
            <a:r>
              <a:rPr lang="sl-SI" sz="4400"/>
              <a:t>Razvoj ISV-TD v treh fazah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9220" name="Rectangle 4"/>
          <p:cNvSpPr>
            <a:spLocks noGrp="1" noChangeArrowheads="1"/>
          </p:cNvSpPr>
          <p:nvPr>
            <p:ph type="subTitle" idx="1"/>
          </p:nvPr>
        </p:nvSpPr>
        <p:spPr>
          <a:xfrm>
            <a:off x="250825" y="1844675"/>
            <a:ext cx="8642350" cy="5013325"/>
          </a:xfrm>
          <a:noFill/>
          <a:ln/>
        </p:spPr>
        <p:txBody>
          <a:bodyPr/>
          <a:lstStyle/>
          <a:p>
            <a:pPr marL="533400" indent="-533400" algn="l">
              <a:lnSpc>
                <a:spcPct val="80000"/>
              </a:lnSpc>
            </a:pPr>
            <a:r>
              <a:rPr lang="sl-SI" sz="4000" b="1"/>
              <a:t>1. faza ISV-TD </a:t>
            </a:r>
            <a:r>
              <a:rPr lang="sl-SI" sz="4000"/>
              <a:t> omogoča:</a:t>
            </a:r>
          </a:p>
          <a:p>
            <a:pPr marL="533400" indent="-533400">
              <a:lnSpc>
                <a:spcPct val="80000"/>
              </a:lnSpc>
            </a:pPr>
            <a:endParaRPr lang="sl-SI" sz="1800"/>
          </a:p>
          <a:p>
            <a:pPr marL="533400" indent="-533400" algn="l">
              <a:lnSpc>
                <a:spcPct val="80000"/>
              </a:lnSpc>
              <a:buFontTx/>
              <a:buChar char="•"/>
            </a:pPr>
            <a:r>
              <a:rPr lang="sl-SI" sz="2400"/>
              <a:t>seznanjanje z vsemi TD v ISV-TD v ožjem pomenu besede (postopkovna zbirka, tekoča in stalna zbirka, zbirka elektronskih sej vlade – redne in dopisne, in delovnih teles vlade);</a:t>
            </a:r>
          </a:p>
          <a:p>
            <a:pPr marL="533400" indent="-533400" algn="l">
              <a:lnSpc>
                <a:spcPct val="80000"/>
              </a:lnSpc>
              <a:buFontTx/>
              <a:buChar char="•"/>
            </a:pPr>
            <a:r>
              <a:rPr lang="sl-SI" sz="2400"/>
              <a:t>seznanjanje s sklici sej in z novimi objavljenimi dokumenti na oglasni deski, in</a:t>
            </a:r>
          </a:p>
          <a:p>
            <a:pPr marL="533400" indent="-533400" algn="l">
              <a:lnSpc>
                <a:spcPct val="80000"/>
              </a:lnSpc>
              <a:buFontTx/>
              <a:buChar char="•"/>
            </a:pPr>
            <a:r>
              <a:rPr lang="sl-SI" sz="2400"/>
              <a:t>dajanje pripomb na oglasni deski ali preko uradnega poštnega predala organa za TD (medresorsko usklajevanje, ko je gradivo že v vladni proceduri), ki ga vsak organ dobi v računalniškem oblaku ISV-TD (sistem ne predvideva osebnih poštnih predalov javnih uslužbencev, saj je posredovanje TD dopustno le preko uradnih poštnih predalov za ravnanje s TD).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D1_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19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
          <p:cNvSpPr>
            <a:spLocks noGrp="1" noChangeArrowheads="1"/>
          </p:cNvSpPr>
          <p:nvPr>
            <p:ph type="ctrTitle"/>
          </p:nvPr>
        </p:nvSpPr>
        <p:spPr>
          <a:xfrm>
            <a:off x="323850" y="3716338"/>
            <a:ext cx="8640763" cy="2736850"/>
          </a:xfrm>
        </p:spPr>
        <p:txBody>
          <a:bodyPr/>
          <a:lstStyle/>
          <a:p>
            <a:pPr algn="l"/>
            <a:r>
              <a:rPr lang="sl-SI"/>
              <a:t/>
            </a:r>
            <a:br>
              <a:rPr lang="sl-SI"/>
            </a:br>
            <a:endParaRPr lang="sl-SI"/>
          </a:p>
        </p:txBody>
      </p:sp>
      <p:sp>
        <p:nvSpPr>
          <p:cNvPr id="10244" name="Rectangle 4"/>
          <p:cNvSpPr>
            <a:spLocks noGrp="1" noChangeArrowheads="1"/>
          </p:cNvSpPr>
          <p:nvPr>
            <p:ph type="subTitle" idx="1"/>
          </p:nvPr>
        </p:nvSpPr>
        <p:spPr>
          <a:xfrm>
            <a:off x="250825" y="1844675"/>
            <a:ext cx="8642350" cy="4824413"/>
          </a:xfrm>
          <a:noFill/>
          <a:ln/>
        </p:spPr>
        <p:txBody>
          <a:bodyPr/>
          <a:lstStyle/>
          <a:p>
            <a:pPr marL="533400" indent="-533400" algn="l">
              <a:lnSpc>
                <a:spcPct val="80000"/>
              </a:lnSpc>
            </a:pPr>
            <a:r>
              <a:rPr lang="sl-SI" sz="4000" b="1"/>
              <a:t>2. faza ISV-TD</a:t>
            </a:r>
            <a:r>
              <a:rPr lang="sl-SI" sz="2800" b="1"/>
              <a:t>  </a:t>
            </a:r>
            <a:r>
              <a:rPr lang="sl-SI" sz="2800"/>
              <a:t>z rezervacijo spomina na</a:t>
            </a:r>
          </a:p>
          <a:p>
            <a:pPr marL="533400" indent="-533400" algn="l">
              <a:lnSpc>
                <a:spcPct val="80000"/>
              </a:lnSpc>
            </a:pPr>
            <a:r>
              <a:rPr lang="sl-SI" sz="2800"/>
              <a:t>diskih GSV in nastavitvijo uradnih poštnih predalov</a:t>
            </a:r>
          </a:p>
          <a:p>
            <a:pPr marL="533400" indent="-533400" algn="l">
              <a:lnSpc>
                <a:spcPct val="80000"/>
              </a:lnSpc>
            </a:pPr>
            <a:r>
              <a:rPr lang="sl-SI" sz="2800"/>
              <a:t>organov za delo s TD, GSV omogoča organom: </a:t>
            </a:r>
          </a:p>
          <a:p>
            <a:pPr marL="533400" indent="-533400" algn="l">
              <a:lnSpc>
                <a:spcPct val="80000"/>
              </a:lnSpc>
            </a:pPr>
            <a:endParaRPr lang="sl-SI" sz="1200"/>
          </a:p>
          <a:p>
            <a:pPr marL="533400" indent="-533400" algn="l">
              <a:lnSpc>
                <a:spcPct val="80000"/>
              </a:lnSpc>
              <a:buFontTx/>
              <a:buChar char="•"/>
            </a:pPr>
            <a:r>
              <a:rPr lang="sl-SI" sz="2800"/>
              <a:t>da oblikujejo in hranijo lastne dokumente na trdem disku v računalniškem oblaku GSV (GSV skrbi, skladno z lastno informacijsko varnostno politiko za ustrezen način zaščite (RAID 5+, dnevno varnostno kopiranje,…), in</a:t>
            </a:r>
          </a:p>
          <a:p>
            <a:pPr marL="533400" indent="-533400" algn="l">
              <a:lnSpc>
                <a:spcPct val="80000"/>
              </a:lnSpc>
              <a:buFontTx/>
              <a:buChar char="•"/>
            </a:pPr>
            <a:r>
              <a:rPr lang="sl-SI" sz="2800"/>
              <a:t>da elektronsko izmenjujejo dokumente med organi v ISV-TD (običajno izmenjevanje tajnih podatkov, medresorsko usklajevanje, …).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93</TotalTime>
  <Words>1371</Words>
  <Application>Microsoft Office PowerPoint</Application>
  <PresentationFormat>Prikaz na zaslonu (4:3)</PresentationFormat>
  <Paragraphs>132</Paragraphs>
  <Slides>16</Slides>
  <Notes>0</Notes>
  <HiddenSlides>0</HiddenSlides>
  <MMClips>0</MMClips>
  <ScaleCrop>false</ScaleCrop>
  <HeadingPairs>
    <vt:vector size="4" baseType="variant">
      <vt:variant>
        <vt:lpstr>Tema</vt:lpstr>
      </vt:variant>
      <vt:variant>
        <vt:i4>1</vt:i4>
      </vt:variant>
      <vt:variant>
        <vt:lpstr>Naslovi slajdova</vt:lpstr>
      </vt:variant>
      <vt:variant>
        <vt:i4>16</vt:i4>
      </vt:variant>
    </vt:vector>
  </HeadingPairs>
  <TitlesOfParts>
    <vt:vector size="17" baseType="lpstr">
      <vt:lpstr>Default Design</vt:lpstr>
      <vt:lpstr> E-Vlada: Upravljanje zaupnih dokumentov v Sloveniji   E-Government: Managing of Confidential Documents in Slovenia </vt:lpstr>
      <vt:lpstr> </vt:lpstr>
      <vt:lpstr> </vt:lpstr>
      <vt:lpstr> </vt:lpstr>
      <vt:lpstr> </vt:lpstr>
      <vt:lpstr> </vt:lpstr>
      <vt:lpstr> </vt:lpstr>
      <vt:lpstr> </vt:lpstr>
      <vt:lpstr> </vt:lpstr>
      <vt:lpstr> </vt:lpstr>
      <vt:lpstr> </vt:lpstr>
      <vt:lpstr> </vt:lpstr>
      <vt:lpstr> </vt:lpstr>
      <vt:lpstr> </vt:lpstr>
      <vt:lpstr> </vt:lpstr>
      <vt:lpstr> </vt:lpstr>
    </vt:vector>
  </TitlesOfParts>
  <Company>Ministrstvo za zunanje zadeve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E-Vlada: Upravljanje zaupnih dokumentov v Sloveniji   E-Government: Managing of Confidential Documents in Slovenia</dc:title>
  <dc:creator>a1548</dc:creator>
  <cp:lastModifiedBy>Irena Pilaš</cp:lastModifiedBy>
  <cp:revision>13</cp:revision>
  <dcterms:created xsi:type="dcterms:W3CDTF">2012-05-22T10:35:45Z</dcterms:created>
  <dcterms:modified xsi:type="dcterms:W3CDTF">2012-07-13T11:45:16Z</dcterms:modified>
</cp:coreProperties>
</file>