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28"/>
  </p:notesMasterIdLst>
  <p:handoutMasterIdLst>
    <p:handoutMasterId r:id="rId29"/>
  </p:handoutMasterIdLst>
  <p:sldIdLst>
    <p:sldId id="271" r:id="rId13"/>
    <p:sldId id="294" r:id="rId14"/>
    <p:sldId id="317" r:id="rId15"/>
    <p:sldId id="311" r:id="rId16"/>
    <p:sldId id="319" r:id="rId17"/>
    <p:sldId id="318" r:id="rId18"/>
    <p:sldId id="320" r:id="rId19"/>
    <p:sldId id="273" r:id="rId20"/>
    <p:sldId id="314" r:id="rId21"/>
    <p:sldId id="315" r:id="rId22"/>
    <p:sldId id="301" r:id="rId23"/>
    <p:sldId id="302" r:id="rId24"/>
    <p:sldId id="303" r:id="rId25"/>
    <p:sldId id="313" r:id="rId26"/>
    <p:sldId id="270" r:id="rId27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Tahoma" pitchFamily="-107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Tahoma" pitchFamily="-107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Tahoma" pitchFamily="-107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Tahoma" pitchFamily="-107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Tahoma" pitchFamily="-10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Tahoma" pitchFamily="-10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Tahoma" pitchFamily="-10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Tahoma" pitchFamily="-10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Tahoma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79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65" charset="0"/>
              <a:buNone/>
              <a:defRPr sz="1200">
                <a:latin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65" charset="0"/>
              <a:buNone/>
              <a:defRPr sz="1200">
                <a:latin typeface="Tahoma" pitchFamily="-65" charset="0"/>
              </a:defRPr>
            </a:lvl1pPr>
          </a:lstStyle>
          <a:p>
            <a:pPr>
              <a:defRPr/>
            </a:pPr>
            <a:fld id="{B46310FB-4B45-9E44-BF6F-C4944B15BBD5}" type="datetime1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65" charset="0"/>
              <a:buNone/>
              <a:defRPr sz="1200">
                <a:latin typeface="Tahom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65" charset="0"/>
              <a:buNone/>
              <a:defRPr sz="1200">
                <a:latin typeface="Tahoma" pitchFamily="-65" charset="0"/>
              </a:defRPr>
            </a:lvl1pPr>
          </a:lstStyle>
          <a:p>
            <a:pPr>
              <a:defRPr/>
            </a:pPr>
            <a:fld id="{C7CBD78A-AA29-344F-9908-18746B8C8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160" rIns="94680" bIns="4716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cs-CZ"/>
              <a:t>6.7.2009</a:t>
            </a:r>
          </a:p>
        </p:txBody>
      </p:sp>
      <p:sp>
        <p:nvSpPr>
          <p:cNvPr id="14950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5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160" rIns="9468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160" rIns="94680" bIns="4716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395AF0DC-2D2D-8244-B50F-CD709B44F2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charset="0"/>
        <a:ea typeface="ＭＳ Ｐゴシック" pitchFamily="-65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pitchFamily="-65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pitchFamily="-65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1556" name="Date Placeholder 3"/>
          <p:cNvSpPr>
            <a:spLocks noGrp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r>
              <a:rPr lang="cs-CZ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1557" name="Slide Number Placeholder 4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952EF799-D2C5-6947-814B-D6192AA608B3}" type="slidenum">
              <a:rPr lang="cs-CZ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Times New Roman" pitchFamily="-107" charset="0"/>
                <a:buNone/>
              </a:pPr>
              <a:t>1</a:t>
            </a:fld>
            <a:endParaRPr lang="cs-CZ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r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565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EFA31A67-25BD-8441-822C-18D96A8695EC}" type="slidenum"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Times New Roman" pitchFamily="-107" charset="0"/>
                <a:buNone/>
              </a:pPr>
              <a:t>2</a:t>
            </a:fld>
            <a:endParaRPr lang="cs-CZ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55652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3" name="Text Box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5654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5655" name="Text Box 4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DEB218-9D5C-AC4B-9466-431360E685DC}" type="slidenum"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cs-CZ" sz="1200">
              <a:solidFill>
                <a:srgbClr val="000000"/>
              </a:solidFill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r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565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EFA31A67-25BD-8441-822C-18D96A8695EC}" type="slidenum"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Times New Roman" pitchFamily="-107" charset="0"/>
                <a:buNone/>
              </a:pPr>
              <a:t>3</a:t>
            </a:fld>
            <a:endParaRPr lang="cs-CZ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55652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653" name="Text Box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5654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5655" name="Text Box 4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EDEB218-9D5C-AC4B-9466-431360E685DC}" type="slidenum"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cs-CZ" sz="1200">
              <a:solidFill>
                <a:srgbClr val="000000"/>
              </a:solidFill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r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A800AF17-5439-9B46-A108-0F03B83A2443}" type="slidenum"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Times New Roman" pitchFamily="-107" charset="0"/>
                <a:buNone/>
              </a:pPr>
              <a:t>8</a:t>
            </a:fld>
            <a:endParaRPr lang="cs-CZ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57700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1" name="Text Box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7702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7703" name="Text Box 4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10EB0B-D99E-FD48-845B-A22A841704CA}" type="slidenum"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cs-CZ" sz="1200">
              <a:solidFill>
                <a:srgbClr val="000000"/>
              </a:solidFill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r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A800AF17-5439-9B46-A108-0F03B83A2443}" type="slidenum"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Times New Roman" pitchFamily="-107" charset="0"/>
                <a:buNone/>
              </a:pPr>
              <a:t>9</a:t>
            </a:fld>
            <a:endParaRPr lang="cs-CZ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57700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1" name="Text Box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7702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7703" name="Text Box 4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10EB0B-D99E-FD48-845B-A22A841704CA}" type="slidenum"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cs-CZ" sz="1200">
              <a:solidFill>
                <a:srgbClr val="000000"/>
              </a:solidFill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r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A800AF17-5439-9B46-A108-0F03B83A2443}" type="slidenum"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Times New Roman" pitchFamily="-107" charset="0"/>
                <a:buNone/>
              </a:pPr>
              <a:t>10</a:t>
            </a:fld>
            <a:endParaRPr lang="cs-CZ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57700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1" name="Text Box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7702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7703" name="Text Box 4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10EB0B-D99E-FD48-845B-A22A841704CA}" type="slidenum"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cs-CZ" sz="1200">
              <a:solidFill>
                <a:srgbClr val="000000"/>
              </a:solidFill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r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A800AF17-5439-9B46-A108-0F03B83A2443}" type="slidenum"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Times New Roman" pitchFamily="-107" charset="0"/>
                <a:buNone/>
              </a:pPr>
              <a:t>14</a:t>
            </a:fld>
            <a:endParaRPr lang="cs-CZ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57700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1" name="Text Box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7702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157703" name="Text Box 4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10EB0B-D99E-FD48-845B-A22A841704CA}" type="slidenum"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cs-CZ" sz="1200">
              <a:solidFill>
                <a:srgbClr val="000000"/>
              </a:solidFill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r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2119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6FC82031-0A89-1640-8C60-B8102CF941A1}" type="slidenum">
              <a:rPr lang="cs-CZ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Times New Roman" pitchFamily="-107" charset="0"/>
                <a:buNone/>
              </a:pPr>
              <a:t>15</a:t>
            </a:fld>
            <a:endParaRPr lang="cs-CZ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211972" name="Text Box 1"/>
          <p:cNvSpPr txBox="1">
            <a:spLocks noChangeArrowheads="1"/>
          </p:cNvSpPr>
          <p:nvPr/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73" name="Text Box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11974" name="Text Box 3"/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t>6.7.2009</a:t>
            </a:r>
          </a:p>
        </p:txBody>
      </p:sp>
      <p:sp>
        <p:nvSpPr>
          <p:cNvPr id="211975" name="Text Box 4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160" rIns="94680" bIns="4716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EF64B01-31E2-0A4F-B1AE-8BB752F00751}" type="slidenum">
              <a:rPr lang="cs-CZ" sz="1200">
                <a:solidFill>
                  <a:srgbClr val="000000"/>
                </a:solidFill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cs-CZ" sz="1200">
              <a:solidFill>
                <a:srgbClr val="000000"/>
              </a:solidFill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EF81-6294-334A-B8CA-AAB31D6262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E9F10-F85B-5C40-AA0B-1B4584E711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A0AB-B553-EA4E-AC33-8B0E01AD5A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641C-0156-934F-AF29-4EC11F2FA9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6393-54F6-9D45-BF38-279E7C0FAF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A7E5-EDF7-354E-BCF9-198CAB1CEC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6512-163B-4144-918C-12B6135753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14BE-0270-3345-ABAC-DD1749FC16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E03F8-C7CE-8347-BB56-D034386B80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888E-3A7C-AB4E-8A7E-6218844B15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06D76-0BAE-2842-996F-DF831D27C6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8892-D1B4-BA49-9E24-4EBDF65E8A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C3C33-942D-1D45-9948-503311ACD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0A29-1EB7-8F46-A5CE-43AD0C6A62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40E4-8DA0-A749-A98E-5A6417ECEF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6614A-DFAC-BB41-8163-197D2CD4C2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0172D-3370-1043-9F06-C438A6DBD9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089D-6F1A-214A-A4E4-3C42A72361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04EF-EA9D-9044-8C98-B47193FDCE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4F33C-7AEF-A84A-BC78-89BA815FD2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F9D3-4EAB-E44B-A167-C3675EEFEC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C545-E95B-7240-AB96-F203F54698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1266-4E0E-994C-B94A-3A98DFB283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9C97-C0A6-834D-B6BC-D53249A7D5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D27A-98E7-C747-BC85-6D41E4258D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C767-32E2-7240-8E17-AD500716F6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A13C-D49F-2A47-A1E9-EDC91051FA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E8077-A726-E442-86CE-3AB5744095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34524-12A5-C846-8515-A9DA1A41C2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2D66-3C33-FF4D-9285-1BE07E85A7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A99D-105A-2841-8EB8-516A9F2220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ABA8B-0E30-6044-B8C1-DC7743A695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3E210-9685-5044-A4D4-200E1AEFA4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8EC7-1470-D04B-9FDB-A4ED112A6A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B89C-712F-244F-AA83-FEDF0089C0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CE6BD-8A94-4D4D-8FC6-EF6A6A5731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1A5B-0B30-9D43-836A-7D55330534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7E5D-0F4C-0047-886F-FF12E30AA1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0399-48E6-7249-866B-D7A9451B41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36FB-54A6-BF4A-A0A3-3669A89273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4E840-4641-3149-A387-14E2ACAC9F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8F7C-8828-4546-B66D-93E1D78002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AFBD5-9947-4444-AA49-8A8A1955F3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6278F-8CF9-F74B-8AA7-E1EA7D46E2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1D54B-452C-DC4F-B393-AD497947BA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E250F-EF65-9449-B628-7A4ADDC266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18135-D5DD-2749-965B-EC2BE4EB8C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D8F5-531E-6940-8BC4-93B7456C6A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AA15-5F04-594B-8DCD-9739567CD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550D-BC83-9649-8F6D-854F6B4355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EC01-35D0-024B-B6C7-80FC07D920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BDD82-A7A3-8E4B-956E-AD77179677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00FDC-0D15-864E-A4E7-FC13CFCC97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182A-D4BD-F54E-B91B-76FAE64648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F5E9-9A46-A94B-9A59-43EB8E61D3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1118E-1DE2-EE4D-BB63-897797444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8E73-94E7-4942-9C9B-B16203CDBE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58AC-E677-0644-AA4F-CC0A312A70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CAC96-3AC5-1A43-9F19-A9D9CEF3C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F705E-DDFA-AD48-87C9-DD53B142B4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F2F7-92E4-8C4D-A102-8AC3E11E42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81E8-8B78-0C4B-AFE5-DE49FFB35F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A5A9-7158-5648-BBD6-719DE79881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2DE8-C309-ED4D-8DDD-49CA94F246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05F1-1F60-CB4E-AA78-7BB6EA2C0F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3A883-4AD7-F844-AEE1-93654903DD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7E20-0076-3A4B-9D4E-FC048E0D92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AE2B-F77E-7A45-A4B9-7D21A72574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8A66-ABDF-6747-906B-91C4F736E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2CCD4-B534-524C-BD51-993AEA67D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7228-CD98-B745-8590-865CA17540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CC20E-DEB3-3D43-8A01-F8C153E58A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16D-FB04-1E49-BD89-D6CE9B08A1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A66F-6C4E-CD49-9FD4-4E54430417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9048A-EC4D-8342-AEFA-6B50C1DB1C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E15B-5FBD-9446-B392-F4E94A3DB0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0850E-B5F8-444E-B0B6-4AAD235A07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980F-2F8F-9A40-B0F4-2DDDB93213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9037-DA3D-0D42-8BE0-C0F933B401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0BEF0-1C87-9C47-9109-3C75FD9EA8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FC3D8-CB01-064D-99A8-B42DB20671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A1137-B8D7-EE4A-B1D5-A6DBE5834C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0DA4-7534-2440-A72D-A2A7EDF64E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B1DD-2A87-904A-86B5-971943449B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BD34-7427-2941-9027-27913A4DD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48922-E189-E449-A265-A477B24790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292F3-4E68-964A-9BF3-D0B12B72B5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6FA6-64CB-0F49-9148-8C1AC5684E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7EA22-80B3-F443-9999-40E6E09D50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962CF-D8EF-6D46-8E08-65770C083B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98E6F-0094-2B47-959A-6D01F32DD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F9D8-C31D-594D-81F9-416544D09B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F1CD-2262-2946-A295-C2D48A77E4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440C3-5DBD-0843-8C4A-FC8B224840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C838D-9B7C-474A-BB5A-3053148681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7C2D-4863-1044-B914-C2FDD9113B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B2F80-88D9-1643-8A1B-53C1E59166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D3ECD-4511-A140-B14D-DFEE29BF59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F23B-47B3-FE44-BF70-6097B4C89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F445-A833-CD4A-9D65-E498593B32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BD89E-EA65-674C-AAAD-4BE164596B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8F3D-F6E6-E648-ABF4-8D10CD6DD1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7BFE4-6726-FD44-8CDD-EEB81715A0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E14B-C51F-2C42-9EEB-03997276B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BBF0-D214-5647-B9C7-4F7D5811D0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3B470-6DEA-644E-B8D1-3960DAAA15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FCDD-8978-7140-9390-4B3F37C841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4935-8DAB-1A4E-81C4-62C32E7E64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95F49-B8C6-C540-934C-37D8D1385B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52FC-06F0-354B-853F-E449D888DC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FB905-4603-DB4F-8AD8-8C1AABB9E7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F8FD-F5D0-9D41-B494-C9CB3D5327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B9A0F-20CF-814B-8C1B-28B1EF4D74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09F7-80AF-D84D-A72B-CA28B66A5D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C89DB-A3F9-1444-B09C-F91A6C9FB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B51E-9275-3F4F-871A-F5E3529E3F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304A-BA97-4848-ABB0-0D662F8302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6EC5D-E63B-F544-9FD0-81627256D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7D4B-C4F5-3D41-BB28-68B9F43E78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0434-F310-454D-B25B-193B3C33F9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9289-6AF8-ED41-882C-24DA8EF443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481AD-D9F4-3C42-8D5E-94C400D17C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D6ED-AEC9-2E49-82BC-81A3B2602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0163-A0F8-D143-BF6E-BD0431040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165600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844675"/>
            <a:ext cx="4167187" cy="428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A38C8-01F6-274C-BE74-C2F02469D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215B-1058-CE49-81F4-FAEDAA44B7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5F1FF-60D7-5D4F-A5CA-85470653D6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B6256-3F84-4F41-AD3C-32365E734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E1D9-B22F-1C4B-8996-433715032F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EE59-EE0D-B447-BAEB-0CE8F528F4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696A-68CF-AF45-B099-498A7FB79F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12725"/>
            <a:ext cx="21209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12725"/>
            <a:ext cx="6211887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F645-FBCC-8C4B-941F-20EE2D0FBA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8313" y="549275"/>
            <a:ext cx="438150" cy="474663"/>
          </a:xfrm>
          <a:prstGeom prst="rect">
            <a:avLst/>
          </a:prstGeom>
          <a:solidFill>
            <a:srgbClr val="9FB8CD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0900" y="549275"/>
            <a:ext cx="328613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FB8CD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92138" y="971550"/>
            <a:ext cx="422275" cy="474663"/>
          </a:xfrm>
          <a:prstGeom prst="rect">
            <a:avLst/>
          </a:prstGeom>
          <a:solidFill>
            <a:srgbClr val="6B568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62025" y="971550"/>
            <a:ext cx="368300" cy="4746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B56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7800" y="898525"/>
            <a:ext cx="560388" cy="422275"/>
          </a:xfrm>
          <a:prstGeom prst="rect">
            <a:avLst/>
          </a:prstGeom>
          <a:gradFill rotWithShape="0">
            <a:gsLst>
              <a:gs pos="0">
                <a:srgbClr val="B292CA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12800" y="441325"/>
            <a:ext cx="31750" cy="1052513"/>
          </a:xfrm>
          <a:prstGeom prst="rect">
            <a:avLst/>
          </a:prstGeom>
          <a:solidFill>
            <a:srgbClr val="DDE9EC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93713" y="1231900"/>
            <a:ext cx="8226425" cy="31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E9EC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0832587-208B-BC49-8446-0A777ED69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500438" y="6165850"/>
            <a:ext cx="3571875" cy="29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b="1" i="1">
                <a:solidFill>
                  <a:srgbClr val="464653"/>
                </a:solidFill>
                <a:latin typeface="Lucida Sans" charset="0"/>
              </a:rPr>
              <a:t>Keeping Emulation Framework Portable</a:t>
            </a:r>
          </a:p>
        </p:txBody>
      </p:sp>
      <p:pic>
        <p:nvPicPr>
          <p:cNvPr id="1039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6143625"/>
            <a:ext cx="21431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40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58188" y="6143625"/>
            <a:ext cx="571500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2F373EB-D56B-C648-8881-57742C6D6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8549E10-2E75-F543-A1A0-E0CB8E8669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A7C9D0-2DC1-A044-8BDA-9C1C16F268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58188" y="6178550"/>
            <a:ext cx="571500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3375" y="2643188"/>
            <a:ext cx="666750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0063" y="3071813"/>
            <a:ext cx="666750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75" y="3000375"/>
            <a:ext cx="42862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315913" y="2438400"/>
            <a:ext cx="8691562" cy="1050925"/>
            <a:chOff x="199" y="1536"/>
            <a:chExt cx="5475" cy="662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rgbClr val="DDE9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DE9E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Tahoma" charset="0"/>
              </a:endParaRPr>
            </a:p>
          </p:txBody>
        </p:sp>
      </p:grp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428750" y="3857625"/>
            <a:ext cx="1422400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2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429000" y="62452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5E0F9FD-E530-F640-A1CF-921869AC14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14750" y="6240463"/>
            <a:ext cx="2838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733800" y="6248400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3F6F359-A2D9-FE44-8880-A70B4E5F1A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6978E12-2E66-3741-96F8-89E337EF6B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653B757-8B0A-4A4D-B5F1-C4CBA1652D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24A2B3-084F-6E44-B555-B8DF4D5166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5055111-5EC4-E84B-94E7-51113C086D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4D13EF7-3A26-C646-84CA-BE1CECA94F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2725"/>
            <a:ext cx="7791450" cy="90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485187" cy="428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692275" y="6243638"/>
            <a:ext cx="13731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57600" y="6240463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Tahoma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42150" y="6243638"/>
            <a:ext cx="19034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5FBA100-A901-9B41-80A5-FBE3CF759E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464653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/>
          <a:lstStyle/>
          <a:p>
            <a:pPr algn="ctr"/>
            <a:r>
              <a:rPr lang="en-US" dirty="0" smtClean="0"/>
              <a:t>Testing and Evaluation </a:t>
            </a:r>
            <a:br>
              <a:rPr lang="en-US" dirty="0" smtClean="0"/>
            </a:br>
            <a:r>
              <a:rPr lang="en-US" dirty="0" smtClean="0"/>
              <a:t>in Digital Preservation Projects: </a:t>
            </a:r>
            <a:br>
              <a:rPr lang="en-US" dirty="0" smtClean="0"/>
            </a:br>
            <a:r>
              <a:rPr lang="en-US" dirty="0" smtClean="0"/>
              <a:t>the case of KEEP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066800"/>
          </a:xfrm>
        </p:spPr>
        <p:txBody>
          <a:bodyPr/>
          <a:lstStyle/>
          <a:p>
            <a:r>
              <a:rPr lang="en-US" sz="2400" u="sng" dirty="0" err="1" smtClean="0"/>
              <a:t>Milena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Dobreva</a:t>
            </a:r>
            <a:endParaRPr lang="en-US" sz="2400" u="sng" dirty="0" smtClean="0"/>
          </a:p>
          <a:p>
            <a:r>
              <a:rPr lang="en-US" sz="2400" dirty="0" smtClean="0"/>
              <a:t>Janet Delve, David Anderson, Leo </a:t>
            </a:r>
            <a:r>
              <a:rPr lang="en-US" sz="2400" dirty="0" err="1" smtClean="0"/>
              <a:t>Konstantelos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25603" name="Picture 3" descr="http://www.etn-uk.com/Portals/0/Content/embedded/Events/mbed%20workshop/PortsUni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5724524"/>
            <a:ext cx="135255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/>
          <p:cNvSpPr txBox="1">
            <a:spLocks noChangeArrowheads="1"/>
          </p:cNvSpPr>
          <p:nvPr/>
        </p:nvSpPr>
        <p:spPr bwMode="auto">
          <a:xfrm>
            <a:off x="330200" y="360363"/>
            <a:ext cx="8669338" cy="643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Calibri" pitchFamily="-107" charset="0"/>
              </a:rPr>
              <a:t>Summary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For all institutions preservation is part of their mandate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Various tools/metadata standards 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Various key partnerships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Key issue – how to integrate new tools when some already exist and are being users? What new tools are needed?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Emulation is needed for software – including computer games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KEEP works on a solution which includes a knowledge base on hardware and software platforms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/>
            </a:r>
            <a:b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</a:br>
            <a:endParaRPr lang="en-GB" sz="3200" b="1" i="1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</p:txBody>
      </p:sp>
      <p:sp>
        <p:nvSpPr>
          <p:cNvPr id="156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52F3E16F-C384-204C-A2AC-6AB7244EF78C}" type="slidenum">
              <a:rPr lang="cs-CZ" smtClean="0">
                <a:latin typeface="Times New Roman" pitchFamily="-107" charset="0"/>
              </a:rPr>
              <a:pPr>
                <a:buFont typeface="Times New Roman" pitchFamily="-107" charset="0"/>
                <a:buNone/>
              </a:pPr>
              <a:t>10</a:t>
            </a:fld>
            <a:endParaRPr lang="cs-CZ" smtClean="0">
              <a:latin typeface="Times New Roman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ctr">
              <a:defRPr/>
            </a:pPr>
            <a:fld id="{E7C3F5E9-9A46-A94B-9A59-43EB8E61D3FD}" type="slidenum">
              <a:rPr lang="cs-CZ" smtClean="0"/>
              <a:pPr algn="ctr">
                <a:defRPr/>
              </a:pPr>
              <a:t>11</a:t>
            </a:fld>
            <a:endParaRPr lang="cs-CZ"/>
          </a:p>
        </p:txBody>
      </p:sp>
      <p:pic>
        <p:nvPicPr>
          <p:cNvPr id="4" name="Picture 3" descr="Generic model for hardware architecture types for New Review of Information Network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57"/>
            <a:ext cx="9144000" cy="6458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7C3F5E9-9A46-A94B-9A59-43EB8E61D3FD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5" name="Picture 4" descr="Computer Game Example for New Review of Information Networking.png"/>
          <p:cNvPicPr>
            <a:picLocks noChangeAspect="1"/>
          </p:cNvPicPr>
          <p:nvPr/>
        </p:nvPicPr>
        <p:blipFill>
          <a:blip r:embed="rId2">
            <a:lum bright="-1000" contrast="8000"/>
          </a:blip>
          <a:srcRect b="45300"/>
          <a:stretch>
            <a:fillRect/>
          </a:stretch>
        </p:blipFill>
        <p:spPr>
          <a:xfrm>
            <a:off x="395536" y="0"/>
            <a:ext cx="7992888" cy="678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7C3F5E9-9A46-A94B-9A59-43EB8E61D3FD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4" name="Picture 3" descr="Image File, Carrier B&amp;W .png"/>
          <p:cNvPicPr>
            <a:picLocks noChangeAspect="1"/>
          </p:cNvPicPr>
          <p:nvPr/>
        </p:nvPicPr>
        <p:blipFill>
          <a:blip r:embed="rId2"/>
          <a:srcRect t="2265" b="33975"/>
          <a:stretch>
            <a:fillRect/>
          </a:stretch>
        </p:blipFill>
        <p:spPr>
          <a:xfrm>
            <a:off x="0" y="0"/>
            <a:ext cx="929355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/>
          <p:cNvSpPr txBox="1">
            <a:spLocks noChangeArrowheads="1"/>
          </p:cNvSpPr>
          <p:nvPr/>
        </p:nvSpPr>
        <p:spPr bwMode="auto">
          <a:xfrm>
            <a:off x="330200" y="360363"/>
            <a:ext cx="8669338" cy="643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Calibri" pitchFamily="-107" charset="0"/>
              </a:rPr>
              <a:t>The future</a:t>
            </a:r>
            <a: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</a:br>
            <a:endParaRPr lang="en-GB" sz="3200" b="1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Formative evaluation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Testing of database components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Use cases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Within the consortium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Summative evaluation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Involving key bodies from outside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Will inform dissemination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Calibri" pitchFamily="-107" charset="0"/>
              </a:rPr>
              <a:t>Crowdsourcing</a:t>
            </a: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 pilot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/>
            </a:r>
            <a:b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</a:br>
            <a:endParaRPr lang="en-GB" sz="3200" b="1" i="1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</p:txBody>
      </p:sp>
      <p:sp>
        <p:nvSpPr>
          <p:cNvPr id="156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52F3E16F-C384-204C-A2AC-6AB7244EF78C}" type="slidenum">
              <a:rPr lang="cs-CZ" smtClean="0">
                <a:latin typeface="Times New Roman" pitchFamily="-107" charset="0"/>
              </a:rPr>
              <a:pPr>
                <a:buFont typeface="Times New Roman" pitchFamily="-107" charset="0"/>
                <a:buNone/>
              </a:pPr>
              <a:t>14</a:t>
            </a:fld>
            <a:endParaRPr lang="cs-CZ" smtClean="0">
              <a:latin typeface="Times New Roman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1"/>
          <p:cNvSpPr txBox="1">
            <a:spLocks noChangeArrowheads="1"/>
          </p:cNvSpPr>
          <p:nvPr/>
        </p:nvSpPr>
        <p:spPr bwMode="auto">
          <a:xfrm>
            <a:off x="2214563" y="2928938"/>
            <a:ext cx="6500812" cy="91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4400" dirty="0" smtClean="0">
              <a:solidFill>
                <a:srgbClr val="464653"/>
              </a:solidFill>
              <a:latin typeface="Calibri" pitchFamily="-107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 smtClean="0">
                <a:solidFill>
                  <a:srgbClr val="464653"/>
                </a:solidFill>
                <a:latin typeface="Calibri" pitchFamily="-107" charset="0"/>
              </a:rPr>
              <a:t>Comments welcome</a:t>
            </a:r>
            <a:r>
              <a:rPr lang="en-US" sz="4400" dirty="0" smtClean="0">
                <a:solidFill>
                  <a:srgbClr val="464653"/>
                </a:solidFill>
                <a:latin typeface="Calibri" pitchFamily="-107" charset="0"/>
              </a:rPr>
              <a:t>…</a:t>
            </a:r>
            <a:endParaRPr lang="fr-FR" sz="4400" dirty="0">
              <a:solidFill>
                <a:srgbClr val="464653"/>
              </a:solidFill>
              <a:latin typeface="Calibri" pitchFamily="-107" charset="0"/>
            </a:endParaRPr>
          </a:p>
        </p:txBody>
      </p:sp>
      <p:sp>
        <p:nvSpPr>
          <p:cNvPr id="2109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9060B4A7-7804-854A-8D87-7C37692F0E51}" type="slidenum">
              <a:rPr lang="cs-CZ" smtClean="0">
                <a:latin typeface="Times New Roman" pitchFamily="-107" charset="0"/>
              </a:rPr>
              <a:pPr>
                <a:buFont typeface="Times New Roman" pitchFamily="-107" charset="0"/>
                <a:buNone/>
              </a:pPr>
              <a:t>15</a:t>
            </a:fld>
            <a:endParaRPr lang="cs-CZ" smtClean="0">
              <a:latin typeface="Times New Roman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/>
          <p:cNvSpPr txBox="1">
            <a:spLocks noChangeArrowheads="1"/>
          </p:cNvSpPr>
          <p:nvPr/>
        </p:nvSpPr>
        <p:spPr bwMode="auto">
          <a:xfrm>
            <a:off x="330200" y="360363"/>
            <a:ext cx="8669338" cy="643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Calibri" pitchFamily="-107" charset="0"/>
              </a:rPr>
              <a:t>OVERVIEW</a:t>
            </a:r>
            <a: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</a:br>
            <a:endParaRPr lang="en-GB" sz="3200" b="1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  <a:t>Challenges in evaluation for DP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  <a:t>Initial scoping study: emulation in memory institutions (based on experience of </a:t>
            </a:r>
            <a:r>
              <a:rPr lang="en-GB" sz="3200" dirty="0" err="1" smtClean="0">
                <a:solidFill>
                  <a:srgbClr val="000000"/>
                </a:solidFill>
                <a:latin typeface="Calibri" pitchFamily="-107" charset="0"/>
              </a:rPr>
              <a:t>BnF</a:t>
            </a:r>
            <a: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  <a:t>, KB, DNB, CSM)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  <a:t>Future steps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</p:txBody>
      </p:sp>
      <p:sp>
        <p:nvSpPr>
          <p:cNvPr id="154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0081799E-AA0C-404A-82ED-94321183B1FD}" type="slidenum">
              <a:rPr lang="cs-CZ" smtClean="0">
                <a:latin typeface="Times New Roman" pitchFamily="-107" charset="0"/>
              </a:rPr>
              <a:pPr>
                <a:buFont typeface="Times New Roman" pitchFamily="-107" charset="0"/>
                <a:buNone/>
              </a:pPr>
              <a:t>2</a:t>
            </a:fld>
            <a:endParaRPr lang="cs-CZ" smtClean="0">
              <a:latin typeface="Times New Roman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/>
          <p:cNvSpPr txBox="1">
            <a:spLocks noChangeArrowheads="1"/>
          </p:cNvSpPr>
          <p:nvPr/>
        </p:nvSpPr>
        <p:spPr bwMode="auto">
          <a:xfrm>
            <a:off x="330200" y="360363"/>
            <a:ext cx="8669338" cy="643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Calibri" pitchFamily="-107" charset="0"/>
              </a:rPr>
              <a:t>EVALUATION AND TESTING IN DP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  <a:t>Paradox 1 – testing for DP systems needs to demonstrate their sustainability over time... But we still do not know how to do this and test DP systems as repositories.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  <a:t>Paradox 2 – systems which actually should meet the needs of FUTURE users. 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</p:txBody>
      </p:sp>
      <p:sp>
        <p:nvSpPr>
          <p:cNvPr id="154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0081799E-AA0C-404A-82ED-94321183B1FD}" type="slidenum">
              <a:rPr lang="cs-CZ" smtClean="0">
                <a:latin typeface="Times New Roman" pitchFamily="-107" charset="0"/>
              </a:rPr>
              <a:pPr>
                <a:buFont typeface="Times New Roman" pitchFamily="-107" charset="0"/>
                <a:buNone/>
              </a:pPr>
              <a:t>3</a:t>
            </a:fld>
            <a:endParaRPr lang="cs-CZ" smtClean="0">
              <a:latin typeface="Times New Roman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7C3F5E9-9A46-A94B-9A59-43EB8E61D3F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1026" name="Picture 2" descr="C:\Users\fqb08109\Downloads\dp expert group luxembourg 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4864"/>
            <a:ext cx="9144000" cy="409292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9067" y="-41567"/>
            <a:ext cx="865493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Workshop “The Future of the Past” – </a:t>
            </a:r>
            <a:b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future of Digital Preservation Research Programmes</a:t>
            </a:r>
            <a:b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Organised by The Information Society and Media Directorate General </a:t>
            </a:r>
            <a:b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the European Commission</a:t>
            </a:r>
            <a:r>
              <a:rPr lang="en-GB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Luxembourg,  4 – 5 May 2011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7C3F5E9-9A46-A94B-9A59-43EB8E61D3FD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30200" y="360363"/>
            <a:ext cx="8669338" cy="643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Calibri" pitchFamily="-107" charset="0"/>
              </a:rPr>
              <a:t>KEY TOPICS DISCUSSED</a:t>
            </a:r>
            <a: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  <a:t/>
            </a:r>
            <a:br>
              <a:rPr lang="en-GB" sz="3200" dirty="0" smtClean="0">
                <a:solidFill>
                  <a:srgbClr val="000000"/>
                </a:solidFill>
                <a:latin typeface="Calibri" pitchFamily="-107" charset="0"/>
              </a:rPr>
            </a:br>
            <a:endParaRPr lang="en-GB" sz="3200" b="1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lvl="0" defTabSz="91440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Extraction of Preservation Information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Integrated access – Time – Systems - Community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Reformulate Digital Preservation as a computer science question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Integrated emulation systems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Knowledge Preservation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Quality Assessment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Complex Objects</a:t>
            </a:r>
            <a:endParaRPr lang="en-GB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Automation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Ease of use and private data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Integration of Digital Preservation into Digital Asset Management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Standards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Market-Driven and Cost Benefit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Self-Preserving Objects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7C3F5E9-9A46-A94B-9A59-43EB8E61D3FD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467232"/>
              </p:ext>
            </p:extLst>
          </p:nvPr>
        </p:nvGraphicFramePr>
        <p:xfrm>
          <a:off x="251520" y="980728"/>
          <a:ext cx="8892480" cy="5659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8630"/>
                <a:gridCol w="6223850"/>
              </a:tblGrid>
              <a:tr h="33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itchFamily="34" charset="0"/>
                        </a:rPr>
                        <a:t>Type</a:t>
                      </a:r>
                      <a:endParaRPr lang="en-US" sz="24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itchFamily="34" charset="0"/>
                        </a:rPr>
                        <a:t>What is it used for?</a:t>
                      </a:r>
                      <a:endParaRPr lang="en-US" sz="24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74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Front-end involvement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Users can take part in assessment on a variety of </a:t>
                      </a:r>
                      <a:r>
                        <a:rPr lang="en-GB" sz="1800" b="1" dirty="0" smtClean="0">
                          <a:effectLst/>
                          <a:latin typeface="Century Gothic" pitchFamily="34" charset="0"/>
                        </a:rPr>
                        <a:t>technical requirements</a:t>
                      </a: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 or </a:t>
                      </a:r>
                      <a:r>
                        <a:rPr lang="en-GB" sz="1800" b="1" dirty="0">
                          <a:effectLst/>
                          <a:latin typeface="Century Gothic" pitchFamily="34" charset="0"/>
                        </a:rPr>
                        <a:t>exploratory research</a:t>
                      </a: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, e.g. needs in new </a:t>
                      </a: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services </a:t>
                      </a: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and defining </a:t>
                      </a: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requirements.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4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Normative </a:t>
                      </a: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evaluation and </a:t>
                      </a:r>
                      <a:r>
                        <a:rPr lang="en-GB" sz="2000" dirty="0" smtClean="0">
                          <a:effectLst/>
                          <a:latin typeface="Century Gothic" pitchFamily="34" charset="0"/>
                        </a:rPr>
                        <a:t>testing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This type of evaluation usually takes form of </a:t>
                      </a:r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iterative circles </a:t>
                      </a: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of process-and-evaluation when implementing </a:t>
                      </a: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DP systems. </a:t>
                      </a: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Most typically such evaluation will focus </a:t>
                      </a:r>
                      <a:r>
                        <a:rPr lang="en-GB" sz="2000" dirty="0">
                          <a:effectLst/>
                          <a:latin typeface="Century Gothic" pitchFamily="34" charset="0"/>
                        </a:rPr>
                        <a:t>on</a:t>
                      </a: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tx2"/>
                          </a:solidFill>
                          <a:effectLst/>
                          <a:latin typeface="Century Gothic" pitchFamily="34" charset="0"/>
                        </a:rPr>
                        <a:t>usability</a:t>
                      </a: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14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Summative evaluation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Here the focus is the final output and the accordance to the expectations and requirements of target communities/organisation structures/the wider disciplinary domain.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8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itchFamily="34" charset="0"/>
                        </a:rPr>
                        <a:t>Direct e</a:t>
                      </a: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ngagement in the digital resource creation</a:t>
                      </a:r>
                      <a:endParaRPr lang="en-US" sz="18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Direct user engagement  can utilise social media tools which allow users to contribute their own digital objects or to take part in the enrichment of </a:t>
                      </a: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resources </a:t>
                      </a: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– e.g. supplying full texts, or metadata. 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3528" y="0"/>
            <a:ext cx="8669338" cy="6923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Calibri" pitchFamily="-107" charset="0"/>
              </a:rPr>
              <a:t>PLACE OF EVALUATION/TESTING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lvl="0" defTabSz="91440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7C3F5E9-9A46-A94B-9A59-43EB8E61D3FD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467232"/>
              </p:ext>
            </p:extLst>
          </p:nvPr>
        </p:nvGraphicFramePr>
        <p:xfrm>
          <a:off x="251520" y="1330904"/>
          <a:ext cx="8892480" cy="5527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8630"/>
                <a:gridCol w="6223850"/>
              </a:tblGrid>
              <a:tr h="337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itchFamily="34" charset="0"/>
                        </a:rPr>
                        <a:t>Type</a:t>
                      </a:r>
                      <a:endParaRPr lang="en-US" sz="24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itchFamily="34" charset="0"/>
                        </a:rPr>
                        <a:t>What is it used for?</a:t>
                      </a:r>
                      <a:endParaRPr lang="en-US" sz="24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74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Front-end involvement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entury Gothic" pitchFamily="34" charset="0"/>
                          <a:ea typeface="+mn-ea"/>
                        </a:rPr>
                        <a:t>Scoping</a:t>
                      </a:r>
                      <a:r>
                        <a:rPr lang="en-GB" sz="1800" baseline="0" dirty="0" smtClean="0">
                          <a:effectLst/>
                          <a:latin typeface="Century Gothic" pitchFamily="34" charset="0"/>
                          <a:ea typeface="+mn-ea"/>
                        </a:rPr>
                        <a:t> study of experience in 3 national libraries and one museum.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smtClean="0">
                          <a:effectLst/>
                          <a:latin typeface="Century Gothic" pitchFamily="34" charset="0"/>
                          <a:ea typeface="+mn-ea"/>
                        </a:rPr>
                        <a:t>Informed the development of the emulation platform.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4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Normative </a:t>
                      </a: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evaluation and </a:t>
                      </a:r>
                      <a:r>
                        <a:rPr lang="en-GB" sz="2000" dirty="0" smtClean="0">
                          <a:effectLst/>
                          <a:latin typeface="Century Gothic" pitchFamily="34" charset="0"/>
                        </a:rPr>
                        <a:t>testing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Currently being planned.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14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Summative evaluation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Would be done when the emulation platform is released with the</a:t>
                      </a:r>
                      <a:r>
                        <a:rPr lang="en-GB" sz="1800" baseline="0" dirty="0" smtClean="0">
                          <a:effectLst/>
                          <a:latin typeface="Century Gothic" pitchFamily="34" charset="0"/>
                        </a:rPr>
                        <a:t> participation of key players such as BL, OPF, DCC, DPC.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8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itchFamily="34" charset="0"/>
                        </a:rPr>
                        <a:t>Direct e</a:t>
                      </a:r>
                      <a:r>
                        <a:rPr lang="en-GB" sz="1800" dirty="0">
                          <a:effectLst/>
                          <a:latin typeface="Century Gothic" pitchFamily="34" charset="0"/>
                        </a:rPr>
                        <a:t>ngagement in the digital resource creation</a:t>
                      </a:r>
                      <a:endParaRPr lang="en-US" sz="18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Century Gothic" pitchFamily="34" charset="0"/>
                        </a:rPr>
                        <a:t>Crowdsourcing</a:t>
                      </a:r>
                      <a:r>
                        <a:rPr lang="en-GB" sz="1800" dirty="0" smtClean="0">
                          <a:effectLst/>
                          <a:latin typeface="Century Gothic" pitchFamily="34" charset="0"/>
                        </a:rPr>
                        <a:t> for data on the emulator</a:t>
                      </a:r>
                      <a:r>
                        <a:rPr lang="en-GB" sz="1800" baseline="0" dirty="0" smtClean="0">
                          <a:effectLst/>
                          <a:latin typeface="Century Gothic" pitchFamily="34" charset="0"/>
                        </a:rPr>
                        <a:t> knowledge base is being considered.</a:t>
                      </a:r>
                      <a:endParaRPr lang="en-US" sz="2000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32531" marR="3253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3528" y="0"/>
            <a:ext cx="8669338" cy="6923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Calibri" pitchFamily="-107" charset="0"/>
              </a:rPr>
              <a:t>WHAT DOES IT MEAN IN KEEP?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lvl="0" defTabSz="914400">
              <a:buClrTx/>
              <a:buSzTx/>
              <a:buFont typeface="Arial" pitchFamily="34" charset="0"/>
              <a:buChar char="•"/>
              <a:tabLst>
                <a:tab pos="6142038" algn="r"/>
                <a:tab pos="6300788" algn="r"/>
              </a:tabLst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/>
          <p:cNvSpPr txBox="1">
            <a:spLocks noChangeArrowheads="1"/>
          </p:cNvSpPr>
          <p:nvPr/>
        </p:nvSpPr>
        <p:spPr bwMode="auto">
          <a:xfrm>
            <a:off x="330200" y="360363"/>
            <a:ext cx="8669338" cy="643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Calibri" pitchFamily="-107" charset="0"/>
              </a:rPr>
              <a:t>The front-end evaluation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Different libraries are legal depots for different types of material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Calibri" pitchFamily="-107" charset="0"/>
              </a:rPr>
              <a:t>BnF</a:t>
            </a:r>
            <a:r>
              <a:rPr lang="en-GB" sz="2400" dirty="0" smtClean="0">
                <a:solidFill>
                  <a:srgbClr val="000000"/>
                </a:solidFill>
                <a:latin typeface="Calibri" pitchFamily="-107" charset="0"/>
              </a:rPr>
              <a:t> – phonograms (1938), video and multimedia (1975), audio visual and electronic documents (1992), web (2006); computer games.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-107" charset="0"/>
              </a:rPr>
              <a:t>DNB – web (2006), digital publications (voluntary basis). No games  - preserved by CSM.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-107" charset="0"/>
              </a:rPr>
              <a:t>KB – Dutch imprints (1974), scientific applications. </a:t>
            </a: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1141413" lvl="2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/>
            </a:r>
            <a:b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</a:br>
            <a:endParaRPr lang="en-GB" sz="3200" b="1" i="1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</p:txBody>
      </p:sp>
      <p:sp>
        <p:nvSpPr>
          <p:cNvPr id="156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52F3E16F-C384-204C-A2AC-6AB7244EF78C}" type="slidenum">
              <a:rPr lang="cs-CZ" smtClean="0">
                <a:latin typeface="Times New Roman" pitchFamily="-107" charset="0"/>
              </a:rPr>
              <a:pPr>
                <a:buFont typeface="Times New Roman" pitchFamily="-107" charset="0"/>
                <a:buNone/>
              </a:pPr>
              <a:t>8</a:t>
            </a:fld>
            <a:endParaRPr lang="cs-CZ" smtClean="0">
              <a:latin typeface="Times New Roman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/>
          <p:cNvSpPr txBox="1">
            <a:spLocks noChangeArrowheads="1"/>
          </p:cNvSpPr>
          <p:nvPr/>
        </p:nvSpPr>
        <p:spPr bwMode="auto">
          <a:xfrm>
            <a:off x="330200" y="360363"/>
            <a:ext cx="8669338" cy="643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1363" lvl="1" indent="0">
              <a:spcBef>
                <a:spcPts val="800"/>
              </a:spcBef>
              <a:buClr>
                <a:srgbClr val="B292CA"/>
              </a:buClr>
              <a:buSzPct val="5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 dirty="0" smtClean="0">
                <a:solidFill>
                  <a:srgbClr val="000000"/>
                </a:solidFill>
                <a:latin typeface="Calibri" pitchFamily="-107" charset="0"/>
              </a:rPr>
              <a:t>Preservation systems in use/under development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BNF – SPAR (Distributed Archiving and Preservation System) under development, OAIS </a:t>
            </a:r>
            <a:r>
              <a:rPr lang="en-GB" sz="2800" dirty="0" err="1" smtClean="0">
                <a:solidFill>
                  <a:srgbClr val="000000"/>
                </a:solidFill>
                <a:latin typeface="Calibri" pitchFamily="-107" charset="0"/>
              </a:rPr>
              <a:t>complient</a:t>
            </a: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; open source; grid; link to </a:t>
            </a:r>
            <a:r>
              <a:rPr lang="en-GB" sz="2800" dirty="0" err="1" smtClean="0">
                <a:solidFill>
                  <a:srgbClr val="000000"/>
                </a:solidFill>
                <a:latin typeface="Calibri" pitchFamily="-107" charset="0"/>
              </a:rPr>
              <a:t>Gallica</a:t>
            </a: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KB – </a:t>
            </a:r>
            <a:r>
              <a:rPr lang="en-GB" sz="2800" dirty="0" err="1" smtClean="0">
                <a:solidFill>
                  <a:srgbClr val="000000"/>
                </a:solidFill>
                <a:latin typeface="Calibri" pitchFamily="-107" charset="0"/>
              </a:rPr>
              <a:t>eDepot</a:t>
            </a: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 (IBM DIAS) with a specific workflow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DNM – </a:t>
            </a:r>
            <a:r>
              <a:rPr lang="en-GB" sz="2800" dirty="0" err="1" smtClean="0">
                <a:solidFill>
                  <a:srgbClr val="000000"/>
                </a:solidFill>
                <a:latin typeface="Calibri" pitchFamily="-107" charset="0"/>
              </a:rPr>
              <a:t>kopal</a:t>
            </a: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-DIAS, </a:t>
            </a:r>
            <a:r>
              <a:rPr lang="en-GB" sz="2800" dirty="0" err="1" smtClean="0">
                <a:solidFill>
                  <a:srgbClr val="000000"/>
                </a:solidFill>
                <a:latin typeface="Calibri" pitchFamily="-107" charset="0"/>
              </a:rPr>
              <a:t>koLibRi</a:t>
            </a: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, Daffodil  (information retrieval) – partnerships with SUB </a:t>
            </a:r>
            <a:r>
              <a:rPr lang="en-GB" sz="2800" dirty="0" err="1" smtClean="0">
                <a:solidFill>
                  <a:srgbClr val="000000"/>
                </a:solidFill>
                <a:latin typeface="Calibri" pitchFamily="-107" charset="0"/>
              </a:rPr>
              <a:t>Goettingen</a:t>
            </a: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>, IBM; own format for preservation metadata LMER</a:t>
            </a: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  <a:t/>
            </a:r>
            <a:br>
              <a:rPr lang="en-GB" sz="2800" dirty="0" smtClean="0">
                <a:solidFill>
                  <a:srgbClr val="000000"/>
                </a:solidFill>
                <a:latin typeface="Calibri" pitchFamily="-107" charset="0"/>
              </a:rPr>
            </a:br>
            <a:endParaRPr lang="en-GB" sz="3200" b="1" i="1" dirty="0" smtClean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741363" lvl="1" indent="-284163">
              <a:spcBef>
                <a:spcPts val="800"/>
              </a:spcBef>
              <a:buClr>
                <a:srgbClr val="B292CA"/>
              </a:buClr>
              <a:buSzPct val="55000"/>
              <a:buFont typeface="Wingdings" pitchFamily="-107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6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  <a:p>
            <a:pPr marL="341313" indent="-341313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-107" charset="0"/>
            </a:endParaRPr>
          </a:p>
        </p:txBody>
      </p:sp>
      <p:sp>
        <p:nvSpPr>
          <p:cNvPr id="1566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Times New Roman" pitchFamily="-107" charset="0"/>
              <a:buNone/>
            </a:pPr>
            <a:fld id="{52F3E16F-C384-204C-A2AC-6AB7244EF78C}" type="slidenum">
              <a:rPr lang="cs-CZ" smtClean="0">
                <a:latin typeface="Times New Roman" pitchFamily="-107" charset="0"/>
              </a:rPr>
              <a:pPr>
                <a:buFont typeface="Times New Roman" pitchFamily="-107" charset="0"/>
                <a:buNone/>
              </a:pPr>
              <a:t>9</a:t>
            </a:fld>
            <a:endParaRPr lang="cs-CZ" smtClean="0">
              <a:latin typeface="Times New Roman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</TotalTime>
  <Words>551</Words>
  <Application>Microsoft Office PowerPoint</Application>
  <PresentationFormat>On-screen Show (4:3)</PresentationFormat>
  <Paragraphs>184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Testing and Evaluation  in Digital Preservation Projects:  the case of KEEP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Finances, cost claims and administration  Presented by Romana Křížová</dc:title>
  <dc:creator>Romana Krizova</dc:creator>
  <cp:lastModifiedBy>IT Services</cp:lastModifiedBy>
  <cp:revision>362</cp:revision>
  <cp:lastPrinted>2010-07-28T10:11:02Z</cp:lastPrinted>
  <dcterms:created xsi:type="dcterms:W3CDTF">2010-10-27T07:58:50Z</dcterms:created>
  <dcterms:modified xsi:type="dcterms:W3CDTF">2011-05-17T22:40:04Z</dcterms:modified>
</cp:coreProperties>
</file>