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Lst>
  <p:notesMasterIdLst>
    <p:notesMasterId r:id="rId34"/>
  </p:notesMasterIdLst>
  <p:handoutMasterIdLst>
    <p:handoutMasterId r:id="rId35"/>
  </p:handoutMasterIdLst>
  <p:sldIdLst>
    <p:sldId id="354" r:id="rId2"/>
    <p:sldId id="378" r:id="rId3"/>
    <p:sldId id="379" r:id="rId4"/>
    <p:sldId id="380" r:id="rId5"/>
    <p:sldId id="381" r:id="rId6"/>
    <p:sldId id="383" r:id="rId7"/>
    <p:sldId id="384" r:id="rId8"/>
    <p:sldId id="385" r:id="rId9"/>
    <p:sldId id="386" r:id="rId10"/>
    <p:sldId id="387" r:id="rId11"/>
    <p:sldId id="389" r:id="rId12"/>
    <p:sldId id="396" r:id="rId13"/>
    <p:sldId id="390" r:id="rId14"/>
    <p:sldId id="391" r:id="rId15"/>
    <p:sldId id="392" r:id="rId16"/>
    <p:sldId id="393" r:id="rId17"/>
    <p:sldId id="395" r:id="rId18"/>
    <p:sldId id="360" r:id="rId19"/>
    <p:sldId id="361" r:id="rId20"/>
    <p:sldId id="358" r:id="rId21"/>
    <p:sldId id="359" r:id="rId22"/>
    <p:sldId id="371" r:id="rId23"/>
    <p:sldId id="372" r:id="rId24"/>
    <p:sldId id="373" r:id="rId25"/>
    <p:sldId id="398" r:id="rId26"/>
    <p:sldId id="399" r:id="rId27"/>
    <p:sldId id="400" r:id="rId28"/>
    <p:sldId id="401" r:id="rId29"/>
    <p:sldId id="402" r:id="rId30"/>
    <p:sldId id="404" r:id="rId31"/>
    <p:sldId id="405" r:id="rId32"/>
    <p:sldId id="355" r:id="rId33"/>
  </p:sldIdLst>
  <p:sldSz cx="9144000" cy="6858000" type="screen4x3"/>
  <p:notesSz cx="6797675" cy="9926638"/>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B2751"/>
    <a:srgbClr val="113B79"/>
    <a:srgbClr val="D3EBED"/>
    <a:srgbClr val="008080"/>
    <a:srgbClr val="DEF1F2"/>
    <a:srgbClr val="FF3300"/>
    <a:srgbClr val="A0A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8" autoAdjust="0"/>
    <p:restoredTop sz="99459" autoAdjust="0"/>
  </p:normalViewPr>
  <p:slideViewPr>
    <p:cSldViewPr>
      <p:cViewPr>
        <p:scale>
          <a:sx n="90" d="100"/>
          <a:sy n="90" d="100"/>
        </p:scale>
        <p:origin x="-972"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1938"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10342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0342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10342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E70E8C8-8620-4A20-B1D9-EE045D4F7793}" type="slidenum">
              <a:rPr lang="de-DE"/>
              <a:pPr>
                <a:defRPr/>
              </a:pPr>
              <a:t>‹Nr.›</a:t>
            </a:fld>
            <a:endParaRPr lang="de-DE"/>
          </a:p>
        </p:txBody>
      </p:sp>
    </p:spTree>
    <p:extLst>
      <p:ext uri="{BB962C8B-B14F-4D97-AF65-F5344CB8AC3E}">
        <p14:creationId xmlns:p14="http://schemas.microsoft.com/office/powerpoint/2010/main" val="3695916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6147" name="Rectangle 3"/>
          <p:cNvSpPr>
            <a:spLocks noGrp="1" noChangeArrowheads="1"/>
          </p:cNvSpPr>
          <p:nvPr>
            <p:ph type="dt" idx="1"/>
          </p:nvPr>
        </p:nvSpPr>
        <p:spPr bwMode="auto">
          <a:xfrm>
            <a:off x="3851275" y="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2458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06463" y="4716463"/>
            <a:ext cx="498475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6AF6F3-C5EA-4977-8627-14544E559AC8}" type="slidenum">
              <a:rPr lang="de-DE"/>
              <a:pPr>
                <a:defRPr/>
              </a:pPr>
              <a:t>‹Nr.›</a:t>
            </a:fld>
            <a:endParaRPr lang="de-DE"/>
          </a:p>
        </p:txBody>
      </p:sp>
    </p:spTree>
    <p:extLst>
      <p:ext uri="{BB962C8B-B14F-4D97-AF65-F5344CB8AC3E}">
        <p14:creationId xmlns:p14="http://schemas.microsoft.com/office/powerpoint/2010/main" val="3503540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A6035F5-9D4A-49B3-8A96-8B27D5DE15C4}" type="slidenum">
              <a:rPr lang="de-DE" sz="1200" smtClean="0"/>
              <a:pPr/>
              <a:t>0</a:t>
            </a:fld>
            <a:endParaRPr lang="de-DE" sz="120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463" y="4714875"/>
            <a:ext cx="4984750" cy="4467225"/>
          </a:xfrm>
          <a:noFill/>
        </p:spPr>
        <p:txBody>
          <a:bodyPr/>
          <a:lstStyle/>
          <a:p>
            <a:pPr>
              <a:spcBef>
                <a:spcPct val="0"/>
              </a:spcBef>
            </a:pPr>
            <a:endParaRPr lang="de-DE" sz="9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F9ECB2A-8069-41DB-8782-693720652A5E}" type="slidenum">
              <a:rPr lang="de-DE"/>
              <a:pPr/>
              <a:t>2</a:t>
            </a:fld>
            <a:endParaRPr lang="de-DE"/>
          </a:p>
        </p:txBody>
      </p:sp>
      <p:sp>
        <p:nvSpPr>
          <p:cNvPr id="453634" name="Rectangle 7"/>
          <p:cNvSpPr txBox="1">
            <a:spLocks noGrp="1" noChangeArrowheads="1"/>
          </p:cNvSpPr>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a:fld id="{5C118322-446E-48CA-8E39-DFC8CC6DFF68}" type="slidenum">
              <a:rPr lang="de-DE" altLang="ja-JP" sz="1200"/>
              <a:pPr algn="r"/>
              <a:t>2</a:t>
            </a:fld>
            <a:endParaRPr lang="de-DE" altLang="ja-JP" sz="1200"/>
          </a:p>
        </p:txBody>
      </p:sp>
      <p:sp>
        <p:nvSpPr>
          <p:cNvPr id="453635" name="Rectangle 2"/>
          <p:cNvSpPr>
            <a:spLocks noGrp="1" noRot="1" noChangeAspect="1" noChangeArrowheads="1" noTextEdit="1"/>
          </p:cNvSpPr>
          <p:nvPr>
            <p:ph type="sldImg"/>
          </p:nvPr>
        </p:nvSpPr>
        <p:spPr>
          <a:xfrm>
            <a:off x="919163" y="746125"/>
            <a:ext cx="4959350" cy="3719513"/>
          </a:xfrm>
          <a:ln/>
        </p:spPr>
      </p:sp>
      <p:sp>
        <p:nvSpPr>
          <p:cNvPr id="453636" name="Rectangle 3"/>
          <p:cNvSpPr>
            <a:spLocks noGrp="1" noChangeArrowheads="1"/>
          </p:cNvSpPr>
          <p:nvPr>
            <p:ph type="body" idx="1"/>
          </p:nvPr>
        </p:nvSpPr>
        <p:spPr>
          <a:xfrm>
            <a:off x="906357" y="4711706"/>
            <a:ext cx="5060491" cy="4468711"/>
          </a:xfrm>
        </p:spPr>
        <p:txBody>
          <a:bodyPr lIns="92574" tIns="46287" rIns="92574" bIns="46287"/>
          <a:lstStyle/>
          <a:p>
            <a:pPr defTabSz="449263"/>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9629D90-7D67-4E02-AE4C-62A54E7735A9}" type="slidenum">
              <a:rPr lang="de-DE" sz="1200" smtClean="0"/>
              <a:pPr/>
              <a:t>14</a:t>
            </a:fld>
            <a:endParaRPr lang="de-DE"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de-DE"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E679822-A4DC-4BBC-84E3-2590D3BF4B03}" type="slidenum">
              <a:rPr lang="de-DE" sz="1200" smtClean="0"/>
              <a:pPr/>
              <a:t>15</a:t>
            </a:fld>
            <a:endParaRPr lang="de-DE"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endParaRPr lang="de-DE"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917575" y="744538"/>
            <a:ext cx="4962525" cy="3722687"/>
          </a:xfrm>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The TextGrid virtual research environment consists of two main components: the </a:t>
            </a:r>
            <a:r>
              <a:rPr lang="en-GB" b="1" i="1" smtClean="0"/>
              <a:t>TextGrid Lab(oratory)</a:t>
            </a:r>
            <a:r>
              <a:rPr lang="en-GB" smtClean="0"/>
              <a:t>, which serves as the entry point to the virtual research environment, and the </a:t>
            </a:r>
            <a:r>
              <a:rPr lang="en-GB" b="1" i="1" smtClean="0"/>
              <a:t>TextGrid Rep(ository)</a:t>
            </a:r>
            <a:r>
              <a:rPr lang="en-GB" smtClean="0"/>
              <a:t>, which is a long-term humanities data archive ensuring sustainability, interoperability and long-term access to research data. To support all stages of the research process, preserve and maintain research data and ensure its long-term usefulness, existing research practices must be supported. Therefore the TextGridLab provides common functionalities in a sustainable environment to intensify re-use of data, tools and services and the TextGridRep enables researchers to publish and share their data in a way that supports long-term availability and reusability.</a:t>
            </a:r>
          </a:p>
          <a:p>
            <a:r>
              <a:rPr lang="en-GB" smtClean="0"/>
              <a:t>After five years of research and development, TextGrid will release a stable, operational version 1.0 in July 2011.</a:t>
            </a:r>
          </a:p>
          <a:p>
            <a:r>
              <a:rPr lang="en-GB" smtClean="0"/>
              <a:t>First, we would like to give you an overview of the tools that TextGrid provides for text based research.</a:t>
            </a:r>
            <a:r>
              <a:rPr lang="de-DE"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917575" y="744538"/>
            <a:ext cx="4962525" cy="3722687"/>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The </a:t>
            </a:r>
            <a:r>
              <a:rPr lang="en-GB" i="1" smtClean="0"/>
              <a:t>XML editor</a:t>
            </a:r>
            <a:r>
              <a:rPr lang="en-GB" smtClean="0"/>
              <a:t>, with which users can switch easily between a more technical view with tags and attributes and a structural view that is oriented towards standard text editing applications. A Unicode Character Table enables the user to search, copy and insert symbols from the Unicode character set.</a:t>
            </a:r>
            <a:r>
              <a:rPr lang="de-DE"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917575" y="744538"/>
            <a:ext cx="4962525" cy="3722687"/>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The </a:t>
            </a:r>
            <a:r>
              <a:rPr lang="en-GB" i="1" smtClean="0"/>
              <a:t>Text-Image-Link</a:t>
            </a:r>
            <a:r>
              <a:rPr lang="en-GB" smtClean="0"/>
              <a:t> editor supports the XML Editor by linking text sequences with image sections in order to create files that contain text elements and topographic descriptions.</a:t>
            </a:r>
            <a:r>
              <a:rPr lang="de-DE"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919163" y="744538"/>
            <a:ext cx="4960937" cy="3722687"/>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a:lnSpc>
                <a:spcPct val="90000"/>
              </a:lnSpc>
            </a:pPr>
            <a:r>
              <a:rPr lang="en-GB" sz="1000"/>
              <a:t>On a basic level TextGrid will offer bitstream preservation with redundant grid storage and tape backup for 10 years (as recommended in the guidelines of the German Research Foundation</a:t>
            </a:r>
            <a:r>
              <a:rPr lang="en-GB" sz="1000">
                <a:hlinkClick r:id="" action="ppaction://noaction"/>
              </a:rPr>
              <a:t>[1]</a:t>
            </a:r>
            <a:r>
              <a:rPr lang="en-GB" sz="1000"/>
              <a:t>). Long-term bitstream preservation and higher security levels such as further distributed storage on multiple sites will be available at greater cost in the future. Please, have a closer look at the publishing process at the slide. When researchers publish their research data via the TextGridLab in the repository, the metadata provided will be automatically validated. All data will be addressable via persistent identifiers that TextGrid will allocate by using a reliable handle service that is provided by the local data centre, which is a main developing partner in European Persistent Identifier Consortium as well as the computer centre for the Max Planck Society. As part of the publishing process the data will be frozen and moved to a static storage cluster used for long-term preservation. Of course people want to access the public data without using TextGridLab. Therefore a portal solution will enable rapid searching across public research data via a second search index without connection to the rights management (TG-auth*). An open REST interface for individual portal solutions will be provided, so research groups may provide specific elaborated access to their research collections. Archives and other institutions can ingest bigger amounts of data into the repository via a special interface that uses koLibRI, which supports automatic metadata validation, for example.</a:t>
            </a:r>
          </a:p>
          <a:p>
            <a:pPr>
              <a:lnSpc>
                <a:spcPct val="90000"/>
              </a:lnSpc>
            </a:pPr>
            <a:r>
              <a:rPr lang="en-GB" sz="1000"/>
              <a:t>Higher-value long-term preservation services will be provided within the next year by making use of developments within the WissGrid project. A joint venture of the academic community grids that participated in the German Grid Initiative, WissGrid consists of high-energy physics, astronomy, medicine, climate research, and the arts and humanities. It aims to develop an operational model for academic grid users, create blueprints for new academic community grids (such as  social sciences), and foster long-term storage for research data. The project is developing a service framework that fulfils more sophisticated long-term preservation needs like a provenance service, metadata extraction, format validation and conversion. Guidelines will be adapted to the specific needs of the humanities and be incorporated in the TextGrid virtual research environment. The grid storage and all connected resources will be maintained together with the other academic disciplines at the common grid resource centre in Göttingen (at the moment there are 275 terabytes for the humanities).</a:t>
            </a:r>
            <a:r>
              <a:rPr lang="de-DE" sz="1000"/>
              <a:t> </a:t>
            </a:r>
            <a:br>
              <a:rPr lang="de-DE" sz="1000"/>
            </a:br>
            <a:r>
              <a:rPr lang="en-US" sz="1000">
                <a:hlinkClick r:id="" action="ppaction://noaction"/>
              </a:rPr>
              <a:t>[1]</a:t>
            </a:r>
            <a:r>
              <a:rPr lang="en-US" sz="1000"/>
              <a:t> </a:t>
            </a:r>
            <a:r>
              <a:rPr lang="en-GB" sz="1000"/>
              <a:t>Proposals for Safeguarding Good Scientific Practice (http://www.dfg.de/download/pdf/foerderung/rechtliche_rahmenbedingungen/gute_wissenschaftliche_praxis/self_regulation_98.pdf)</a:t>
            </a:r>
            <a:endParaRPr lang="en-US" sz="10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4427538" y="6548438"/>
            <a:ext cx="3960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defRPr/>
            </a:pPr>
            <a:r>
              <a:rPr lang="en-US" sz="800" dirty="0" smtClean="0"/>
              <a:t>This work is licensed under a Creative Commons Attribution 3.0 Germany License </a:t>
            </a:r>
          </a:p>
          <a:p>
            <a:pPr algn="r">
              <a:defRPr/>
            </a:pPr>
            <a:r>
              <a:rPr lang="en-US" sz="800" dirty="0" smtClean="0"/>
              <a:t>http://creativecommons.org/licenses/by/3.0/de/</a:t>
            </a:r>
            <a:endParaRPr lang="de-DE" sz="800" dirty="0" smtClean="0"/>
          </a:p>
        </p:txBody>
      </p:sp>
      <p:pic>
        <p:nvPicPr>
          <p:cNvPr id="5" name="Picture 9" descr="cc-ba-88x3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69300" y="6583363"/>
            <a:ext cx="7191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1066800" y="1981200"/>
            <a:ext cx="7315200" cy="1295400"/>
          </a:xfrm>
        </p:spPr>
        <p:txBody>
          <a:bodyPr/>
          <a:lstStyle>
            <a:lvl1pPr>
              <a:defRPr sz="3200"/>
            </a:lvl1pPr>
          </a:lstStyle>
          <a:p>
            <a:pPr lvl="0"/>
            <a:r>
              <a:rPr lang="de-DE" noProof="0" smtClean="0"/>
              <a:t>Mastertitelformat bearbeiten</a:t>
            </a:r>
          </a:p>
        </p:txBody>
      </p:sp>
      <p:sp>
        <p:nvSpPr>
          <p:cNvPr id="25603" name="Rectangle 3"/>
          <p:cNvSpPr>
            <a:spLocks noGrp="1" noChangeArrowheads="1"/>
          </p:cNvSpPr>
          <p:nvPr>
            <p:ph type="subTitle" idx="1"/>
          </p:nvPr>
        </p:nvSpPr>
        <p:spPr>
          <a:xfrm>
            <a:off x="1066800" y="3581400"/>
            <a:ext cx="7315200" cy="2209800"/>
          </a:xfrm>
        </p:spPr>
        <p:txBody>
          <a:bodyPr/>
          <a:lstStyle>
            <a:lvl1pPr marL="0" indent="0">
              <a:buFont typeface="Wingdings" pitchFamily="2" charset="2"/>
              <a:buNone/>
              <a:defRPr>
                <a:solidFill>
                  <a:srgbClr val="113B79"/>
                </a:solidFill>
              </a:defRPr>
            </a:lvl1pPr>
          </a:lstStyle>
          <a:p>
            <a:pPr lvl="0"/>
            <a:r>
              <a:rPr lang="de-DE" noProof="0" smtClean="0"/>
              <a:t>Master-Untertitelformat bearbeiten</a:t>
            </a:r>
          </a:p>
        </p:txBody>
      </p:sp>
    </p:spTree>
    <p:extLst>
      <p:ext uri="{BB962C8B-B14F-4D97-AF65-F5344CB8AC3E}">
        <p14:creationId xmlns:p14="http://schemas.microsoft.com/office/powerpoint/2010/main" val="13188796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7541344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94463" y="908050"/>
            <a:ext cx="1887537" cy="51879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27088" y="908050"/>
            <a:ext cx="5514975" cy="51879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726184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667369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2129853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916113"/>
            <a:ext cx="3695700" cy="4179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86300" y="1916113"/>
            <a:ext cx="3695700" cy="4179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100978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840351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52037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1887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5543971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439647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908050"/>
            <a:ext cx="7543800"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Mastertitelformat bearbeiten</a:t>
            </a:r>
          </a:p>
        </p:txBody>
      </p:sp>
      <p:sp>
        <p:nvSpPr>
          <p:cNvPr id="1027" name="Rectangle 3"/>
          <p:cNvSpPr>
            <a:spLocks noGrp="1" noChangeArrowheads="1"/>
          </p:cNvSpPr>
          <p:nvPr>
            <p:ph type="body" idx="1"/>
          </p:nvPr>
        </p:nvSpPr>
        <p:spPr bwMode="auto">
          <a:xfrm>
            <a:off x="838200" y="1916113"/>
            <a:ext cx="7543800" cy="417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10"/>
          <p:cNvSpPr>
            <a:spLocks noChangeArrowheads="1"/>
          </p:cNvSpPr>
          <p:nvPr/>
        </p:nvSpPr>
        <p:spPr bwMode="auto">
          <a:xfrm>
            <a:off x="3059113" y="6562725"/>
            <a:ext cx="295116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de-DE" sz="900" dirty="0">
                <a:solidFill>
                  <a:srgbClr val="A0A2A7"/>
                </a:solidFill>
              </a:rPr>
              <a:t>M. Dreyer</a:t>
            </a:r>
          </a:p>
        </p:txBody>
      </p:sp>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sldNum="0" hdr="0" ftr="0"/>
  <p:txStyles>
    <p:titleStyle>
      <a:lvl1pPr algn="l" rtl="0" eaLnBrk="0" fontAlgn="base" hangingPunct="0">
        <a:lnSpc>
          <a:spcPct val="110000"/>
        </a:lnSpc>
        <a:spcBef>
          <a:spcPct val="0"/>
        </a:spcBef>
        <a:spcAft>
          <a:spcPct val="0"/>
        </a:spcAft>
        <a:defRPr sz="2800">
          <a:solidFill>
            <a:srgbClr val="113B79"/>
          </a:solidFill>
          <a:latin typeface="+mj-lt"/>
          <a:ea typeface="+mj-ea"/>
          <a:cs typeface="+mj-cs"/>
        </a:defRPr>
      </a:lvl1pPr>
      <a:lvl2pPr algn="l" rtl="0" eaLnBrk="0" fontAlgn="base" hangingPunct="0">
        <a:lnSpc>
          <a:spcPct val="110000"/>
        </a:lnSpc>
        <a:spcBef>
          <a:spcPct val="0"/>
        </a:spcBef>
        <a:spcAft>
          <a:spcPct val="0"/>
        </a:spcAft>
        <a:defRPr sz="2800">
          <a:solidFill>
            <a:srgbClr val="113B79"/>
          </a:solidFill>
          <a:latin typeface="Garamond" pitchFamily="18" charset="0"/>
          <a:ea typeface="ＭＳ Ｐゴシック" pitchFamily="34" charset="-128"/>
        </a:defRPr>
      </a:lvl2pPr>
      <a:lvl3pPr algn="l" rtl="0" eaLnBrk="0" fontAlgn="base" hangingPunct="0">
        <a:lnSpc>
          <a:spcPct val="110000"/>
        </a:lnSpc>
        <a:spcBef>
          <a:spcPct val="0"/>
        </a:spcBef>
        <a:spcAft>
          <a:spcPct val="0"/>
        </a:spcAft>
        <a:defRPr sz="2800">
          <a:solidFill>
            <a:srgbClr val="113B79"/>
          </a:solidFill>
          <a:latin typeface="Garamond" pitchFamily="18" charset="0"/>
          <a:ea typeface="ＭＳ Ｐゴシック" pitchFamily="34" charset="-128"/>
        </a:defRPr>
      </a:lvl3pPr>
      <a:lvl4pPr algn="l" rtl="0" eaLnBrk="0" fontAlgn="base" hangingPunct="0">
        <a:lnSpc>
          <a:spcPct val="110000"/>
        </a:lnSpc>
        <a:spcBef>
          <a:spcPct val="0"/>
        </a:spcBef>
        <a:spcAft>
          <a:spcPct val="0"/>
        </a:spcAft>
        <a:defRPr sz="2800">
          <a:solidFill>
            <a:srgbClr val="113B79"/>
          </a:solidFill>
          <a:latin typeface="Garamond" pitchFamily="18" charset="0"/>
          <a:ea typeface="ＭＳ Ｐゴシック" pitchFamily="34" charset="-128"/>
        </a:defRPr>
      </a:lvl4pPr>
      <a:lvl5pPr algn="l" rtl="0" eaLnBrk="0" fontAlgn="base" hangingPunct="0">
        <a:lnSpc>
          <a:spcPct val="110000"/>
        </a:lnSpc>
        <a:spcBef>
          <a:spcPct val="0"/>
        </a:spcBef>
        <a:spcAft>
          <a:spcPct val="0"/>
        </a:spcAft>
        <a:defRPr sz="2800">
          <a:solidFill>
            <a:srgbClr val="113B79"/>
          </a:solidFill>
          <a:latin typeface="Garamond" pitchFamily="18" charset="0"/>
          <a:ea typeface="ＭＳ Ｐゴシック" pitchFamily="34" charset="-128"/>
        </a:defRPr>
      </a:lvl5pPr>
      <a:lvl6pPr marL="457200" algn="l" rtl="0" fontAlgn="base">
        <a:lnSpc>
          <a:spcPct val="110000"/>
        </a:lnSpc>
        <a:spcBef>
          <a:spcPct val="0"/>
        </a:spcBef>
        <a:spcAft>
          <a:spcPct val="0"/>
        </a:spcAft>
        <a:defRPr sz="2800">
          <a:solidFill>
            <a:srgbClr val="113B79"/>
          </a:solidFill>
          <a:latin typeface="Garamond" pitchFamily="18" charset="0"/>
          <a:ea typeface="ＭＳ Ｐゴシック" pitchFamily="34" charset="-128"/>
        </a:defRPr>
      </a:lvl6pPr>
      <a:lvl7pPr marL="914400" algn="l" rtl="0" fontAlgn="base">
        <a:lnSpc>
          <a:spcPct val="110000"/>
        </a:lnSpc>
        <a:spcBef>
          <a:spcPct val="0"/>
        </a:spcBef>
        <a:spcAft>
          <a:spcPct val="0"/>
        </a:spcAft>
        <a:defRPr sz="2800">
          <a:solidFill>
            <a:srgbClr val="113B79"/>
          </a:solidFill>
          <a:latin typeface="Garamond" pitchFamily="18" charset="0"/>
          <a:ea typeface="ＭＳ Ｐゴシック" pitchFamily="34" charset="-128"/>
        </a:defRPr>
      </a:lvl7pPr>
      <a:lvl8pPr marL="1371600" algn="l" rtl="0" fontAlgn="base">
        <a:lnSpc>
          <a:spcPct val="110000"/>
        </a:lnSpc>
        <a:spcBef>
          <a:spcPct val="0"/>
        </a:spcBef>
        <a:spcAft>
          <a:spcPct val="0"/>
        </a:spcAft>
        <a:defRPr sz="2800">
          <a:solidFill>
            <a:srgbClr val="113B79"/>
          </a:solidFill>
          <a:latin typeface="Garamond" pitchFamily="18" charset="0"/>
          <a:ea typeface="ＭＳ Ｐゴシック" pitchFamily="34" charset="-128"/>
        </a:defRPr>
      </a:lvl8pPr>
      <a:lvl9pPr marL="1828800" algn="l" rtl="0" fontAlgn="base">
        <a:lnSpc>
          <a:spcPct val="110000"/>
        </a:lnSpc>
        <a:spcBef>
          <a:spcPct val="0"/>
        </a:spcBef>
        <a:spcAft>
          <a:spcPct val="0"/>
        </a:spcAft>
        <a:defRPr sz="2800">
          <a:solidFill>
            <a:srgbClr val="113B79"/>
          </a:solidFill>
          <a:latin typeface="Garamond" pitchFamily="18" charset="0"/>
          <a:ea typeface="ＭＳ Ｐゴシック" pitchFamily="34" charset="-128"/>
        </a:defRPr>
      </a:lvl9pPr>
    </p:titleStyle>
    <p:bodyStyle>
      <a:lvl1pPr marL="342900" indent="-342900" algn="l" rtl="0" eaLnBrk="0" fontAlgn="base" hangingPunct="0">
        <a:lnSpc>
          <a:spcPct val="110000"/>
        </a:lnSpc>
        <a:spcBef>
          <a:spcPct val="30000"/>
        </a:spcBef>
        <a:spcAft>
          <a:spcPct val="0"/>
        </a:spcAft>
        <a:buClr>
          <a:srgbClr val="113B79"/>
        </a:buClr>
        <a:buFont typeface="Wingdings" pitchFamily="2" charset="2"/>
        <a:buChar char="§"/>
        <a:defRPr sz="2000">
          <a:solidFill>
            <a:schemeClr val="tx1"/>
          </a:solidFill>
          <a:latin typeface="+mn-lt"/>
          <a:ea typeface="+mn-ea"/>
          <a:cs typeface="+mn-cs"/>
        </a:defRPr>
      </a:lvl1pPr>
      <a:lvl2pPr marL="742950" indent="-285750" algn="l" rtl="0" eaLnBrk="0" fontAlgn="base" hangingPunct="0">
        <a:lnSpc>
          <a:spcPct val="110000"/>
        </a:lnSpc>
        <a:spcBef>
          <a:spcPct val="30000"/>
        </a:spcBef>
        <a:spcAft>
          <a:spcPct val="0"/>
        </a:spcAft>
        <a:buClr>
          <a:srgbClr val="113B79"/>
        </a:buClr>
        <a:buFont typeface="Wingdings" pitchFamily="2" charset="2"/>
        <a:buChar char="§"/>
        <a:defRPr>
          <a:solidFill>
            <a:schemeClr val="tx1"/>
          </a:solidFill>
          <a:latin typeface="+mn-lt"/>
          <a:ea typeface="+mn-ea"/>
        </a:defRPr>
      </a:lvl2pPr>
      <a:lvl3pPr marL="1143000" indent="-228600" algn="l" rtl="0" eaLnBrk="0" fontAlgn="base" hangingPunct="0">
        <a:lnSpc>
          <a:spcPct val="110000"/>
        </a:lnSpc>
        <a:spcBef>
          <a:spcPct val="30000"/>
        </a:spcBef>
        <a:spcAft>
          <a:spcPct val="0"/>
        </a:spcAft>
        <a:buClr>
          <a:srgbClr val="113B79"/>
        </a:buClr>
        <a:buFont typeface="Wingdings" pitchFamily="2" charset="2"/>
        <a:buChar char="§"/>
        <a:defRPr sz="1600">
          <a:solidFill>
            <a:schemeClr val="tx1"/>
          </a:solidFill>
          <a:latin typeface="+mn-lt"/>
          <a:ea typeface="+mn-ea"/>
        </a:defRPr>
      </a:lvl3pPr>
      <a:lvl4pPr marL="1600200" indent="-228600" algn="l" rtl="0" eaLnBrk="0" fontAlgn="base" hangingPunct="0">
        <a:lnSpc>
          <a:spcPct val="110000"/>
        </a:lnSpc>
        <a:spcBef>
          <a:spcPct val="30000"/>
        </a:spcBef>
        <a:spcAft>
          <a:spcPct val="0"/>
        </a:spcAft>
        <a:buClr>
          <a:srgbClr val="113B79"/>
        </a:buClr>
        <a:buFont typeface="Wingdings" pitchFamily="2" charset="2"/>
        <a:buChar char="§"/>
        <a:defRPr sz="1400">
          <a:solidFill>
            <a:schemeClr val="tx1"/>
          </a:solidFill>
          <a:latin typeface="+mn-lt"/>
          <a:ea typeface="+mn-ea"/>
        </a:defRPr>
      </a:lvl4pPr>
      <a:lvl5pPr marL="2057400" indent="-228600" algn="l" rtl="0" eaLnBrk="0" fontAlgn="base" hangingPunct="0">
        <a:lnSpc>
          <a:spcPct val="110000"/>
        </a:lnSpc>
        <a:spcBef>
          <a:spcPct val="30000"/>
        </a:spcBef>
        <a:spcAft>
          <a:spcPct val="0"/>
        </a:spcAft>
        <a:buClr>
          <a:srgbClr val="113B79"/>
        </a:buClr>
        <a:buFont typeface="Wingdings" pitchFamily="2" charset="2"/>
        <a:buChar char="§"/>
        <a:defRPr sz="1400">
          <a:solidFill>
            <a:schemeClr val="tx1"/>
          </a:solidFill>
          <a:latin typeface="+mn-lt"/>
          <a:ea typeface="+mn-ea"/>
        </a:defRPr>
      </a:lvl5pPr>
      <a:lvl6pPr marL="2514600" indent="-228600" algn="l" rtl="0" fontAlgn="base">
        <a:lnSpc>
          <a:spcPct val="110000"/>
        </a:lnSpc>
        <a:spcBef>
          <a:spcPct val="30000"/>
        </a:spcBef>
        <a:spcAft>
          <a:spcPct val="0"/>
        </a:spcAft>
        <a:buClr>
          <a:srgbClr val="113B79"/>
        </a:buClr>
        <a:buFont typeface="Wingdings" pitchFamily="2" charset="2"/>
        <a:buChar char="§"/>
        <a:defRPr sz="1400">
          <a:solidFill>
            <a:schemeClr val="tx1"/>
          </a:solidFill>
          <a:latin typeface="+mn-lt"/>
          <a:ea typeface="+mn-ea"/>
        </a:defRPr>
      </a:lvl6pPr>
      <a:lvl7pPr marL="2971800" indent="-228600" algn="l" rtl="0" fontAlgn="base">
        <a:lnSpc>
          <a:spcPct val="110000"/>
        </a:lnSpc>
        <a:spcBef>
          <a:spcPct val="30000"/>
        </a:spcBef>
        <a:spcAft>
          <a:spcPct val="0"/>
        </a:spcAft>
        <a:buClr>
          <a:srgbClr val="113B79"/>
        </a:buClr>
        <a:buFont typeface="Wingdings" pitchFamily="2" charset="2"/>
        <a:buChar char="§"/>
        <a:defRPr sz="1400">
          <a:solidFill>
            <a:schemeClr val="tx1"/>
          </a:solidFill>
          <a:latin typeface="+mn-lt"/>
          <a:ea typeface="+mn-ea"/>
        </a:defRPr>
      </a:lvl7pPr>
      <a:lvl8pPr marL="3429000" indent="-228600" algn="l" rtl="0" fontAlgn="base">
        <a:lnSpc>
          <a:spcPct val="110000"/>
        </a:lnSpc>
        <a:spcBef>
          <a:spcPct val="30000"/>
        </a:spcBef>
        <a:spcAft>
          <a:spcPct val="0"/>
        </a:spcAft>
        <a:buClr>
          <a:srgbClr val="113B79"/>
        </a:buClr>
        <a:buFont typeface="Wingdings" pitchFamily="2" charset="2"/>
        <a:buChar char="§"/>
        <a:defRPr sz="1400">
          <a:solidFill>
            <a:schemeClr val="tx1"/>
          </a:solidFill>
          <a:latin typeface="+mn-lt"/>
          <a:ea typeface="+mn-ea"/>
        </a:defRPr>
      </a:lvl8pPr>
      <a:lvl9pPr marL="3886200" indent="-228600" algn="l" rtl="0" fontAlgn="base">
        <a:lnSpc>
          <a:spcPct val="110000"/>
        </a:lnSpc>
        <a:spcBef>
          <a:spcPct val="30000"/>
        </a:spcBef>
        <a:spcAft>
          <a:spcPct val="0"/>
        </a:spcAft>
        <a:buClr>
          <a:srgbClr val="113B79"/>
        </a:buClr>
        <a:buFont typeface="Wingdings" pitchFamily="2" charset="2"/>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DA_ph_dreveny_most01.jp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Wellington_infrastructure.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commons.wikimedia.org/wiki/File:Wellington_infrastructure.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745038" y="-1492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de-DE"/>
          </a:p>
        </p:txBody>
      </p:sp>
      <p:sp>
        <p:nvSpPr>
          <p:cNvPr id="3075" name="Titel 1"/>
          <p:cNvSpPr>
            <a:spLocks noGrp="1"/>
          </p:cNvSpPr>
          <p:nvPr>
            <p:ph type="ctrTitle"/>
          </p:nvPr>
        </p:nvSpPr>
        <p:spPr>
          <a:xfrm>
            <a:off x="928688" y="1917700"/>
            <a:ext cx="7315200" cy="1295400"/>
          </a:xfrm>
        </p:spPr>
        <p:txBody>
          <a:bodyPr/>
          <a:lstStyle/>
          <a:p>
            <a:pPr eaLnBrk="1" hangingPunct="1"/>
            <a:r>
              <a:rPr lang="en-US" sz="2800" dirty="0"/>
              <a:t>Digitization and </a:t>
            </a:r>
            <a:r>
              <a:rPr lang="en-US" sz="2800" dirty="0" smtClean="0"/>
              <a:t>Beyond:</a:t>
            </a:r>
            <a:br>
              <a:rPr lang="en-US" sz="2800" dirty="0" smtClean="0"/>
            </a:br>
            <a:r>
              <a:rPr lang="en-US" sz="2800" dirty="0" smtClean="0"/>
              <a:t>Infrastructures </a:t>
            </a:r>
            <a:r>
              <a:rPr lang="en-US" sz="2800" dirty="0"/>
              <a:t>for Digitized Resources </a:t>
            </a:r>
            <a:endParaRPr lang="de-DE" sz="2800" dirty="0" smtClean="0"/>
          </a:p>
        </p:txBody>
      </p:sp>
      <p:sp>
        <p:nvSpPr>
          <p:cNvPr id="3076" name="Untertitel 2"/>
          <p:cNvSpPr>
            <a:spLocks noGrp="1"/>
          </p:cNvSpPr>
          <p:nvPr>
            <p:ph type="subTitle" idx="1"/>
          </p:nvPr>
        </p:nvSpPr>
        <p:spPr>
          <a:xfrm>
            <a:off x="1066800" y="4811713"/>
            <a:ext cx="7315200" cy="1497012"/>
          </a:xfrm>
        </p:spPr>
        <p:txBody>
          <a:bodyPr/>
          <a:lstStyle/>
          <a:p>
            <a:pPr eaLnBrk="1" hangingPunct="1"/>
            <a:endParaRPr lang="de-DE" sz="1800" dirty="0" smtClean="0"/>
          </a:p>
        </p:txBody>
      </p:sp>
      <p:sp>
        <p:nvSpPr>
          <p:cNvPr id="5" name="Untertitel 2"/>
          <p:cNvSpPr txBox="1">
            <a:spLocks/>
          </p:cNvSpPr>
          <p:nvPr/>
        </p:nvSpPr>
        <p:spPr bwMode="auto">
          <a:xfrm>
            <a:off x="900113" y="2781300"/>
            <a:ext cx="7315200"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0" indent="0" algn="l" rtl="0" eaLnBrk="0" fontAlgn="base" hangingPunct="0">
              <a:lnSpc>
                <a:spcPct val="110000"/>
              </a:lnSpc>
              <a:spcBef>
                <a:spcPct val="30000"/>
              </a:spcBef>
              <a:spcAft>
                <a:spcPct val="0"/>
              </a:spcAft>
              <a:buClr>
                <a:srgbClr val="113B79"/>
              </a:buClr>
              <a:buFont typeface="Wingdings" pitchFamily="2" charset="2"/>
              <a:buNone/>
              <a:defRPr sz="2000">
                <a:solidFill>
                  <a:srgbClr val="113B79"/>
                </a:solidFill>
                <a:latin typeface="+mn-lt"/>
                <a:ea typeface="+mn-ea"/>
                <a:cs typeface="+mn-cs"/>
              </a:defRPr>
            </a:lvl1pPr>
            <a:lvl2pPr marL="742950" indent="-285750" algn="l" rtl="0" eaLnBrk="0" fontAlgn="base" hangingPunct="0">
              <a:lnSpc>
                <a:spcPct val="110000"/>
              </a:lnSpc>
              <a:spcBef>
                <a:spcPct val="30000"/>
              </a:spcBef>
              <a:spcAft>
                <a:spcPct val="0"/>
              </a:spcAft>
              <a:buClr>
                <a:srgbClr val="113B79"/>
              </a:buClr>
              <a:buFont typeface="Wingdings" pitchFamily="2" charset="2"/>
              <a:buChar char="§"/>
              <a:defRPr>
                <a:solidFill>
                  <a:schemeClr val="tx1"/>
                </a:solidFill>
                <a:latin typeface="+mn-lt"/>
                <a:ea typeface="+mn-ea"/>
              </a:defRPr>
            </a:lvl2pPr>
            <a:lvl3pPr marL="1143000" indent="-228600" algn="l" rtl="0" eaLnBrk="0" fontAlgn="base" hangingPunct="0">
              <a:lnSpc>
                <a:spcPct val="110000"/>
              </a:lnSpc>
              <a:spcBef>
                <a:spcPct val="30000"/>
              </a:spcBef>
              <a:spcAft>
                <a:spcPct val="0"/>
              </a:spcAft>
              <a:buClr>
                <a:srgbClr val="113B79"/>
              </a:buClr>
              <a:buFont typeface="Wingdings" pitchFamily="2" charset="2"/>
              <a:buChar char="§"/>
              <a:defRPr sz="1600">
                <a:solidFill>
                  <a:schemeClr val="tx1"/>
                </a:solidFill>
                <a:latin typeface="+mn-lt"/>
                <a:ea typeface="+mn-ea"/>
              </a:defRPr>
            </a:lvl3pPr>
            <a:lvl4pPr marL="1600200" indent="-228600" algn="l" rtl="0" eaLnBrk="0" fontAlgn="base" hangingPunct="0">
              <a:lnSpc>
                <a:spcPct val="110000"/>
              </a:lnSpc>
              <a:spcBef>
                <a:spcPct val="30000"/>
              </a:spcBef>
              <a:spcAft>
                <a:spcPct val="0"/>
              </a:spcAft>
              <a:buClr>
                <a:srgbClr val="113B79"/>
              </a:buClr>
              <a:buFont typeface="Wingdings" pitchFamily="2" charset="2"/>
              <a:buChar char="§"/>
              <a:defRPr sz="1400">
                <a:solidFill>
                  <a:schemeClr val="tx1"/>
                </a:solidFill>
                <a:latin typeface="+mn-lt"/>
                <a:ea typeface="+mn-ea"/>
              </a:defRPr>
            </a:lvl4pPr>
            <a:lvl5pPr marL="2057400" indent="-228600" algn="l" rtl="0" eaLnBrk="0" fontAlgn="base" hangingPunct="0">
              <a:lnSpc>
                <a:spcPct val="110000"/>
              </a:lnSpc>
              <a:spcBef>
                <a:spcPct val="30000"/>
              </a:spcBef>
              <a:spcAft>
                <a:spcPct val="0"/>
              </a:spcAft>
              <a:buClr>
                <a:srgbClr val="113B79"/>
              </a:buClr>
              <a:buFont typeface="Wingdings" pitchFamily="2" charset="2"/>
              <a:buChar char="§"/>
              <a:defRPr sz="1400">
                <a:solidFill>
                  <a:schemeClr val="tx1"/>
                </a:solidFill>
                <a:latin typeface="+mn-lt"/>
                <a:ea typeface="+mn-ea"/>
              </a:defRPr>
            </a:lvl5pPr>
            <a:lvl6pPr marL="2514600" indent="-228600" algn="l" rtl="0" fontAlgn="base">
              <a:lnSpc>
                <a:spcPct val="110000"/>
              </a:lnSpc>
              <a:spcBef>
                <a:spcPct val="30000"/>
              </a:spcBef>
              <a:spcAft>
                <a:spcPct val="0"/>
              </a:spcAft>
              <a:buClr>
                <a:srgbClr val="113B79"/>
              </a:buClr>
              <a:buFont typeface="Wingdings" pitchFamily="2" charset="2"/>
              <a:buChar char="§"/>
              <a:defRPr sz="1400">
                <a:solidFill>
                  <a:schemeClr val="tx1"/>
                </a:solidFill>
                <a:latin typeface="+mn-lt"/>
                <a:ea typeface="+mn-ea"/>
              </a:defRPr>
            </a:lvl6pPr>
            <a:lvl7pPr marL="2971800" indent="-228600" algn="l" rtl="0" fontAlgn="base">
              <a:lnSpc>
                <a:spcPct val="110000"/>
              </a:lnSpc>
              <a:spcBef>
                <a:spcPct val="30000"/>
              </a:spcBef>
              <a:spcAft>
                <a:spcPct val="0"/>
              </a:spcAft>
              <a:buClr>
                <a:srgbClr val="113B79"/>
              </a:buClr>
              <a:buFont typeface="Wingdings" pitchFamily="2" charset="2"/>
              <a:buChar char="§"/>
              <a:defRPr sz="1400">
                <a:solidFill>
                  <a:schemeClr val="tx1"/>
                </a:solidFill>
                <a:latin typeface="+mn-lt"/>
                <a:ea typeface="+mn-ea"/>
              </a:defRPr>
            </a:lvl7pPr>
            <a:lvl8pPr marL="3429000" indent="-228600" algn="l" rtl="0" fontAlgn="base">
              <a:lnSpc>
                <a:spcPct val="110000"/>
              </a:lnSpc>
              <a:spcBef>
                <a:spcPct val="30000"/>
              </a:spcBef>
              <a:spcAft>
                <a:spcPct val="0"/>
              </a:spcAft>
              <a:buClr>
                <a:srgbClr val="113B79"/>
              </a:buClr>
              <a:buFont typeface="Wingdings" pitchFamily="2" charset="2"/>
              <a:buChar char="§"/>
              <a:defRPr sz="1400">
                <a:solidFill>
                  <a:schemeClr val="tx1"/>
                </a:solidFill>
                <a:latin typeface="+mn-lt"/>
                <a:ea typeface="+mn-ea"/>
              </a:defRPr>
            </a:lvl8pPr>
            <a:lvl9pPr marL="3886200" indent="-228600" algn="l" rtl="0" fontAlgn="base">
              <a:lnSpc>
                <a:spcPct val="110000"/>
              </a:lnSpc>
              <a:spcBef>
                <a:spcPct val="30000"/>
              </a:spcBef>
              <a:spcAft>
                <a:spcPct val="0"/>
              </a:spcAft>
              <a:buClr>
                <a:srgbClr val="113B79"/>
              </a:buClr>
              <a:buFont typeface="Wingdings" pitchFamily="2" charset="2"/>
              <a:buChar char="§"/>
              <a:defRPr sz="1400">
                <a:solidFill>
                  <a:schemeClr val="tx1"/>
                </a:solidFill>
                <a:latin typeface="+mn-lt"/>
                <a:ea typeface="+mn-ea"/>
              </a:defRPr>
            </a:lvl9pPr>
          </a:lstStyle>
          <a:p>
            <a:pPr eaLnBrk="1" hangingPunct="1">
              <a:defRPr/>
            </a:pPr>
            <a:r>
              <a:rPr lang="de-DE" sz="2600" dirty="0" smtClean="0">
                <a:latin typeface="+mj-lt"/>
                <a:ea typeface="+mj-ea"/>
                <a:cs typeface="+mj-cs"/>
              </a:rPr>
              <a:t>Malte Dreyer</a:t>
            </a:r>
            <a:endParaRPr lang="de-DE" sz="2600" dirty="0">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smtClean="0"/>
              <a:t>Digitized</a:t>
            </a:r>
            <a:r>
              <a:rPr lang="de-DE" dirty="0" smtClean="0"/>
              <a:t> Resources: Tools </a:t>
            </a:r>
            <a:r>
              <a:rPr lang="de-DE" dirty="0" err="1" smtClean="0"/>
              <a:t>and</a:t>
            </a:r>
            <a:r>
              <a:rPr lang="de-DE" dirty="0" smtClean="0"/>
              <a:t> Infrastructure</a:t>
            </a:r>
            <a:endParaRPr lang="de-DE" dirty="0"/>
          </a:p>
        </p:txBody>
      </p:sp>
      <p:sp>
        <p:nvSpPr>
          <p:cNvPr id="4" name="Inhaltsplatzhalter 3"/>
          <p:cNvSpPr>
            <a:spLocks noGrp="1"/>
          </p:cNvSpPr>
          <p:nvPr>
            <p:ph idx="1"/>
          </p:nvPr>
        </p:nvSpPr>
        <p:spPr/>
        <p:txBody>
          <a:bodyPr/>
          <a:lstStyle/>
          <a:p>
            <a:endParaRPr 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694566" cy="480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115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umsplatzhalter 3"/>
          <p:cNvSpPr>
            <a:spLocks noGrp="1"/>
          </p:cNvSpPr>
          <p:nvPr>
            <p:ph type="dt" sz="quarter" idx="4294967295"/>
          </p:nvPr>
        </p:nvSpPr>
        <p:spPr>
          <a:xfrm>
            <a:off x="5943600" y="6553200"/>
            <a:ext cx="1219200" cy="304800"/>
          </a:xfrm>
          <a:prstGeom prst="rect">
            <a:avLst/>
          </a:prstGeom>
          <a:noFill/>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2334F8C-BE1A-4DB0-AEE2-8DCB9D24419E}" type="datetime1">
              <a:rPr lang="de-DE" sz="900" smtClean="0">
                <a:solidFill>
                  <a:srgbClr val="A0A2A7"/>
                </a:solidFill>
              </a:rPr>
              <a:pPr/>
              <a:t>17.05.2011</a:t>
            </a:fld>
            <a:endParaRPr lang="de-DE" sz="900" smtClean="0">
              <a:solidFill>
                <a:srgbClr val="A0A2A7"/>
              </a:solidFill>
            </a:endParaRPr>
          </a:p>
        </p:txBody>
      </p:sp>
      <p:sp>
        <p:nvSpPr>
          <p:cNvPr id="11267" name="Rectangle 2"/>
          <p:cNvSpPr>
            <a:spLocks noGrp="1" noChangeArrowheads="1"/>
          </p:cNvSpPr>
          <p:nvPr>
            <p:ph type="title"/>
          </p:nvPr>
        </p:nvSpPr>
        <p:spPr/>
        <p:txBody>
          <a:bodyPr/>
          <a:lstStyle/>
          <a:p>
            <a:pPr eaLnBrk="1" hangingPunct="1"/>
            <a:endParaRPr lang="de-DE" smtClean="0"/>
          </a:p>
        </p:txBody>
      </p:sp>
      <p:sp>
        <p:nvSpPr>
          <p:cNvPr id="11268" name="Rectangle 3"/>
          <p:cNvSpPr>
            <a:spLocks noGrp="1" noChangeArrowheads="1"/>
          </p:cNvSpPr>
          <p:nvPr>
            <p:ph type="body" idx="1"/>
          </p:nvPr>
        </p:nvSpPr>
        <p:spPr/>
        <p:txBody>
          <a:bodyPr/>
          <a:lstStyle/>
          <a:p>
            <a:pPr eaLnBrk="1" hangingPunct="1"/>
            <a:endParaRPr lang="de-DE" smtClean="0"/>
          </a:p>
        </p:txBody>
      </p:sp>
      <p:pic>
        <p:nvPicPr>
          <p:cNvPr id="112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1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4932040" y="548680"/>
            <a:ext cx="4104456"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Tools </a:t>
            </a:r>
            <a:r>
              <a:rPr lang="de-DE"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a:t>
            </a:r>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Management </a:t>
            </a:r>
            <a:r>
              <a:rPr lang="de-DE"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and</a:t>
            </a:r>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de-DE"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Editing</a:t>
            </a:r>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de-DE"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of</a:t>
            </a:r>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Objects</a:t>
            </a:r>
            <a:endParaRPr lang="de-D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05511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umsplatzhalter 3"/>
          <p:cNvSpPr>
            <a:spLocks noGrp="1"/>
          </p:cNvSpPr>
          <p:nvPr>
            <p:ph type="dt" sz="quarter" idx="4294967295"/>
          </p:nvPr>
        </p:nvSpPr>
        <p:spPr>
          <a:xfrm>
            <a:off x="5943600" y="6553200"/>
            <a:ext cx="1219200" cy="304800"/>
          </a:xfrm>
          <a:prstGeom prst="rect">
            <a:avLst/>
          </a:prstGeom>
          <a:noFill/>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9909822-ADA2-46C3-A665-72FECD30FD1C}" type="datetime1">
              <a:rPr lang="de-DE" sz="900" smtClean="0">
                <a:solidFill>
                  <a:srgbClr val="A0A2A7"/>
                </a:solidFill>
              </a:rPr>
              <a:pPr/>
              <a:t>17.05.2011</a:t>
            </a:fld>
            <a:endParaRPr lang="de-DE" sz="900" smtClean="0">
              <a:solidFill>
                <a:srgbClr val="A0A2A7"/>
              </a:solidFill>
            </a:endParaRPr>
          </a:p>
        </p:txBody>
      </p:sp>
      <p:sp>
        <p:nvSpPr>
          <p:cNvPr id="8195" name="Rectangle 2"/>
          <p:cNvSpPr>
            <a:spLocks noGrp="1" noChangeArrowheads="1"/>
          </p:cNvSpPr>
          <p:nvPr>
            <p:ph type="title"/>
          </p:nvPr>
        </p:nvSpPr>
        <p:spPr/>
        <p:txBody>
          <a:bodyPr/>
          <a:lstStyle/>
          <a:p>
            <a:r>
              <a:rPr lang="en-US" dirty="0" smtClean="0"/>
              <a:t>Research Data: Network of Interrelated Objects</a:t>
            </a:r>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1544638"/>
            <a:ext cx="2670175" cy="44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Rectangle 4"/>
          <p:cNvSpPr>
            <a:spLocks noChangeArrowheads="1"/>
          </p:cNvSpPr>
          <p:nvPr/>
        </p:nvSpPr>
        <p:spPr bwMode="auto">
          <a:xfrm>
            <a:off x="2298700" y="5003800"/>
            <a:ext cx="622300" cy="317500"/>
          </a:xfrm>
          <a:prstGeom prst="rect">
            <a:avLst/>
          </a:prstGeom>
          <a:noFill/>
          <a:ln w="28575">
            <a:solidFill>
              <a:srgbClr val="8E0F0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198" name="AutoShape 5"/>
          <p:cNvSpPr>
            <a:spLocks noChangeArrowheads="1"/>
          </p:cNvSpPr>
          <p:nvPr/>
        </p:nvSpPr>
        <p:spPr bwMode="auto">
          <a:xfrm>
            <a:off x="5384800" y="2789238"/>
            <a:ext cx="1270000" cy="869950"/>
          </a:xfrm>
          <a:prstGeom prst="foldedCorner">
            <a:avLst>
              <a:gd name="adj" fmla="val 20833"/>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sz="1400">
              <a:solidFill>
                <a:srgbClr val="000000"/>
              </a:solidFill>
            </a:endParaRPr>
          </a:p>
          <a:p>
            <a:pPr algn="ctr"/>
            <a:r>
              <a:rPr lang="en-US" sz="1400">
                <a:solidFill>
                  <a:srgbClr val="000000"/>
                </a:solidFill>
              </a:rPr>
              <a:t>Transcription</a:t>
            </a:r>
          </a:p>
          <a:p>
            <a:pPr algn="ctr"/>
            <a:endParaRPr lang="en-US" sz="1400">
              <a:solidFill>
                <a:srgbClr val="000000"/>
              </a:solidFill>
            </a:endParaRPr>
          </a:p>
        </p:txBody>
      </p:sp>
      <p:sp>
        <p:nvSpPr>
          <p:cNvPr id="8199" name="AutoShape 6"/>
          <p:cNvSpPr>
            <a:spLocks noChangeArrowheads="1"/>
          </p:cNvSpPr>
          <p:nvPr/>
        </p:nvSpPr>
        <p:spPr bwMode="auto">
          <a:xfrm>
            <a:off x="6515100" y="2032000"/>
            <a:ext cx="1511300" cy="609600"/>
          </a:xfrm>
          <a:prstGeom prst="wedgeEllipseCallout">
            <a:avLst>
              <a:gd name="adj1" fmla="val -87394"/>
              <a:gd name="adj2" fmla="val 111718"/>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solidFill>
                  <a:srgbClr val="000000"/>
                </a:solidFill>
              </a:rPr>
              <a:t>Annotation</a:t>
            </a:r>
          </a:p>
        </p:txBody>
      </p:sp>
      <p:sp>
        <p:nvSpPr>
          <p:cNvPr id="8200" name="AutoShape 7"/>
          <p:cNvSpPr>
            <a:spLocks noChangeArrowheads="1"/>
          </p:cNvSpPr>
          <p:nvPr/>
        </p:nvSpPr>
        <p:spPr bwMode="auto">
          <a:xfrm>
            <a:off x="3644900" y="5651500"/>
            <a:ext cx="1511300" cy="609600"/>
          </a:xfrm>
          <a:prstGeom prst="wedgeEllipseCallout">
            <a:avLst>
              <a:gd name="adj1" fmla="val -101681"/>
              <a:gd name="adj2" fmla="val -119532"/>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solidFill>
                  <a:srgbClr val="000000"/>
                </a:solidFill>
              </a:rPr>
              <a:t>Annotation</a:t>
            </a:r>
          </a:p>
        </p:txBody>
      </p:sp>
      <p:sp>
        <p:nvSpPr>
          <p:cNvPr id="8201" name="AutoShape 8"/>
          <p:cNvSpPr>
            <a:spLocks noChangeArrowheads="1"/>
          </p:cNvSpPr>
          <p:nvPr/>
        </p:nvSpPr>
        <p:spPr bwMode="auto">
          <a:xfrm>
            <a:off x="4686300" y="1557338"/>
            <a:ext cx="1117600" cy="898525"/>
          </a:xfrm>
          <a:prstGeom prst="flowChartDocumen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sz="1400">
              <a:solidFill>
                <a:srgbClr val="000000"/>
              </a:solidFill>
            </a:endParaRPr>
          </a:p>
          <a:p>
            <a:pPr algn="ctr"/>
            <a:r>
              <a:rPr lang="en-US" sz="1400">
                <a:solidFill>
                  <a:srgbClr val="000000"/>
                </a:solidFill>
              </a:rPr>
              <a:t>Metadata</a:t>
            </a:r>
          </a:p>
          <a:p>
            <a:pPr algn="ctr"/>
            <a:endParaRPr lang="en-US" sz="1400">
              <a:solidFill>
                <a:srgbClr val="000000"/>
              </a:solidFill>
            </a:endParaRPr>
          </a:p>
        </p:txBody>
      </p:sp>
      <p:sp>
        <p:nvSpPr>
          <p:cNvPr id="8202" name="AutoShape 9"/>
          <p:cNvSpPr>
            <a:spLocks noChangeArrowheads="1"/>
          </p:cNvSpPr>
          <p:nvPr/>
        </p:nvSpPr>
        <p:spPr bwMode="auto">
          <a:xfrm>
            <a:off x="7416800" y="2789238"/>
            <a:ext cx="1117600" cy="898525"/>
          </a:xfrm>
          <a:prstGeom prst="flowChartDocumen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sz="1400">
              <a:solidFill>
                <a:srgbClr val="000000"/>
              </a:solidFill>
            </a:endParaRPr>
          </a:p>
          <a:p>
            <a:pPr algn="ctr"/>
            <a:r>
              <a:rPr lang="en-US" sz="1400">
                <a:solidFill>
                  <a:srgbClr val="000000"/>
                </a:solidFill>
              </a:rPr>
              <a:t>Metadata</a:t>
            </a:r>
          </a:p>
          <a:p>
            <a:pPr algn="ctr"/>
            <a:endParaRPr lang="en-US" sz="1400">
              <a:solidFill>
                <a:srgbClr val="000000"/>
              </a:solidFill>
            </a:endParaRPr>
          </a:p>
        </p:txBody>
      </p:sp>
      <p:sp>
        <p:nvSpPr>
          <p:cNvPr id="8203" name="AutoShape 10"/>
          <p:cNvSpPr>
            <a:spLocks noChangeArrowheads="1"/>
          </p:cNvSpPr>
          <p:nvPr/>
        </p:nvSpPr>
        <p:spPr bwMode="auto">
          <a:xfrm>
            <a:off x="5384800" y="4275138"/>
            <a:ext cx="1270000" cy="869950"/>
          </a:xfrm>
          <a:prstGeom prst="foldedCorner">
            <a:avLst>
              <a:gd name="adj" fmla="val 20833"/>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sz="1400">
              <a:solidFill>
                <a:srgbClr val="000000"/>
              </a:solidFill>
            </a:endParaRPr>
          </a:p>
          <a:p>
            <a:pPr algn="ctr"/>
            <a:r>
              <a:rPr lang="en-US" sz="1400">
                <a:solidFill>
                  <a:srgbClr val="000000"/>
                </a:solidFill>
              </a:rPr>
              <a:t>Translation</a:t>
            </a:r>
          </a:p>
          <a:p>
            <a:pPr algn="ctr"/>
            <a:endParaRPr lang="en-US" sz="1400">
              <a:solidFill>
                <a:srgbClr val="000000"/>
              </a:solidFill>
            </a:endParaRPr>
          </a:p>
        </p:txBody>
      </p:sp>
      <p:sp>
        <p:nvSpPr>
          <p:cNvPr id="8204" name="AutoShape 11"/>
          <p:cNvSpPr>
            <a:spLocks noChangeArrowheads="1"/>
          </p:cNvSpPr>
          <p:nvPr/>
        </p:nvSpPr>
        <p:spPr bwMode="auto">
          <a:xfrm>
            <a:off x="7416800" y="4275138"/>
            <a:ext cx="1117600" cy="898525"/>
          </a:xfrm>
          <a:prstGeom prst="flowChartDocumen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sz="1400">
              <a:solidFill>
                <a:srgbClr val="000000"/>
              </a:solidFill>
            </a:endParaRPr>
          </a:p>
          <a:p>
            <a:pPr algn="ctr"/>
            <a:r>
              <a:rPr lang="en-US" sz="1400">
                <a:solidFill>
                  <a:srgbClr val="000000"/>
                </a:solidFill>
              </a:rPr>
              <a:t>Metadata</a:t>
            </a:r>
          </a:p>
          <a:p>
            <a:pPr algn="ctr"/>
            <a:endParaRPr lang="en-US" sz="1400">
              <a:solidFill>
                <a:srgbClr val="000000"/>
              </a:solidFill>
            </a:endParaRPr>
          </a:p>
        </p:txBody>
      </p:sp>
      <p:sp>
        <p:nvSpPr>
          <p:cNvPr id="8205" name="Freeform 12"/>
          <p:cNvSpPr>
            <a:spLocks/>
          </p:cNvSpPr>
          <p:nvPr/>
        </p:nvSpPr>
        <p:spPr bwMode="auto">
          <a:xfrm>
            <a:off x="3898900" y="2984500"/>
            <a:ext cx="1485900" cy="228600"/>
          </a:xfrm>
          <a:custGeom>
            <a:avLst/>
            <a:gdLst>
              <a:gd name="T0" fmla="*/ 0 w 936"/>
              <a:gd name="T1" fmla="*/ 2147483647 h 144"/>
              <a:gd name="T2" fmla="*/ 2147483647 w 936"/>
              <a:gd name="T3" fmla="*/ 2147483647 h 144"/>
              <a:gd name="T4" fmla="*/ 2147483647 w 936"/>
              <a:gd name="T5" fmla="*/ 2147483647 h 144"/>
              <a:gd name="T6" fmla="*/ 0 60000 65536"/>
              <a:gd name="T7" fmla="*/ 0 60000 65536"/>
              <a:gd name="T8" fmla="*/ 0 60000 65536"/>
            </a:gdLst>
            <a:ahLst/>
            <a:cxnLst>
              <a:cxn ang="T6">
                <a:pos x="T0" y="T1"/>
              </a:cxn>
              <a:cxn ang="T7">
                <a:pos x="T2" y="T3"/>
              </a:cxn>
              <a:cxn ang="T8">
                <a:pos x="T4" y="T5"/>
              </a:cxn>
            </a:cxnLst>
            <a:rect l="0" t="0" r="r" b="b"/>
            <a:pathLst>
              <a:path w="936" h="144">
                <a:moveTo>
                  <a:pt x="0" y="56"/>
                </a:moveTo>
                <a:cubicBezTo>
                  <a:pt x="75" y="49"/>
                  <a:pt x="184" y="0"/>
                  <a:pt x="448" y="16"/>
                </a:cubicBezTo>
                <a:cubicBezTo>
                  <a:pt x="727" y="41"/>
                  <a:pt x="834" y="117"/>
                  <a:pt x="936" y="144"/>
                </a:cubicBezTo>
              </a:path>
            </a:pathLst>
          </a:custGeom>
          <a:noFill/>
          <a:ln w="28575" cap="flat" cmpd="sng">
            <a:solidFill>
              <a:srgbClr val="808080"/>
            </a:solidFill>
            <a:prstDash val="solid"/>
            <a:round/>
            <a:headEnd type="stealth" w="lg" len="lg"/>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206" name="Freeform 13"/>
          <p:cNvSpPr>
            <a:spLocks/>
          </p:cNvSpPr>
          <p:nvPr/>
        </p:nvSpPr>
        <p:spPr bwMode="auto">
          <a:xfrm>
            <a:off x="6629400" y="3086100"/>
            <a:ext cx="774700" cy="127000"/>
          </a:xfrm>
          <a:custGeom>
            <a:avLst/>
            <a:gdLst>
              <a:gd name="T0" fmla="*/ 0 w 488"/>
              <a:gd name="T1" fmla="*/ 2147483647 h 80"/>
              <a:gd name="T2" fmla="*/ 2147483647 w 488"/>
              <a:gd name="T3" fmla="*/ 0 h 80"/>
              <a:gd name="T4" fmla="*/ 2147483647 w 488"/>
              <a:gd name="T5" fmla="*/ 2147483647 h 80"/>
              <a:gd name="T6" fmla="*/ 0 60000 65536"/>
              <a:gd name="T7" fmla="*/ 0 60000 65536"/>
              <a:gd name="T8" fmla="*/ 0 60000 65536"/>
            </a:gdLst>
            <a:ahLst/>
            <a:cxnLst>
              <a:cxn ang="T6">
                <a:pos x="T0" y="T1"/>
              </a:cxn>
              <a:cxn ang="T7">
                <a:pos x="T2" y="T3"/>
              </a:cxn>
              <a:cxn ang="T8">
                <a:pos x="T4" y="T5"/>
              </a:cxn>
            </a:cxnLst>
            <a:rect l="0" t="0" r="r" b="b"/>
            <a:pathLst>
              <a:path w="488" h="80">
                <a:moveTo>
                  <a:pt x="0" y="80"/>
                </a:moveTo>
                <a:cubicBezTo>
                  <a:pt x="39" y="67"/>
                  <a:pt x="151" y="7"/>
                  <a:pt x="232" y="0"/>
                </a:cubicBezTo>
                <a:cubicBezTo>
                  <a:pt x="328" y="0"/>
                  <a:pt x="435" y="38"/>
                  <a:pt x="488" y="48"/>
                </a:cubicBezTo>
              </a:path>
            </a:pathLst>
          </a:custGeom>
          <a:noFill/>
          <a:ln w="28575" cap="flat" cmpd="sng">
            <a:solidFill>
              <a:srgbClr val="808080"/>
            </a:solidFill>
            <a:prstDash val="solid"/>
            <a:round/>
            <a:headEnd type="stealth" w="lg" len="lg"/>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207" name="Freeform 14"/>
          <p:cNvSpPr>
            <a:spLocks/>
          </p:cNvSpPr>
          <p:nvPr/>
        </p:nvSpPr>
        <p:spPr bwMode="auto">
          <a:xfrm>
            <a:off x="6654800" y="4559300"/>
            <a:ext cx="774700" cy="127000"/>
          </a:xfrm>
          <a:custGeom>
            <a:avLst/>
            <a:gdLst>
              <a:gd name="T0" fmla="*/ 0 w 488"/>
              <a:gd name="T1" fmla="*/ 2147483647 h 80"/>
              <a:gd name="T2" fmla="*/ 2147483647 w 488"/>
              <a:gd name="T3" fmla="*/ 0 h 80"/>
              <a:gd name="T4" fmla="*/ 2147483647 w 488"/>
              <a:gd name="T5" fmla="*/ 2147483647 h 80"/>
              <a:gd name="T6" fmla="*/ 0 60000 65536"/>
              <a:gd name="T7" fmla="*/ 0 60000 65536"/>
              <a:gd name="T8" fmla="*/ 0 60000 65536"/>
            </a:gdLst>
            <a:ahLst/>
            <a:cxnLst>
              <a:cxn ang="T6">
                <a:pos x="T0" y="T1"/>
              </a:cxn>
              <a:cxn ang="T7">
                <a:pos x="T2" y="T3"/>
              </a:cxn>
              <a:cxn ang="T8">
                <a:pos x="T4" y="T5"/>
              </a:cxn>
            </a:cxnLst>
            <a:rect l="0" t="0" r="r" b="b"/>
            <a:pathLst>
              <a:path w="488" h="80">
                <a:moveTo>
                  <a:pt x="0" y="80"/>
                </a:moveTo>
                <a:cubicBezTo>
                  <a:pt x="39" y="67"/>
                  <a:pt x="151" y="7"/>
                  <a:pt x="232" y="0"/>
                </a:cubicBezTo>
                <a:cubicBezTo>
                  <a:pt x="328" y="0"/>
                  <a:pt x="435" y="38"/>
                  <a:pt x="488" y="48"/>
                </a:cubicBezTo>
              </a:path>
            </a:pathLst>
          </a:custGeom>
          <a:noFill/>
          <a:ln w="28575" cap="flat" cmpd="sng">
            <a:solidFill>
              <a:srgbClr val="808080"/>
            </a:solidFill>
            <a:prstDash val="solid"/>
            <a:round/>
            <a:headEnd type="stealth" w="lg" len="lg"/>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208" name="Freeform 15"/>
          <p:cNvSpPr>
            <a:spLocks/>
          </p:cNvSpPr>
          <p:nvPr/>
        </p:nvSpPr>
        <p:spPr bwMode="auto">
          <a:xfrm>
            <a:off x="3911600" y="1905000"/>
            <a:ext cx="774700" cy="127000"/>
          </a:xfrm>
          <a:custGeom>
            <a:avLst/>
            <a:gdLst>
              <a:gd name="T0" fmla="*/ 0 w 488"/>
              <a:gd name="T1" fmla="*/ 2147483647 h 80"/>
              <a:gd name="T2" fmla="*/ 2147483647 w 488"/>
              <a:gd name="T3" fmla="*/ 0 h 80"/>
              <a:gd name="T4" fmla="*/ 2147483647 w 488"/>
              <a:gd name="T5" fmla="*/ 2147483647 h 80"/>
              <a:gd name="T6" fmla="*/ 0 60000 65536"/>
              <a:gd name="T7" fmla="*/ 0 60000 65536"/>
              <a:gd name="T8" fmla="*/ 0 60000 65536"/>
            </a:gdLst>
            <a:ahLst/>
            <a:cxnLst>
              <a:cxn ang="T6">
                <a:pos x="T0" y="T1"/>
              </a:cxn>
              <a:cxn ang="T7">
                <a:pos x="T2" y="T3"/>
              </a:cxn>
              <a:cxn ang="T8">
                <a:pos x="T4" y="T5"/>
              </a:cxn>
            </a:cxnLst>
            <a:rect l="0" t="0" r="r" b="b"/>
            <a:pathLst>
              <a:path w="488" h="80">
                <a:moveTo>
                  <a:pt x="0" y="80"/>
                </a:moveTo>
                <a:cubicBezTo>
                  <a:pt x="39" y="67"/>
                  <a:pt x="151" y="7"/>
                  <a:pt x="232" y="0"/>
                </a:cubicBezTo>
                <a:cubicBezTo>
                  <a:pt x="328" y="0"/>
                  <a:pt x="435" y="38"/>
                  <a:pt x="488" y="48"/>
                </a:cubicBezTo>
              </a:path>
            </a:pathLst>
          </a:custGeom>
          <a:noFill/>
          <a:ln w="28575" cap="flat" cmpd="sng">
            <a:solidFill>
              <a:srgbClr val="808080"/>
            </a:solidFill>
            <a:prstDash val="solid"/>
            <a:round/>
            <a:headEnd type="stealth" w="lg" len="lg"/>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209" name="Freeform 16"/>
          <p:cNvSpPr>
            <a:spLocks/>
          </p:cNvSpPr>
          <p:nvPr/>
        </p:nvSpPr>
        <p:spPr bwMode="auto">
          <a:xfrm>
            <a:off x="5969000" y="3644900"/>
            <a:ext cx="101600" cy="635000"/>
          </a:xfrm>
          <a:custGeom>
            <a:avLst/>
            <a:gdLst>
              <a:gd name="T0" fmla="*/ 0 w 64"/>
              <a:gd name="T1" fmla="*/ 0 h 400"/>
              <a:gd name="T2" fmla="*/ 2147483647 w 64"/>
              <a:gd name="T3" fmla="*/ 2147483647 h 400"/>
              <a:gd name="T4" fmla="*/ 2147483647 w 64"/>
              <a:gd name="T5" fmla="*/ 2147483647 h 400"/>
              <a:gd name="T6" fmla="*/ 0 60000 65536"/>
              <a:gd name="T7" fmla="*/ 0 60000 65536"/>
              <a:gd name="T8" fmla="*/ 0 60000 65536"/>
            </a:gdLst>
            <a:ahLst/>
            <a:cxnLst>
              <a:cxn ang="T6">
                <a:pos x="T0" y="T1"/>
              </a:cxn>
              <a:cxn ang="T7">
                <a:pos x="T2" y="T3"/>
              </a:cxn>
              <a:cxn ang="T8">
                <a:pos x="T4" y="T5"/>
              </a:cxn>
            </a:cxnLst>
            <a:rect l="0" t="0" r="r" b="b"/>
            <a:pathLst>
              <a:path w="64" h="400">
                <a:moveTo>
                  <a:pt x="0" y="0"/>
                </a:moveTo>
                <a:cubicBezTo>
                  <a:pt x="11" y="38"/>
                  <a:pt x="57" y="157"/>
                  <a:pt x="64" y="224"/>
                </a:cubicBezTo>
                <a:cubicBezTo>
                  <a:pt x="64" y="320"/>
                  <a:pt x="45" y="363"/>
                  <a:pt x="40" y="400"/>
                </a:cubicBezTo>
              </a:path>
            </a:pathLst>
          </a:custGeom>
          <a:noFill/>
          <a:ln w="28575" cap="flat" cmpd="sng">
            <a:solidFill>
              <a:srgbClr val="808080"/>
            </a:solidFill>
            <a:prstDash val="solid"/>
            <a:round/>
            <a:headEnd type="stealth" w="lg" len="lg"/>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210" name="Text Box 17"/>
          <p:cNvSpPr txBox="1">
            <a:spLocks noChangeArrowheads="1"/>
          </p:cNvSpPr>
          <p:nvPr/>
        </p:nvSpPr>
        <p:spPr bwMode="auto">
          <a:xfrm>
            <a:off x="1165225" y="5929313"/>
            <a:ext cx="2614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400">
                <a:solidFill>
                  <a:srgbClr val="000000"/>
                </a:solidFill>
              </a:rPr>
              <a:t>© </a:t>
            </a:r>
            <a:r>
              <a:rPr lang="fr-FR" sz="1200">
                <a:solidFill>
                  <a:srgbClr val="000000"/>
                </a:solidFill>
              </a:rPr>
              <a:t>Institut Catholique, Paris, France </a:t>
            </a:r>
          </a:p>
        </p:txBody>
      </p:sp>
    </p:spTree>
    <p:extLst>
      <p:ext uri="{BB962C8B-B14F-4D97-AF65-F5344CB8AC3E}">
        <p14:creationId xmlns:p14="http://schemas.microsoft.com/office/powerpoint/2010/main" val="186990447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Talking</a:t>
            </a:r>
            <a:r>
              <a:rPr lang="de-DE" dirty="0" smtClean="0"/>
              <a:t> </a:t>
            </a:r>
            <a:r>
              <a:rPr lang="de-DE" dirty="0" err="1" smtClean="0"/>
              <a:t>about</a:t>
            </a:r>
            <a:r>
              <a:rPr lang="de-DE" dirty="0" smtClean="0"/>
              <a:t> Tools </a:t>
            </a:r>
            <a:r>
              <a:rPr lang="de-DE" dirty="0" err="1" smtClean="0"/>
              <a:t>and</a:t>
            </a:r>
            <a:r>
              <a:rPr lang="de-DE" dirty="0" smtClean="0"/>
              <a:t> Research Data</a:t>
            </a:r>
            <a:br>
              <a:rPr lang="de-DE" dirty="0" smtClean="0"/>
            </a:br>
            <a:endParaRPr lang="de-DE" dirty="0"/>
          </a:p>
        </p:txBody>
      </p:sp>
      <p:sp>
        <p:nvSpPr>
          <p:cNvPr id="3" name="Inhaltsplatzhalter 2"/>
          <p:cNvSpPr>
            <a:spLocks noGrp="1"/>
          </p:cNvSpPr>
          <p:nvPr>
            <p:ph idx="1"/>
          </p:nvPr>
        </p:nvSpPr>
        <p:spPr/>
        <p:txBody>
          <a:bodyPr/>
          <a:lstStyle/>
          <a:p>
            <a:pPr marL="0" indent="0">
              <a:buNone/>
            </a:pPr>
            <a:r>
              <a:rPr lang="de-DE" dirty="0" err="1"/>
              <a:t>m</a:t>
            </a:r>
            <a:r>
              <a:rPr lang="de-DE" dirty="0" err="1" smtClean="0"/>
              <a:t>eans</a:t>
            </a:r>
            <a:r>
              <a:rPr lang="de-DE" dirty="0" smtClean="0"/>
              <a:t> </a:t>
            </a:r>
            <a:r>
              <a:rPr lang="de-DE" dirty="0" err="1" smtClean="0"/>
              <a:t>talking</a:t>
            </a:r>
            <a:r>
              <a:rPr lang="de-DE" dirty="0" smtClean="0"/>
              <a:t> </a:t>
            </a:r>
            <a:r>
              <a:rPr lang="de-DE" dirty="0" err="1" smtClean="0"/>
              <a:t>about</a:t>
            </a:r>
            <a:r>
              <a:rPr lang="de-DE" dirty="0" smtClean="0"/>
              <a:t> Infrastructure</a:t>
            </a:r>
            <a:endParaRPr lang="de-DE" dirty="0"/>
          </a:p>
        </p:txBody>
      </p:sp>
    </p:spTree>
    <p:extLst>
      <p:ext uri="{BB962C8B-B14F-4D97-AF65-F5344CB8AC3E}">
        <p14:creationId xmlns:p14="http://schemas.microsoft.com/office/powerpoint/2010/main" val="736415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umsplatzhalter 3"/>
          <p:cNvSpPr>
            <a:spLocks noGrp="1"/>
          </p:cNvSpPr>
          <p:nvPr>
            <p:ph type="dt" sz="quarter" idx="4294967295"/>
          </p:nvPr>
        </p:nvSpPr>
        <p:spPr>
          <a:xfrm>
            <a:off x="5943600" y="6553200"/>
            <a:ext cx="1219200" cy="304800"/>
          </a:xfrm>
          <a:prstGeom prst="rect">
            <a:avLst/>
          </a:prstGeom>
          <a:noFill/>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70EFF2B-532E-4D55-AA8D-E965A88A7807}" type="datetime1">
              <a:rPr lang="de-DE" sz="900" smtClean="0">
                <a:solidFill>
                  <a:srgbClr val="A0A2A7"/>
                </a:solidFill>
              </a:rPr>
              <a:pPr/>
              <a:t>17.05.2011</a:t>
            </a:fld>
            <a:endParaRPr lang="de-DE" sz="900" smtClean="0">
              <a:solidFill>
                <a:srgbClr val="A0A2A7"/>
              </a:solidFill>
            </a:endParaRPr>
          </a:p>
        </p:txBody>
      </p:sp>
      <p:sp>
        <p:nvSpPr>
          <p:cNvPr id="11267" name="Rectangle 2"/>
          <p:cNvSpPr>
            <a:spLocks noGrp="1" noChangeArrowheads="1"/>
          </p:cNvSpPr>
          <p:nvPr>
            <p:ph type="title"/>
          </p:nvPr>
        </p:nvSpPr>
        <p:spPr>
          <a:xfrm>
            <a:off x="611188" y="765175"/>
            <a:ext cx="7315200" cy="762000"/>
          </a:xfrm>
        </p:spPr>
        <p:txBody>
          <a:bodyPr/>
          <a:lstStyle/>
          <a:p>
            <a:r>
              <a:rPr lang="de-DE" smtClean="0"/>
              <a:t>Infrastructure /1: Fixed Purpose</a:t>
            </a:r>
          </a:p>
        </p:txBody>
      </p:sp>
      <p:sp>
        <p:nvSpPr>
          <p:cNvPr id="11268" name="Rectangle 3"/>
          <p:cNvSpPr>
            <a:spLocks noGrp="1" noChangeArrowheads="1"/>
          </p:cNvSpPr>
          <p:nvPr>
            <p:ph type="body" idx="1"/>
          </p:nvPr>
        </p:nvSpPr>
        <p:spPr/>
        <p:txBody>
          <a:bodyPr/>
          <a:lstStyle/>
          <a:p>
            <a:endParaRPr lang="de-DE" smtClean="0"/>
          </a:p>
        </p:txBody>
      </p:sp>
      <p:pic>
        <p:nvPicPr>
          <p:cNvPr id="112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268413"/>
            <a:ext cx="6394450"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Text Box 5"/>
          <p:cNvSpPr txBox="1">
            <a:spLocks noChangeArrowheads="1"/>
          </p:cNvSpPr>
          <p:nvPr/>
        </p:nvSpPr>
        <p:spPr bwMode="auto">
          <a:xfrm>
            <a:off x="1258888" y="6092825"/>
            <a:ext cx="7561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de-DE" sz="1200">
                <a:solidFill>
                  <a:srgbClr val="000000"/>
                </a:solidFill>
                <a:hlinkClick r:id="rId3"/>
              </a:rPr>
              <a:t>http://commons.wikimedia.org/wiki/File:DA_ph_dreveny_most01.jpg</a:t>
            </a:r>
            <a:r>
              <a:rPr lang="de-DE" sz="1200">
                <a:solidFill>
                  <a:srgbClr val="000000"/>
                </a:solidFill>
              </a:rPr>
              <a:t>   (CC-By-SA 3.0)</a:t>
            </a:r>
          </a:p>
        </p:txBody>
      </p:sp>
    </p:spTree>
    <p:extLst>
      <p:ext uri="{BB962C8B-B14F-4D97-AF65-F5344CB8AC3E}">
        <p14:creationId xmlns:p14="http://schemas.microsoft.com/office/powerpoint/2010/main" val="418717995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umsplatzhalter 3"/>
          <p:cNvSpPr>
            <a:spLocks noGrp="1"/>
          </p:cNvSpPr>
          <p:nvPr>
            <p:ph type="dt" sz="quarter" idx="4294967295"/>
          </p:nvPr>
        </p:nvSpPr>
        <p:spPr>
          <a:xfrm>
            <a:off x="5943600" y="6553200"/>
            <a:ext cx="1219200" cy="304800"/>
          </a:xfrm>
          <a:prstGeom prst="rect">
            <a:avLst/>
          </a:prstGeom>
          <a:noFill/>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B8B50CB-D6EA-410D-B981-3EAE1AB313F9}" type="datetime1">
              <a:rPr lang="de-DE" sz="900" smtClean="0">
                <a:solidFill>
                  <a:srgbClr val="A0A2A7"/>
                </a:solidFill>
              </a:rPr>
              <a:pPr/>
              <a:t>17.05.2011</a:t>
            </a:fld>
            <a:endParaRPr lang="de-DE" sz="900" smtClean="0">
              <a:solidFill>
                <a:srgbClr val="A0A2A7"/>
              </a:solidFill>
            </a:endParaRPr>
          </a:p>
        </p:txBody>
      </p:sp>
      <p:sp>
        <p:nvSpPr>
          <p:cNvPr id="12291" name="Rectangle 2"/>
          <p:cNvSpPr>
            <a:spLocks noGrp="1" noChangeArrowheads="1"/>
          </p:cNvSpPr>
          <p:nvPr>
            <p:ph type="title"/>
          </p:nvPr>
        </p:nvSpPr>
        <p:spPr>
          <a:xfrm>
            <a:off x="611188" y="765175"/>
            <a:ext cx="7315200" cy="762000"/>
          </a:xfrm>
        </p:spPr>
        <p:txBody>
          <a:bodyPr/>
          <a:lstStyle/>
          <a:p>
            <a:r>
              <a:rPr lang="de-DE" smtClean="0"/>
              <a:t>Infrastructure /2: More flexible</a:t>
            </a:r>
          </a:p>
        </p:txBody>
      </p:sp>
      <p:sp>
        <p:nvSpPr>
          <p:cNvPr id="12292" name="Rectangle 3"/>
          <p:cNvSpPr>
            <a:spLocks noGrp="1" noChangeArrowheads="1"/>
          </p:cNvSpPr>
          <p:nvPr>
            <p:ph type="body" idx="1"/>
          </p:nvPr>
        </p:nvSpPr>
        <p:spPr/>
        <p:txBody>
          <a:bodyPr/>
          <a:lstStyle/>
          <a:p>
            <a:endParaRPr lang="de-DE" smtClean="0"/>
          </a:p>
        </p:txBody>
      </p:sp>
      <p:sp>
        <p:nvSpPr>
          <p:cNvPr id="12293" name="Text Box 4"/>
          <p:cNvSpPr txBox="1">
            <a:spLocks noChangeArrowheads="1"/>
          </p:cNvSpPr>
          <p:nvPr/>
        </p:nvSpPr>
        <p:spPr bwMode="auto">
          <a:xfrm>
            <a:off x="1258888" y="6092825"/>
            <a:ext cx="7561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de-DE" sz="1200">
                <a:solidFill>
                  <a:srgbClr val="000000"/>
                </a:solidFill>
                <a:hlinkClick r:id="rId3"/>
              </a:rPr>
              <a:t>http://commons.wikimedia.org/wiki/File:Wellington_infrastructure.jpg</a:t>
            </a:r>
            <a:r>
              <a:rPr lang="de-DE" sz="1200">
                <a:solidFill>
                  <a:srgbClr val="000000"/>
                </a:solidFill>
              </a:rPr>
              <a:t>   (CC-By 2.0)</a:t>
            </a:r>
          </a:p>
        </p:txBody>
      </p:sp>
      <p:pic>
        <p:nvPicPr>
          <p:cNvPr id="1229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412875"/>
            <a:ext cx="6257925" cy="469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71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umsplatzhalter 3"/>
          <p:cNvSpPr>
            <a:spLocks noGrp="1"/>
          </p:cNvSpPr>
          <p:nvPr>
            <p:ph type="dt" sz="quarter" idx="4294967295"/>
          </p:nvPr>
        </p:nvSpPr>
        <p:spPr>
          <a:xfrm>
            <a:off x="5943600" y="6553200"/>
            <a:ext cx="1219200" cy="304800"/>
          </a:xfrm>
          <a:prstGeom prst="rect">
            <a:avLst/>
          </a:prstGeom>
          <a:noFill/>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75D6574-9DAB-45C5-B2ED-E78F23C9A797}" type="datetime1">
              <a:rPr lang="de-DE" sz="900" smtClean="0">
                <a:solidFill>
                  <a:srgbClr val="A0A2A7"/>
                </a:solidFill>
              </a:rPr>
              <a:pPr/>
              <a:t>17.05.2011</a:t>
            </a:fld>
            <a:endParaRPr lang="de-DE" sz="900" smtClean="0">
              <a:solidFill>
                <a:srgbClr val="A0A2A7"/>
              </a:solidFill>
            </a:endParaRPr>
          </a:p>
        </p:txBody>
      </p:sp>
      <p:sp>
        <p:nvSpPr>
          <p:cNvPr id="13315" name="Rectangle 2"/>
          <p:cNvSpPr>
            <a:spLocks noGrp="1" noChangeArrowheads="1"/>
          </p:cNvSpPr>
          <p:nvPr>
            <p:ph type="title"/>
          </p:nvPr>
        </p:nvSpPr>
        <p:spPr>
          <a:xfrm>
            <a:off x="611188" y="765175"/>
            <a:ext cx="7315200" cy="762000"/>
          </a:xfrm>
        </p:spPr>
        <p:txBody>
          <a:bodyPr/>
          <a:lstStyle/>
          <a:p>
            <a:r>
              <a:rPr lang="de-DE" smtClean="0"/>
              <a:t>As a eResearch Infrastructure</a:t>
            </a:r>
          </a:p>
        </p:txBody>
      </p:sp>
      <p:sp>
        <p:nvSpPr>
          <p:cNvPr id="13316" name="Rectangle 3"/>
          <p:cNvSpPr>
            <a:spLocks noGrp="1" noChangeArrowheads="1"/>
          </p:cNvSpPr>
          <p:nvPr>
            <p:ph type="body" idx="1"/>
          </p:nvPr>
        </p:nvSpPr>
        <p:spPr/>
        <p:txBody>
          <a:bodyPr/>
          <a:lstStyle/>
          <a:p>
            <a:endParaRPr lang="de-DE" smtClean="0"/>
          </a:p>
        </p:txBody>
      </p:sp>
      <p:sp>
        <p:nvSpPr>
          <p:cNvPr id="13317" name="Text Box 4"/>
          <p:cNvSpPr txBox="1">
            <a:spLocks noChangeArrowheads="1"/>
          </p:cNvSpPr>
          <p:nvPr/>
        </p:nvSpPr>
        <p:spPr bwMode="auto">
          <a:xfrm>
            <a:off x="1258888" y="6092825"/>
            <a:ext cx="7561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de-DE" sz="1200">
                <a:solidFill>
                  <a:srgbClr val="000000"/>
                </a:solidFill>
                <a:hlinkClick r:id="rId3"/>
              </a:rPr>
              <a:t>http://commons.wikimedia.org/wiki/File:Wellington_infrastructure.jpg</a:t>
            </a:r>
            <a:r>
              <a:rPr lang="de-DE" sz="1200">
                <a:solidFill>
                  <a:srgbClr val="000000"/>
                </a:solidFill>
              </a:rPr>
              <a:t>   (CC-By 2.0)</a:t>
            </a:r>
          </a:p>
        </p:txBody>
      </p:sp>
      <p:pic>
        <p:nvPicPr>
          <p:cNvPr id="133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412875"/>
            <a:ext cx="6257925" cy="469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bgerundetes Rechteck 1"/>
          <p:cNvSpPr/>
          <p:nvPr/>
        </p:nvSpPr>
        <p:spPr bwMode="auto">
          <a:xfrm>
            <a:off x="2627313" y="2852738"/>
            <a:ext cx="3529012" cy="230505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dirty="0" err="1"/>
              <a:t>Connecting</a:t>
            </a:r>
            <a:endParaRPr lang="de-DE" dirty="0"/>
          </a:p>
          <a:p>
            <a:pPr marL="342900" indent="-342900">
              <a:buFont typeface="Arial" pitchFamily="34" charset="0"/>
              <a:buChar char="•"/>
              <a:defRPr/>
            </a:pPr>
            <a:r>
              <a:rPr lang="de-DE" dirty="0"/>
              <a:t>People</a:t>
            </a:r>
          </a:p>
          <a:p>
            <a:pPr marL="342900" indent="-342900">
              <a:buFont typeface="Arial" pitchFamily="34" charset="0"/>
              <a:buChar char="•"/>
              <a:defRPr/>
            </a:pPr>
            <a:r>
              <a:rPr lang="de-DE" dirty="0"/>
              <a:t>Contents</a:t>
            </a:r>
          </a:p>
          <a:p>
            <a:pPr marL="342900" indent="-342900">
              <a:buFont typeface="Arial" pitchFamily="34" charset="0"/>
              <a:buChar char="•"/>
              <a:defRPr/>
            </a:pPr>
            <a:r>
              <a:rPr lang="de-DE" dirty="0"/>
              <a:t>Tools</a:t>
            </a:r>
          </a:p>
          <a:p>
            <a:pPr marL="342900" indent="-342900">
              <a:buFont typeface="Arial" pitchFamily="34" charset="0"/>
              <a:buChar char="•"/>
              <a:defRPr/>
            </a:pPr>
            <a:r>
              <a:rPr lang="de-DE" dirty="0"/>
              <a:t>Services/Machines</a:t>
            </a:r>
          </a:p>
          <a:p>
            <a:pPr>
              <a:defRPr/>
            </a:pPr>
            <a:endParaRPr lang="de-DE" dirty="0"/>
          </a:p>
        </p:txBody>
      </p:sp>
    </p:spTree>
    <p:extLst>
      <p:ext uri="{BB962C8B-B14F-4D97-AF65-F5344CB8AC3E}">
        <p14:creationId xmlns:p14="http://schemas.microsoft.com/office/powerpoint/2010/main" val="262851910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Infrastructure </a:t>
            </a:r>
            <a:r>
              <a:rPr lang="de-DE" dirty="0" err="1" smtClean="0"/>
              <a:t>Activities</a:t>
            </a:r>
            <a:r>
              <a:rPr lang="de-DE" dirty="0" smtClean="0"/>
              <a:t>: </a:t>
            </a:r>
            <a:r>
              <a:rPr lang="de-DE" dirty="0" err="1" smtClean="0"/>
              <a:t>Examples</a:t>
            </a:r>
            <a:endParaRPr lang="de-DE" dirty="0"/>
          </a:p>
        </p:txBody>
      </p:sp>
      <p:sp>
        <p:nvSpPr>
          <p:cNvPr id="3" name="Inhaltsplatzhalter 2"/>
          <p:cNvSpPr>
            <a:spLocks noGrp="1"/>
          </p:cNvSpPr>
          <p:nvPr>
            <p:ph idx="1"/>
          </p:nvPr>
        </p:nvSpPr>
        <p:spPr/>
        <p:txBody>
          <a:bodyPr/>
          <a:lstStyle/>
          <a:p>
            <a:r>
              <a:rPr lang="de-DE" dirty="0"/>
              <a:t>Germany</a:t>
            </a:r>
          </a:p>
          <a:p>
            <a:pPr lvl="1"/>
            <a:r>
              <a:rPr lang="de-DE" dirty="0" err="1"/>
              <a:t>eSciDoc</a:t>
            </a:r>
            <a:r>
              <a:rPr lang="de-DE" dirty="0"/>
              <a:t>: www.escidoc.org</a:t>
            </a:r>
          </a:p>
          <a:p>
            <a:pPr lvl="1"/>
            <a:r>
              <a:rPr lang="de-DE" dirty="0" err="1" smtClean="0"/>
              <a:t>Textgrid</a:t>
            </a:r>
            <a:r>
              <a:rPr lang="de-DE" dirty="0"/>
              <a:t>: www.textgrid.de</a:t>
            </a:r>
          </a:p>
          <a:p>
            <a:r>
              <a:rPr lang="de-DE" dirty="0" smtClean="0"/>
              <a:t>Europe:</a:t>
            </a:r>
          </a:p>
          <a:p>
            <a:pPr lvl="1"/>
            <a:r>
              <a:rPr lang="de-DE" dirty="0" err="1" smtClean="0"/>
              <a:t>Dariah</a:t>
            </a:r>
            <a:r>
              <a:rPr lang="de-DE" dirty="0" smtClean="0"/>
              <a:t>: www.dariah.eu</a:t>
            </a:r>
            <a:endParaRPr lang="de-DE" dirty="0"/>
          </a:p>
          <a:p>
            <a:endParaRPr lang="de-DE" dirty="0"/>
          </a:p>
        </p:txBody>
      </p:sp>
    </p:spTree>
    <p:extLst>
      <p:ext uri="{BB962C8B-B14F-4D97-AF65-F5344CB8AC3E}">
        <p14:creationId xmlns:p14="http://schemas.microsoft.com/office/powerpoint/2010/main" val="3143704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umsplatzhalter 3"/>
          <p:cNvSpPr>
            <a:spLocks noGrp="1"/>
          </p:cNvSpPr>
          <p:nvPr>
            <p:ph type="dt" sz="quarter" idx="4294967295"/>
          </p:nvPr>
        </p:nvSpPr>
        <p:spPr>
          <a:xfrm>
            <a:off x="5943600" y="6553200"/>
            <a:ext cx="1219200" cy="304800"/>
          </a:xfrm>
          <a:prstGeom prst="rect">
            <a:avLst/>
          </a:prstGeom>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08A353B-5A24-4B8E-AC65-525B1FCC3C96}" type="datetime1">
              <a:rPr lang="de-DE" sz="900" smtClean="0">
                <a:solidFill>
                  <a:srgbClr val="A0A2A7"/>
                </a:solidFill>
              </a:rPr>
              <a:pPr/>
              <a:t>17.05.2011</a:t>
            </a:fld>
            <a:endParaRPr lang="de-DE" sz="900" smtClean="0">
              <a:solidFill>
                <a:srgbClr val="A0A2A7"/>
              </a:solidFill>
            </a:endParaRPr>
          </a:p>
        </p:txBody>
      </p:sp>
      <p:sp>
        <p:nvSpPr>
          <p:cNvPr id="14339" name="Rectangle 3"/>
          <p:cNvSpPr>
            <a:spLocks noGrp="1" noChangeArrowheads="1"/>
          </p:cNvSpPr>
          <p:nvPr>
            <p:ph type="body" idx="1"/>
          </p:nvPr>
        </p:nvSpPr>
        <p:spPr/>
        <p:txBody>
          <a:bodyPr/>
          <a:lstStyle/>
          <a:p>
            <a:pPr eaLnBrk="1" hangingPunct="1">
              <a:lnSpc>
                <a:spcPct val="90000"/>
              </a:lnSpc>
            </a:pPr>
            <a:r>
              <a:rPr lang="de-DE" sz="1800" smtClean="0"/>
              <a:t>Open Source</a:t>
            </a:r>
          </a:p>
          <a:p>
            <a:pPr eaLnBrk="1" hangingPunct="1">
              <a:lnSpc>
                <a:spcPct val="90000"/>
              </a:lnSpc>
            </a:pPr>
            <a:r>
              <a:rPr lang="de-DE" sz="1800" smtClean="0"/>
              <a:t>Modular</a:t>
            </a:r>
          </a:p>
          <a:p>
            <a:pPr eaLnBrk="1" hangingPunct="1">
              <a:lnSpc>
                <a:spcPct val="90000"/>
              </a:lnSpc>
            </a:pPr>
            <a:r>
              <a:rPr lang="de-DE" sz="1800" smtClean="0"/>
              <a:t>Growing Community</a:t>
            </a:r>
          </a:p>
          <a:p>
            <a:pPr eaLnBrk="1" hangingPunct="1">
              <a:lnSpc>
                <a:spcPct val="90000"/>
              </a:lnSpc>
            </a:pPr>
            <a:r>
              <a:rPr lang="de-DE" sz="1800" smtClean="0"/>
              <a:t>Sustainable</a:t>
            </a:r>
          </a:p>
          <a:p>
            <a:pPr eaLnBrk="1" hangingPunct="1">
              <a:lnSpc>
                <a:spcPct val="90000"/>
              </a:lnSpc>
            </a:pPr>
            <a:endParaRPr lang="de-DE" sz="1800" smtClean="0"/>
          </a:p>
          <a:p>
            <a:pPr eaLnBrk="1" hangingPunct="1">
              <a:lnSpc>
                <a:spcPct val="90000"/>
              </a:lnSpc>
            </a:pPr>
            <a:r>
              <a:rPr lang="de-DE" sz="1800" smtClean="0"/>
              <a:t>Infrastructure</a:t>
            </a:r>
            <a:br>
              <a:rPr lang="de-DE" sz="1800" smtClean="0"/>
            </a:br>
            <a:r>
              <a:rPr lang="de-DE" sz="1800" smtClean="0"/>
              <a:t>and</a:t>
            </a:r>
            <a:br>
              <a:rPr lang="de-DE" sz="1800" smtClean="0"/>
            </a:br>
            <a:r>
              <a:rPr lang="de-DE" sz="1800" smtClean="0"/>
              <a:t>Applications</a:t>
            </a:r>
          </a:p>
          <a:p>
            <a:pPr eaLnBrk="1" hangingPunct="1">
              <a:lnSpc>
                <a:spcPct val="90000"/>
              </a:lnSpc>
            </a:pPr>
            <a:endParaRPr lang="de-DE" sz="1800" smtClean="0"/>
          </a:p>
          <a:p>
            <a:pPr eaLnBrk="1" hangingPunct="1">
              <a:lnSpc>
                <a:spcPct val="90000"/>
              </a:lnSpc>
            </a:pPr>
            <a:r>
              <a:rPr lang="de-DE" sz="1800" smtClean="0"/>
              <a:t>Cross-Disciplinary</a:t>
            </a:r>
          </a:p>
          <a:p>
            <a:pPr eaLnBrk="1" hangingPunct="1">
              <a:lnSpc>
                <a:spcPct val="90000"/>
              </a:lnSpc>
            </a:pPr>
            <a:r>
              <a:rPr lang="de-DE" sz="1800" smtClean="0"/>
              <a:t>Also used within</a:t>
            </a:r>
          </a:p>
          <a:p>
            <a:pPr eaLnBrk="1" hangingPunct="1">
              <a:lnSpc>
                <a:spcPct val="90000"/>
              </a:lnSpc>
            </a:pPr>
            <a:endParaRPr lang="de-DE" sz="1800" smtClean="0"/>
          </a:p>
          <a:p>
            <a:pPr lvl="1" eaLnBrk="1" hangingPunct="1">
              <a:lnSpc>
                <a:spcPct val="90000"/>
              </a:lnSpc>
            </a:pPr>
            <a:endParaRPr lang="de-DE" sz="1400" smtClean="0"/>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3005138"/>
            <a:ext cx="691832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1052513"/>
            <a:ext cx="4932362"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Titel 1"/>
          <p:cNvSpPr>
            <a:spLocks noGrp="1"/>
          </p:cNvSpPr>
          <p:nvPr>
            <p:ph type="title"/>
          </p:nvPr>
        </p:nvSpPr>
        <p:spPr/>
        <p:txBody>
          <a:bodyPr/>
          <a:lstStyle/>
          <a:p>
            <a:endParaRPr lang="de-DE" smtClean="0"/>
          </a:p>
        </p:txBody>
      </p:sp>
      <p:pic>
        <p:nvPicPr>
          <p:cNvPr id="1434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5597525"/>
            <a:ext cx="22320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34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5575300"/>
            <a:ext cx="2732088"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402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umsplatzhalter 3"/>
          <p:cNvSpPr>
            <a:spLocks noGrp="1"/>
          </p:cNvSpPr>
          <p:nvPr>
            <p:ph type="dt" sz="quarter" idx="4294967295"/>
          </p:nvPr>
        </p:nvSpPr>
        <p:spPr>
          <a:xfrm>
            <a:off x="5943600" y="6553200"/>
            <a:ext cx="1219200" cy="304800"/>
          </a:xfrm>
          <a:prstGeom prst="rect">
            <a:avLst/>
          </a:prstGeom>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4A5D891-4EF2-4F60-ADF4-05EC64CF30D4}" type="datetime1">
              <a:rPr lang="de-DE" sz="900" smtClean="0">
                <a:solidFill>
                  <a:srgbClr val="A0A2A7"/>
                </a:solidFill>
              </a:rPr>
              <a:pPr/>
              <a:t>17.05.2011</a:t>
            </a:fld>
            <a:endParaRPr lang="de-DE" sz="900" smtClean="0">
              <a:solidFill>
                <a:srgbClr val="A0A2A7"/>
              </a:solidFill>
            </a:endParaRPr>
          </a:p>
        </p:txBody>
      </p:sp>
      <p:sp>
        <p:nvSpPr>
          <p:cNvPr id="13315" name="Rectangle 2"/>
          <p:cNvSpPr>
            <a:spLocks noGrp="1" noChangeArrowheads="1"/>
          </p:cNvSpPr>
          <p:nvPr>
            <p:ph type="title"/>
          </p:nvPr>
        </p:nvSpPr>
        <p:spPr/>
        <p:txBody>
          <a:bodyPr/>
          <a:lstStyle/>
          <a:p>
            <a:r>
              <a:rPr lang="de-DE" smtClean="0"/>
              <a:t>eSciDoc is…</a:t>
            </a:r>
          </a:p>
        </p:txBody>
      </p:sp>
      <p:sp>
        <p:nvSpPr>
          <p:cNvPr id="13316" name="Rectangle 3"/>
          <p:cNvSpPr>
            <a:spLocks noGrp="1" noChangeArrowheads="1"/>
          </p:cNvSpPr>
          <p:nvPr>
            <p:ph type="body" idx="1"/>
          </p:nvPr>
        </p:nvSpPr>
        <p:spPr/>
        <p:txBody>
          <a:bodyPr/>
          <a:lstStyle/>
          <a:p>
            <a:pPr>
              <a:lnSpc>
                <a:spcPct val="90000"/>
              </a:lnSpc>
            </a:pPr>
            <a:r>
              <a:rPr lang="de-DE" sz="1800" smtClean="0"/>
              <a:t>An eResearch Infrastructure</a:t>
            </a:r>
          </a:p>
          <a:p>
            <a:pPr>
              <a:lnSpc>
                <a:spcPct val="90000"/>
              </a:lnSpc>
            </a:pPr>
            <a:r>
              <a:rPr lang="de-DE" sz="1800" smtClean="0"/>
              <a:t>A Repository Infrastructure</a:t>
            </a:r>
          </a:p>
          <a:p>
            <a:pPr>
              <a:lnSpc>
                <a:spcPct val="90000"/>
              </a:lnSpc>
            </a:pPr>
            <a:r>
              <a:rPr lang="de-DE" sz="1800" smtClean="0"/>
              <a:t>An Infrastructure for Virtual Research Environments</a:t>
            </a:r>
          </a:p>
          <a:p>
            <a:pPr>
              <a:lnSpc>
                <a:spcPct val="90000"/>
              </a:lnSpc>
            </a:pPr>
            <a:r>
              <a:rPr lang="de-DE" sz="1800" smtClean="0"/>
              <a:t>A Publication Infrastructure</a:t>
            </a:r>
          </a:p>
          <a:p>
            <a:pPr>
              <a:lnSpc>
                <a:spcPct val="90000"/>
              </a:lnSpc>
            </a:pPr>
            <a:r>
              <a:rPr lang="de-DE" sz="1800" smtClean="0"/>
              <a:t>A Set of Services, Tools and Content Models</a:t>
            </a:r>
          </a:p>
          <a:p>
            <a:pPr>
              <a:lnSpc>
                <a:spcPct val="90000"/>
              </a:lnSpc>
            </a:pPr>
            <a:r>
              <a:rPr lang="de-DE" sz="1800" smtClean="0"/>
              <a:t>An Archive</a:t>
            </a:r>
          </a:p>
          <a:p>
            <a:pPr>
              <a:lnSpc>
                <a:spcPct val="90000"/>
              </a:lnSpc>
            </a:pPr>
            <a:r>
              <a:rPr lang="de-DE" sz="1800" smtClean="0"/>
              <a:t>A Growing Set of Applications:</a:t>
            </a:r>
          </a:p>
          <a:p>
            <a:pPr lvl="1">
              <a:lnSpc>
                <a:spcPct val="90000"/>
              </a:lnSpc>
            </a:pPr>
            <a:r>
              <a:rPr lang="de-DE" sz="1600" smtClean="0"/>
              <a:t>Publication Management</a:t>
            </a:r>
          </a:p>
          <a:p>
            <a:pPr lvl="1">
              <a:lnSpc>
                <a:spcPct val="90000"/>
              </a:lnSpc>
            </a:pPr>
            <a:r>
              <a:rPr lang="de-DE" sz="1600" smtClean="0"/>
              <a:t>Digitized Resources and their Lifecycle</a:t>
            </a:r>
          </a:p>
          <a:p>
            <a:pPr lvl="1">
              <a:lnSpc>
                <a:spcPct val="90000"/>
              </a:lnSpc>
            </a:pPr>
            <a:r>
              <a:rPr lang="de-DE" sz="1600" smtClean="0"/>
              <a:t>Image Research Data and their Specifics</a:t>
            </a:r>
          </a:p>
          <a:p>
            <a:pPr lvl="1">
              <a:lnSpc>
                <a:spcPct val="90000"/>
              </a:lnSpc>
            </a:pPr>
            <a:r>
              <a:rPr lang="de-DE" sz="1600" smtClean="0"/>
              <a:t>Electronic Laboratory Journals (Upcoming)</a:t>
            </a:r>
          </a:p>
          <a:p>
            <a:pPr lvl="1">
              <a:lnSpc>
                <a:spcPct val="90000"/>
              </a:lnSpc>
            </a:pPr>
            <a:r>
              <a:rPr lang="de-DE" sz="1600" smtClean="0"/>
              <a:t>TEI Repository</a:t>
            </a:r>
          </a:p>
          <a:p>
            <a:pPr lvl="1">
              <a:lnSpc>
                <a:spcPct val="90000"/>
              </a:lnSpc>
            </a:pPr>
            <a:r>
              <a:rPr lang="de-DE" sz="1600" smtClean="0"/>
              <a:t>Astronomer‘s Workbench (Community of Practice Platform)</a:t>
            </a:r>
          </a:p>
          <a:p>
            <a:pPr>
              <a:lnSpc>
                <a:spcPct val="90000"/>
              </a:lnSpc>
            </a:pPr>
            <a:endParaRPr lang="de-DE" sz="1800" smtClean="0"/>
          </a:p>
        </p:txBody>
      </p:sp>
    </p:spTree>
    <p:extLst>
      <p:ext uri="{BB962C8B-B14F-4D97-AF65-F5344CB8AC3E}">
        <p14:creationId xmlns:p14="http://schemas.microsoft.com/office/powerpoint/2010/main" val="3649729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Rectangle 2"/>
          <p:cNvSpPr>
            <a:spLocks noGrp="1" noChangeArrowheads="1"/>
          </p:cNvSpPr>
          <p:nvPr>
            <p:ph type="title" idx="4294967295"/>
          </p:nvPr>
        </p:nvSpPr>
        <p:spPr/>
        <p:txBody>
          <a:bodyPr/>
          <a:lstStyle/>
          <a:p>
            <a:pPr defTabSz="1008063"/>
            <a:r>
              <a:rPr lang="en-US" altLang="ja-JP" sz="2400"/>
              <a:t>The Max Planck Society</a:t>
            </a:r>
            <a:br>
              <a:rPr lang="en-US" altLang="ja-JP" sz="2400"/>
            </a:br>
            <a:r>
              <a:rPr lang="en-US" altLang="ja-JP" sz="2400"/>
              <a:t> (MPG – Max-Planck Gesellschaft)</a:t>
            </a:r>
          </a:p>
        </p:txBody>
      </p:sp>
      <p:sp>
        <p:nvSpPr>
          <p:cNvPr id="451588" name="Rectangle 3"/>
          <p:cNvSpPr>
            <a:spLocks noGrp="1" noChangeArrowheads="1"/>
          </p:cNvSpPr>
          <p:nvPr>
            <p:ph type="body" idx="4294967295"/>
          </p:nvPr>
        </p:nvSpPr>
        <p:spPr/>
        <p:txBody>
          <a:bodyPr/>
          <a:lstStyle/>
          <a:p>
            <a:pPr marL="320675" indent="-320675" defTabSz="1008063">
              <a:tabLst>
                <a:tab pos="633413" algn="l"/>
              </a:tabLst>
            </a:pPr>
            <a:r>
              <a:rPr lang="en-US" altLang="ja-JP" sz="2300"/>
              <a:t>80 institutes</a:t>
            </a:r>
          </a:p>
          <a:p>
            <a:pPr marL="1006475" lvl="1" indent="-269875" defTabSz="1008063">
              <a:tabLst>
                <a:tab pos="633413" algn="l"/>
              </a:tabLst>
            </a:pPr>
            <a:r>
              <a:rPr lang="en-US" altLang="ja-JP" sz="2000"/>
              <a:t>Staff: ~ 21,000 </a:t>
            </a:r>
            <a:endParaRPr lang="en-US" altLang="ja-JP" sz="2100"/>
          </a:p>
          <a:p>
            <a:pPr marL="320675" indent="-320675" defTabSz="1008063">
              <a:tabLst>
                <a:tab pos="633413" algn="l"/>
              </a:tabLst>
            </a:pPr>
            <a:endParaRPr lang="en-US" altLang="ja-JP" sz="2300"/>
          </a:p>
          <a:p>
            <a:pPr marL="320675" indent="-320675" defTabSz="1008063">
              <a:tabLst>
                <a:tab pos="633413" algn="l"/>
              </a:tabLst>
            </a:pPr>
            <a:r>
              <a:rPr lang="en-US" altLang="ja-JP" sz="2300"/>
              <a:t>Intense cooperation with universities</a:t>
            </a:r>
          </a:p>
          <a:p>
            <a:pPr marL="320675" indent="-320675" defTabSz="1008063">
              <a:tabLst>
                <a:tab pos="633413" algn="l"/>
              </a:tabLst>
            </a:pPr>
            <a:endParaRPr lang="en-US" altLang="ja-JP" sz="2300"/>
          </a:p>
          <a:p>
            <a:pPr marL="320675" indent="-320675" defTabSz="1008063">
              <a:tabLst>
                <a:tab pos="633413" algn="l"/>
              </a:tabLst>
            </a:pPr>
            <a:endParaRPr lang="en-US" altLang="ja-JP" sz="2300"/>
          </a:p>
        </p:txBody>
      </p:sp>
    </p:spTree>
    <p:extLst>
      <p:ext uri="{BB962C8B-B14F-4D97-AF65-F5344CB8AC3E}">
        <p14:creationId xmlns:p14="http://schemas.microsoft.com/office/powerpoint/2010/main" val="1608774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umsplatzhalter 3"/>
          <p:cNvSpPr>
            <a:spLocks noGrp="1"/>
          </p:cNvSpPr>
          <p:nvPr>
            <p:ph type="dt" sz="quarter" idx="4294967295"/>
          </p:nvPr>
        </p:nvSpPr>
        <p:spPr>
          <a:xfrm>
            <a:off x="5943600" y="6553200"/>
            <a:ext cx="1219200" cy="304800"/>
          </a:xfrm>
          <a:prstGeom prst="rect">
            <a:avLst/>
          </a:prstGeom>
          <a:noFill/>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2334F8C-BE1A-4DB0-AEE2-8DCB9D24419E}" type="datetime1">
              <a:rPr lang="de-DE" sz="900" smtClean="0">
                <a:solidFill>
                  <a:srgbClr val="A0A2A7"/>
                </a:solidFill>
              </a:rPr>
              <a:pPr/>
              <a:t>17.05.2011</a:t>
            </a:fld>
            <a:endParaRPr lang="de-DE" sz="900" smtClean="0">
              <a:solidFill>
                <a:srgbClr val="A0A2A7"/>
              </a:solidFill>
            </a:endParaRPr>
          </a:p>
        </p:txBody>
      </p:sp>
      <p:sp>
        <p:nvSpPr>
          <p:cNvPr id="11267" name="Rectangle 2"/>
          <p:cNvSpPr>
            <a:spLocks noGrp="1" noChangeArrowheads="1"/>
          </p:cNvSpPr>
          <p:nvPr>
            <p:ph type="title"/>
          </p:nvPr>
        </p:nvSpPr>
        <p:spPr/>
        <p:txBody>
          <a:bodyPr/>
          <a:lstStyle/>
          <a:p>
            <a:pPr eaLnBrk="1" hangingPunct="1"/>
            <a:endParaRPr lang="de-DE" smtClean="0"/>
          </a:p>
        </p:txBody>
      </p:sp>
      <p:sp>
        <p:nvSpPr>
          <p:cNvPr id="11268" name="Rectangle 3"/>
          <p:cNvSpPr>
            <a:spLocks noGrp="1" noChangeArrowheads="1"/>
          </p:cNvSpPr>
          <p:nvPr>
            <p:ph type="body" idx="1"/>
          </p:nvPr>
        </p:nvSpPr>
        <p:spPr/>
        <p:txBody>
          <a:bodyPr/>
          <a:lstStyle/>
          <a:p>
            <a:pPr eaLnBrk="1" hangingPunct="1"/>
            <a:endParaRPr lang="de-DE" smtClean="0"/>
          </a:p>
        </p:txBody>
      </p:sp>
      <p:pic>
        <p:nvPicPr>
          <p:cNvPr id="112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1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614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umsplatzhalter 3"/>
          <p:cNvSpPr>
            <a:spLocks noGrp="1"/>
          </p:cNvSpPr>
          <p:nvPr>
            <p:ph type="dt" sz="quarter" idx="4294967295"/>
          </p:nvPr>
        </p:nvSpPr>
        <p:spPr>
          <a:xfrm>
            <a:off x="5943600" y="6553200"/>
            <a:ext cx="1219200" cy="304800"/>
          </a:xfrm>
          <a:prstGeom prst="rect">
            <a:avLst/>
          </a:prstGeom>
          <a:noFill/>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F356C97-A077-4A3B-8948-D1F56200F7EF}" type="datetime1">
              <a:rPr lang="de-DE" sz="900" smtClean="0">
                <a:solidFill>
                  <a:srgbClr val="A0A2A7"/>
                </a:solidFill>
              </a:rPr>
              <a:pPr/>
              <a:t>17.05.2011</a:t>
            </a:fld>
            <a:endParaRPr lang="de-DE" sz="900" smtClean="0">
              <a:solidFill>
                <a:srgbClr val="A0A2A7"/>
              </a:solidFill>
            </a:endParaRPr>
          </a:p>
        </p:txBody>
      </p:sp>
      <p:sp>
        <p:nvSpPr>
          <p:cNvPr id="10243" name="Rectangle 2"/>
          <p:cNvSpPr>
            <a:spLocks noGrp="1" noChangeArrowheads="1"/>
          </p:cNvSpPr>
          <p:nvPr>
            <p:ph type="title"/>
          </p:nvPr>
        </p:nvSpPr>
        <p:spPr/>
        <p:txBody>
          <a:bodyPr/>
          <a:lstStyle/>
          <a:p>
            <a:pPr eaLnBrk="1" hangingPunct="1"/>
            <a:endParaRPr lang="de-DE" smtClean="0"/>
          </a:p>
        </p:txBody>
      </p:sp>
      <p:sp>
        <p:nvSpPr>
          <p:cNvPr id="10244" name="Rectangle 3"/>
          <p:cNvSpPr>
            <a:spLocks noGrp="1" noChangeArrowheads="1"/>
          </p:cNvSpPr>
          <p:nvPr>
            <p:ph type="body" idx="1"/>
          </p:nvPr>
        </p:nvSpPr>
        <p:spPr/>
        <p:txBody>
          <a:bodyPr/>
          <a:lstStyle/>
          <a:p>
            <a:pPr eaLnBrk="1" hangingPunct="1"/>
            <a:endParaRPr lang="de-DE" smtClean="0"/>
          </a:p>
        </p:txBody>
      </p:sp>
      <p:pic>
        <p:nvPicPr>
          <p:cNvPr id="102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16913" cy="679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684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Describing</a:t>
            </a:r>
            <a:r>
              <a:rPr lang="de-DE" dirty="0" smtClean="0"/>
              <a:t> </a:t>
            </a:r>
            <a:r>
              <a:rPr lang="de-DE" dirty="0" err="1" smtClean="0"/>
              <a:t>Streetmaps</a:t>
            </a:r>
            <a:endParaRPr lang="de-DE" dirty="0"/>
          </a:p>
        </p:txBody>
      </p:sp>
      <p:sp>
        <p:nvSpPr>
          <p:cNvPr id="3" name="Inhaltsplatzhalter 2"/>
          <p:cNvSpPr>
            <a:spLocks noGrp="1"/>
          </p:cNvSpPr>
          <p:nvPr>
            <p:ph idx="1"/>
          </p:nvPr>
        </p:nvSpPr>
        <p:spPr/>
        <p:txBody>
          <a:bodyPr/>
          <a:lstStyle/>
          <a:p>
            <a:endParaRPr lang="de-DE"/>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408622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544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Iconographic</a:t>
            </a:r>
            <a:r>
              <a:rPr lang="de-DE" dirty="0" smtClean="0"/>
              <a:t> </a:t>
            </a:r>
            <a:r>
              <a:rPr lang="de-DE" dirty="0" err="1" smtClean="0"/>
              <a:t>Descriptions</a:t>
            </a:r>
            <a:endParaRPr lang="de-DE" dirty="0"/>
          </a:p>
        </p:txBody>
      </p:sp>
      <p:sp>
        <p:nvSpPr>
          <p:cNvPr id="3" name="Inhaltsplatzhalter 2"/>
          <p:cNvSpPr>
            <a:spLocks noGrp="1"/>
          </p:cNvSpPr>
          <p:nvPr>
            <p:ph idx="1"/>
          </p:nvPr>
        </p:nvSpPr>
        <p:spPr/>
        <p:txBody>
          <a:bodyPr/>
          <a:lstStyle/>
          <a:p>
            <a:endParaRPr lang="de-DE"/>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692696"/>
            <a:ext cx="2857500"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443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Linking </a:t>
            </a:r>
            <a:r>
              <a:rPr lang="de-DE" dirty="0" err="1" smtClean="0"/>
              <a:t>Persons</a:t>
            </a:r>
            <a:r>
              <a:rPr lang="de-DE" dirty="0" smtClean="0"/>
              <a:t> </a:t>
            </a:r>
            <a:r>
              <a:rPr lang="de-DE" dirty="0" err="1" smtClean="0"/>
              <a:t>to</a:t>
            </a:r>
            <a:r>
              <a:rPr lang="de-DE" dirty="0" smtClean="0"/>
              <a:t> Authority Data</a:t>
            </a:r>
            <a:endParaRPr lang="de-DE" dirty="0"/>
          </a:p>
        </p:txBody>
      </p:sp>
      <p:sp>
        <p:nvSpPr>
          <p:cNvPr id="3" name="Inhaltsplatzhalter 2"/>
          <p:cNvSpPr>
            <a:spLocks noGrp="1"/>
          </p:cNvSpPr>
          <p:nvPr>
            <p:ph idx="1"/>
          </p:nvPr>
        </p:nvSpPr>
        <p:spPr/>
        <p:txBody>
          <a:bodyPr/>
          <a:lstStyle/>
          <a:p>
            <a:endParaRPr lang="de-DE"/>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772816"/>
            <a:ext cx="3514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018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8"/>
          <p:cNvSpPr>
            <a:spLocks noGrp="1" noChangeArrowheads="1"/>
          </p:cNvSpPr>
          <p:nvPr>
            <p:ph type="sldNum" sz="quarter" idx="4294967295"/>
          </p:nvPr>
        </p:nvSpPr>
        <p:spPr>
          <a:xfrm>
            <a:off x="7010400" y="6526213"/>
            <a:ext cx="2133600" cy="331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DEF0A75-9615-454E-B52C-4122D58CBBB8}" type="slidenum">
              <a:rPr lang="de-DE" smtClean="0">
                <a:solidFill>
                  <a:schemeClr val="bg1"/>
                </a:solidFill>
                <a:latin typeface="Calibri" pitchFamily="34" charset="0"/>
              </a:rPr>
              <a:pPr eaLnBrk="1" hangingPunct="1"/>
              <a:t>24</a:t>
            </a:fld>
            <a:endParaRPr lang="de-DE" smtClean="0">
              <a:solidFill>
                <a:schemeClr val="bg1"/>
              </a:solidFill>
              <a:latin typeface="Calibri" pitchFamily="34" charset="0"/>
            </a:endParaRPr>
          </a:p>
        </p:txBody>
      </p:sp>
      <p:sp>
        <p:nvSpPr>
          <p:cNvPr id="6147" name="Rectangle 2"/>
          <p:cNvSpPr>
            <a:spLocks noGrp="1" noChangeArrowheads="1"/>
          </p:cNvSpPr>
          <p:nvPr>
            <p:ph type="title"/>
          </p:nvPr>
        </p:nvSpPr>
        <p:spPr/>
        <p:txBody>
          <a:bodyPr/>
          <a:lstStyle/>
          <a:p>
            <a:r>
              <a:rPr lang="de-DE" dirty="0" err="1" smtClean="0"/>
              <a:t>TextGrid</a:t>
            </a:r>
            <a:r>
              <a:rPr lang="de-DE" dirty="0" smtClean="0"/>
              <a:t>: The Virtual Research Environment</a:t>
            </a:r>
          </a:p>
        </p:txBody>
      </p:sp>
      <p:sp>
        <p:nvSpPr>
          <p:cNvPr id="6148" name="Rectangle 3"/>
          <p:cNvSpPr>
            <a:spLocks noGrp="1" noChangeArrowheads="1"/>
          </p:cNvSpPr>
          <p:nvPr>
            <p:ph type="body" idx="1"/>
          </p:nvPr>
        </p:nvSpPr>
        <p:spPr>
          <a:xfrm>
            <a:off x="250825" y="1412875"/>
            <a:ext cx="6049963" cy="5256213"/>
          </a:xfrm>
        </p:spPr>
        <p:txBody>
          <a:bodyPr/>
          <a:lstStyle/>
          <a:p>
            <a:pPr>
              <a:buFontTx/>
              <a:buNone/>
            </a:pPr>
            <a:r>
              <a:rPr lang="de-DE" b="1" smtClean="0"/>
              <a:t>TextGrid Laboratory</a:t>
            </a:r>
          </a:p>
          <a:p>
            <a:pPr lvl="1"/>
            <a:r>
              <a:rPr lang="de-DE" smtClean="0"/>
              <a:t>single point of entry to the virtual research environment </a:t>
            </a:r>
          </a:p>
          <a:p>
            <a:pPr lvl="1"/>
            <a:r>
              <a:rPr lang="de-DE" smtClean="0"/>
              <a:t>provides integrated access to both new and existing tools and services via user-friendly software</a:t>
            </a:r>
          </a:p>
          <a:p>
            <a:pPr lvl="1"/>
            <a:r>
              <a:rPr lang="de-DE" smtClean="0"/>
              <a:t>will be updated continously with beta tests</a:t>
            </a:r>
          </a:p>
          <a:p>
            <a:pPr lvl="1">
              <a:buFont typeface="Wingdings" pitchFamily="2" charset="2"/>
              <a:buNone/>
            </a:pPr>
            <a:endParaRPr lang="de-DE" smtClean="0"/>
          </a:p>
          <a:p>
            <a:pPr>
              <a:buFontTx/>
              <a:buNone/>
            </a:pPr>
            <a:r>
              <a:rPr lang="de-DE" b="1" smtClean="0"/>
              <a:t>TextGrid Repository</a:t>
            </a:r>
            <a:r>
              <a:rPr lang="de-DE" smtClean="0"/>
              <a:t> </a:t>
            </a:r>
          </a:p>
          <a:p>
            <a:pPr lvl="1"/>
            <a:r>
              <a:rPr lang="de-DE" smtClean="0"/>
              <a:t>long-term archive for research data in a grid infrastructure</a:t>
            </a:r>
          </a:p>
          <a:p>
            <a:pPr lvl="1"/>
            <a:r>
              <a:rPr lang="de-DE" smtClean="0"/>
              <a:t>ensures long-term availability and access to its research data as well as interoperability</a:t>
            </a:r>
          </a:p>
        </p:txBody>
      </p:sp>
      <p:pic>
        <p:nvPicPr>
          <p:cNvPr id="6149" name="Picture 4" descr="textgridr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420938"/>
            <a:ext cx="22002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711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8"/>
          <p:cNvSpPr>
            <a:spLocks noGrp="1" noChangeArrowheads="1"/>
          </p:cNvSpPr>
          <p:nvPr>
            <p:ph type="sldNum" sz="quarter" idx="4294967295"/>
          </p:nvPr>
        </p:nvSpPr>
        <p:spPr>
          <a:xfrm>
            <a:off x="7010400" y="6526213"/>
            <a:ext cx="2133600" cy="331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CAA2C20-C17E-4E11-A278-466D0957583C}" type="slidenum">
              <a:rPr lang="de-DE" smtClean="0">
                <a:solidFill>
                  <a:schemeClr val="bg1"/>
                </a:solidFill>
                <a:latin typeface="Calibri" pitchFamily="34" charset="0"/>
              </a:rPr>
              <a:pPr eaLnBrk="1" hangingPunct="1"/>
              <a:t>25</a:t>
            </a:fld>
            <a:endParaRPr lang="de-DE" smtClean="0">
              <a:solidFill>
                <a:schemeClr val="bg1"/>
              </a:solidFill>
              <a:latin typeface="Calibri" pitchFamily="34" charset="0"/>
            </a:endParaRPr>
          </a:p>
        </p:txBody>
      </p:sp>
      <p:sp>
        <p:nvSpPr>
          <p:cNvPr id="8195" name="Rectangle 2"/>
          <p:cNvSpPr>
            <a:spLocks noGrp="1" noChangeArrowheads="1"/>
          </p:cNvSpPr>
          <p:nvPr>
            <p:ph type="title"/>
          </p:nvPr>
        </p:nvSpPr>
        <p:spPr/>
        <p:txBody>
          <a:bodyPr/>
          <a:lstStyle/>
          <a:p>
            <a:r>
              <a:rPr lang="en-US" smtClean="0"/>
              <a:t>XML Editor </a:t>
            </a:r>
            <a:endParaRPr lang="de-DE" smtClean="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76250"/>
            <a:ext cx="6762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357313"/>
            <a:ext cx="71993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60074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8"/>
          <p:cNvSpPr>
            <a:spLocks noGrp="1" noChangeArrowheads="1"/>
          </p:cNvSpPr>
          <p:nvPr>
            <p:ph type="sldNum" sz="quarter" idx="4294967295"/>
          </p:nvPr>
        </p:nvSpPr>
        <p:spPr>
          <a:xfrm>
            <a:off x="7010400" y="6526213"/>
            <a:ext cx="2133600" cy="331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5A74DFA-7F04-4CD9-8C90-A10817BAE870}" type="slidenum">
              <a:rPr lang="de-DE" smtClean="0">
                <a:solidFill>
                  <a:schemeClr val="bg1"/>
                </a:solidFill>
                <a:latin typeface="Calibri" pitchFamily="34" charset="0"/>
              </a:rPr>
              <a:pPr eaLnBrk="1" hangingPunct="1"/>
              <a:t>26</a:t>
            </a:fld>
            <a:endParaRPr lang="de-DE" smtClean="0">
              <a:solidFill>
                <a:schemeClr val="bg1"/>
              </a:solidFill>
              <a:latin typeface="Calibri" pitchFamily="34" charset="0"/>
            </a:endParaRPr>
          </a:p>
        </p:txBody>
      </p:sp>
      <p:sp>
        <p:nvSpPr>
          <p:cNvPr id="9219" name="Rectangle 2"/>
          <p:cNvSpPr>
            <a:spLocks noGrp="1" noChangeArrowheads="1"/>
          </p:cNvSpPr>
          <p:nvPr>
            <p:ph type="title"/>
          </p:nvPr>
        </p:nvSpPr>
        <p:spPr/>
        <p:txBody>
          <a:bodyPr/>
          <a:lstStyle/>
          <a:p>
            <a:r>
              <a:rPr lang="en-US" smtClean="0"/>
              <a:t>Text-Image-Link Editor </a:t>
            </a:r>
            <a:endParaRPr lang="de-DE" smtClean="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76250"/>
            <a:ext cx="6762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Bild-Link-Edi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1357313"/>
            <a:ext cx="624046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29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8"/>
          <p:cNvSpPr>
            <a:spLocks noGrp="1" noChangeArrowheads="1"/>
          </p:cNvSpPr>
          <p:nvPr>
            <p:ph type="sldNum" sz="quarter" idx="4294967295"/>
          </p:nvPr>
        </p:nvSpPr>
        <p:spPr>
          <a:xfrm>
            <a:off x="7010400" y="6526213"/>
            <a:ext cx="2133600" cy="331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E1B72E3-3367-45F5-B491-E10BC39A7FD4}" type="slidenum">
              <a:rPr lang="de-DE" smtClean="0">
                <a:solidFill>
                  <a:schemeClr val="bg1"/>
                </a:solidFill>
                <a:latin typeface="Calibri" pitchFamily="34" charset="0"/>
              </a:rPr>
              <a:pPr eaLnBrk="1" hangingPunct="1"/>
              <a:t>27</a:t>
            </a:fld>
            <a:endParaRPr lang="de-DE" smtClean="0">
              <a:solidFill>
                <a:schemeClr val="bg1"/>
              </a:solidFill>
              <a:latin typeface="Calibri" pitchFamily="34" charset="0"/>
            </a:endParaRPr>
          </a:p>
        </p:txBody>
      </p:sp>
      <p:sp>
        <p:nvSpPr>
          <p:cNvPr id="13315" name="Rectangle 2"/>
          <p:cNvSpPr>
            <a:spLocks noGrp="1" noChangeArrowheads="1"/>
          </p:cNvSpPr>
          <p:nvPr>
            <p:ph type="title" idx="4294967295"/>
          </p:nvPr>
        </p:nvSpPr>
        <p:spPr>
          <a:xfrm>
            <a:off x="844624" y="764704"/>
            <a:ext cx="7543800" cy="936625"/>
          </a:xfrm>
        </p:spPr>
        <p:txBody>
          <a:bodyPr/>
          <a:lstStyle/>
          <a:p>
            <a:r>
              <a:rPr lang="en-GB" sz="2800" dirty="0" smtClean="0"/>
              <a:t>What’s the Grid in </a:t>
            </a:r>
            <a:r>
              <a:rPr lang="en-GB" sz="2800" dirty="0" err="1" smtClean="0"/>
              <a:t>TextGrid</a:t>
            </a:r>
            <a:r>
              <a:rPr lang="en-GB" sz="2800" dirty="0" smtClean="0"/>
              <a:t>? – Storage!</a:t>
            </a:r>
          </a:p>
        </p:txBody>
      </p:sp>
      <p:sp>
        <p:nvSpPr>
          <p:cNvPr id="13316" name="Rechteck 4"/>
          <p:cNvSpPr>
            <a:spLocks noChangeArrowheads="1"/>
          </p:cNvSpPr>
          <p:nvPr/>
        </p:nvSpPr>
        <p:spPr bwMode="auto">
          <a:xfrm>
            <a:off x="179388" y="1663700"/>
            <a:ext cx="3455987" cy="2070100"/>
          </a:xfrm>
          <a:prstGeom prst="rect">
            <a:avLst/>
          </a:prstGeom>
          <a:gradFill rotWithShape="1">
            <a:gsLst>
              <a:gs pos="0">
                <a:srgbClr val="FF7C80"/>
              </a:gs>
              <a:gs pos="100000">
                <a:srgbClr val="FFCCC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GB">
              <a:solidFill>
                <a:schemeClr val="hlink"/>
              </a:solidFill>
              <a:latin typeface="Calibri" pitchFamily="34" charset="0"/>
            </a:endParaRPr>
          </a:p>
        </p:txBody>
      </p:sp>
      <p:sp>
        <p:nvSpPr>
          <p:cNvPr id="13317" name="AutoShape 4"/>
          <p:cNvSpPr>
            <a:spLocks noChangeArrowheads="1"/>
          </p:cNvSpPr>
          <p:nvPr/>
        </p:nvSpPr>
        <p:spPr bwMode="auto">
          <a:xfrm rot="5400000" flipH="1">
            <a:off x="1960563" y="3086100"/>
            <a:ext cx="3206750" cy="31686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33399">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5" name="Rechteck 4"/>
          <p:cNvSpPr>
            <a:spLocks noChangeArrowheads="1"/>
          </p:cNvSpPr>
          <p:nvPr/>
        </p:nvSpPr>
        <p:spPr bwMode="auto">
          <a:xfrm>
            <a:off x="179388" y="4002088"/>
            <a:ext cx="8785225" cy="2270125"/>
          </a:xfrm>
          <a:prstGeom prst="rect">
            <a:avLst/>
          </a:prstGeom>
          <a:gradFill flip="none" rotWithShape="1">
            <a:gsLst>
              <a:gs pos="0">
                <a:srgbClr val="99CCFF">
                  <a:shade val="30000"/>
                  <a:satMod val="115000"/>
                  <a:alpha val="54000"/>
                </a:srgbClr>
              </a:gs>
              <a:gs pos="50000">
                <a:srgbClr val="99CCFF">
                  <a:shade val="67500"/>
                  <a:satMod val="115000"/>
                </a:srgbClr>
              </a:gs>
              <a:gs pos="100000">
                <a:srgbClr val="99CCFF">
                  <a:shade val="100000"/>
                  <a:satMod val="115000"/>
                </a:srgbClr>
              </a:gs>
            </a:gsLst>
            <a:lin ang="16200000" scaled="1"/>
            <a:tileRect/>
          </a:gradFill>
          <a:ln w="9525" algn="ctr">
            <a:noFill/>
            <a:miter lim="800000"/>
            <a:headEnd/>
            <a:tailEnd/>
          </a:ln>
          <a:effectLst>
            <a:outerShdw dist="20000" dir="5400000" rotWithShape="0">
              <a:srgbClr val="000000">
                <a:alpha val="37999"/>
              </a:srgbClr>
            </a:outerShdw>
          </a:effectLst>
        </p:spPr>
        <p:txBody>
          <a:bodyPr/>
          <a:lstStyle/>
          <a:p>
            <a:pPr fontAlgn="auto">
              <a:spcBef>
                <a:spcPts val="0"/>
              </a:spcBef>
              <a:spcAft>
                <a:spcPts val="0"/>
              </a:spcAft>
              <a:defRPr/>
            </a:pPr>
            <a:endParaRPr lang="en-US" dirty="0">
              <a:solidFill>
                <a:srgbClr val="CC3300"/>
              </a:solidFill>
              <a:latin typeface="+mn-lt"/>
              <a:ea typeface="+mn-ea"/>
            </a:endParaRPr>
          </a:p>
        </p:txBody>
      </p:sp>
      <p:sp>
        <p:nvSpPr>
          <p:cNvPr id="13319" name="AutoShape 6"/>
          <p:cNvSpPr>
            <a:spLocks noChangeArrowheads="1"/>
          </p:cNvSpPr>
          <p:nvPr/>
        </p:nvSpPr>
        <p:spPr bwMode="auto">
          <a:xfrm>
            <a:off x="395288" y="1733550"/>
            <a:ext cx="1008062" cy="2559050"/>
          </a:xfrm>
          <a:prstGeom prst="downArrow">
            <a:avLst>
              <a:gd name="adj1" fmla="val 50000"/>
              <a:gd name="adj2" fmla="val 63465"/>
            </a:avLst>
          </a:prstGeom>
          <a:solidFill>
            <a:srgbClr val="00193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a:p>
        </p:txBody>
      </p:sp>
      <p:sp>
        <p:nvSpPr>
          <p:cNvPr id="13320" name="Rectangle 51"/>
          <p:cNvSpPr>
            <a:spLocks noChangeArrowheads="1"/>
          </p:cNvSpPr>
          <p:nvPr/>
        </p:nvSpPr>
        <p:spPr bwMode="auto">
          <a:xfrm>
            <a:off x="179388" y="6072188"/>
            <a:ext cx="8785225" cy="657225"/>
          </a:xfrm>
          <a:prstGeom prst="rect">
            <a:avLst/>
          </a:prstGeom>
          <a:gradFill rotWithShape="1">
            <a:gsLst>
              <a:gs pos="0">
                <a:srgbClr val="003366"/>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b="1">
                <a:solidFill>
                  <a:schemeClr val="bg1"/>
                </a:solidFill>
              </a:rPr>
              <a:t>Grid Storage</a:t>
            </a:r>
          </a:p>
        </p:txBody>
      </p:sp>
      <p:sp>
        <p:nvSpPr>
          <p:cNvPr id="13321" name="AutoShape 7"/>
          <p:cNvSpPr>
            <a:spLocks noChangeArrowheads="1"/>
          </p:cNvSpPr>
          <p:nvPr/>
        </p:nvSpPr>
        <p:spPr bwMode="auto">
          <a:xfrm>
            <a:off x="2339975" y="4797425"/>
            <a:ext cx="792163" cy="668338"/>
          </a:xfrm>
          <a:prstGeom prst="can">
            <a:avLst>
              <a:gd name="adj" fmla="val 25000"/>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GB" sz="1200" b="1">
                <a:solidFill>
                  <a:schemeClr val="accent1"/>
                </a:solidFill>
              </a:rPr>
              <a:t>search</a:t>
            </a:r>
            <a:br>
              <a:rPr lang="en-GB" sz="1200" b="1">
                <a:solidFill>
                  <a:schemeClr val="accent1"/>
                </a:solidFill>
              </a:rPr>
            </a:br>
            <a:r>
              <a:rPr lang="en-GB" sz="1200" b="1">
                <a:solidFill>
                  <a:schemeClr val="accent1"/>
                </a:solidFill>
              </a:rPr>
              <a:t>index 1</a:t>
            </a:r>
          </a:p>
        </p:txBody>
      </p:sp>
      <p:sp>
        <p:nvSpPr>
          <p:cNvPr id="13322" name="AutoShape 8"/>
          <p:cNvSpPr>
            <a:spLocks noChangeArrowheads="1"/>
          </p:cNvSpPr>
          <p:nvPr/>
        </p:nvSpPr>
        <p:spPr bwMode="auto">
          <a:xfrm>
            <a:off x="5507038" y="4803775"/>
            <a:ext cx="792162" cy="668338"/>
          </a:xfrm>
          <a:prstGeom prst="can">
            <a:avLst>
              <a:gd name="adj" fmla="val 22685"/>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GB" sz="1200" b="1">
                <a:solidFill>
                  <a:schemeClr val="accent1"/>
                </a:solidFill>
              </a:rPr>
              <a:t>search</a:t>
            </a:r>
          </a:p>
          <a:p>
            <a:pPr algn="ctr"/>
            <a:r>
              <a:rPr lang="en-GB" sz="1200" b="1">
                <a:solidFill>
                  <a:schemeClr val="accent1"/>
                </a:solidFill>
              </a:rPr>
              <a:t>Index 2</a:t>
            </a:r>
          </a:p>
        </p:txBody>
      </p:sp>
      <p:sp>
        <p:nvSpPr>
          <p:cNvPr id="13323" name="Text Box 9"/>
          <p:cNvSpPr txBox="1">
            <a:spLocks noChangeArrowheads="1"/>
          </p:cNvSpPr>
          <p:nvPr/>
        </p:nvSpPr>
        <p:spPr bwMode="auto">
          <a:xfrm>
            <a:off x="3635375" y="4724400"/>
            <a:ext cx="111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400" b="1">
                <a:solidFill>
                  <a:srgbClr val="003366"/>
                </a:solidFill>
              </a:rPr>
              <a:t>TG-publish</a:t>
            </a:r>
          </a:p>
        </p:txBody>
      </p:sp>
      <p:sp>
        <p:nvSpPr>
          <p:cNvPr id="13324" name="Text Box 10"/>
          <p:cNvSpPr txBox="1">
            <a:spLocks noChangeArrowheads="1"/>
          </p:cNvSpPr>
          <p:nvPr/>
        </p:nvSpPr>
        <p:spPr bwMode="auto">
          <a:xfrm>
            <a:off x="3419475" y="5229225"/>
            <a:ext cx="17351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000" b="1">
                <a:solidFill>
                  <a:srgbClr val="003366"/>
                </a:solidFill>
              </a:rPr>
              <a:t>+ metadata validation /QA</a:t>
            </a:r>
          </a:p>
          <a:p>
            <a:pPr eaLnBrk="1" hangingPunct="1"/>
            <a:r>
              <a:rPr lang="en-GB" sz="1000" b="1">
                <a:solidFill>
                  <a:srgbClr val="003366"/>
                </a:solidFill>
              </a:rPr>
              <a:t>+ Persistent Identifier</a:t>
            </a:r>
          </a:p>
          <a:p>
            <a:pPr eaLnBrk="1" hangingPunct="1"/>
            <a:r>
              <a:rPr lang="en-GB" sz="1000" b="1">
                <a:solidFill>
                  <a:srgbClr val="003366"/>
                </a:solidFill>
              </a:rPr>
              <a:t>+ (LTP MD)</a:t>
            </a:r>
          </a:p>
          <a:p>
            <a:pPr eaLnBrk="1" hangingPunct="1"/>
            <a:r>
              <a:rPr lang="en-GB" sz="1000" b="1">
                <a:solidFill>
                  <a:srgbClr val="003366"/>
                </a:solidFill>
              </a:rPr>
              <a:t>+ (LTP services)</a:t>
            </a:r>
          </a:p>
        </p:txBody>
      </p:sp>
      <p:sp>
        <p:nvSpPr>
          <p:cNvPr id="13325" name="Text Box 17"/>
          <p:cNvSpPr txBox="1">
            <a:spLocks noChangeArrowheads="1"/>
          </p:cNvSpPr>
          <p:nvPr/>
        </p:nvSpPr>
        <p:spPr bwMode="auto">
          <a:xfrm rot="-5400000">
            <a:off x="-484981" y="2601119"/>
            <a:ext cx="1868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GB" sz="2000" b="1">
                <a:solidFill>
                  <a:srgbClr val="A50021"/>
                </a:solidFill>
              </a:rPr>
              <a:t>TextGridLab</a:t>
            </a:r>
          </a:p>
        </p:txBody>
      </p:sp>
      <p:sp>
        <p:nvSpPr>
          <p:cNvPr id="13326" name="Text Box 36"/>
          <p:cNvSpPr txBox="1">
            <a:spLocks noChangeArrowheads="1"/>
          </p:cNvSpPr>
          <p:nvPr/>
        </p:nvSpPr>
        <p:spPr bwMode="auto">
          <a:xfrm rot="-5400000">
            <a:off x="-406400" y="4865688"/>
            <a:ext cx="1857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GB" sz="2000" b="1">
                <a:solidFill>
                  <a:srgbClr val="000066"/>
                </a:solidFill>
              </a:rPr>
              <a:t>TextGridRep</a:t>
            </a:r>
          </a:p>
        </p:txBody>
      </p:sp>
      <p:sp>
        <p:nvSpPr>
          <p:cNvPr id="13327" name="Line 13"/>
          <p:cNvSpPr>
            <a:spLocks noChangeShapeType="1"/>
          </p:cNvSpPr>
          <p:nvPr/>
        </p:nvSpPr>
        <p:spPr bwMode="auto">
          <a:xfrm>
            <a:off x="2124075" y="3573463"/>
            <a:ext cx="576263" cy="1150937"/>
          </a:xfrm>
          <a:prstGeom prst="line">
            <a:avLst/>
          </a:prstGeom>
          <a:noFill/>
          <a:ln w="38100">
            <a:solidFill>
              <a:srgbClr val="003366"/>
            </a:solidFill>
            <a:round/>
            <a:headEnd/>
            <a:tailEnd type="triangle" w="lg" len="med"/>
          </a:ln>
          <a:extLst>
            <a:ext uri="{909E8E84-426E-40DD-AFC4-6F175D3DCCD1}">
              <a14:hiddenFill xmlns:a14="http://schemas.microsoft.com/office/drawing/2010/main">
                <a:noFill/>
              </a14:hiddenFill>
            </a:ext>
          </a:extLst>
        </p:spPr>
        <p:txBody>
          <a:bodyPr/>
          <a:lstStyle/>
          <a:p>
            <a:endParaRPr lang="de-DE"/>
          </a:p>
        </p:txBody>
      </p:sp>
      <p:sp>
        <p:nvSpPr>
          <p:cNvPr id="13328" name="Line 14"/>
          <p:cNvSpPr>
            <a:spLocks noChangeShapeType="1"/>
          </p:cNvSpPr>
          <p:nvPr/>
        </p:nvSpPr>
        <p:spPr bwMode="auto">
          <a:xfrm>
            <a:off x="2771775" y="3668713"/>
            <a:ext cx="2663825" cy="1068387"/>
          </a:xfrm>
          <a:prstGeom prst="line">
            <a:avLst/>
          </a:prstGeom>
          <a:noFill/>
          <a:ln w="19050">
            <a:solidFill>
              <a:srgbClr val="003366"/>
            </a:solidFill>
            <a:prstDash val="dash"/>
            <a:round/>
            <a:headEnd/>
            <a:tailEnd type="triangle" w="lg" len="med"/>
          </a:ln>
          <a:extLst>
            <a:ext uri="{909E8E84-426E-40DD-AFC4-6F175D3DCCD1}">
              <a14:hiddenFill xmlns:a14="http://schemas.microsoft.com/office/drawing/2010/main">
                <a:noFill/>
              </a14:hiddenFill>
            </a:ext>
          </a:extLst>
        </p:spPr>
        <p:txBody>
          <a:bodyPr/>
          <a:lstStyle/>
          <a:p>
            <a:endParaRPr lang="de-DE"/>
          </a:p>
        </p:txBody>
      </p:sp>
      <p:sp>
        <p:nvSpPr>
          <p:cNvPr id="13329" name="Line 15"/>
          <p:cNvSpPr>
            <a:spLocks noChangeShapeType="1"/>
          </p:cNvSpPr>
          <p:nvPr/>
        </p:nvSpPr>
        <p:spPr bwMode="auto">
          <a:xfrm>
            <a:off x="6084888" y="3716338"/>
            <a:ext cx="1587" cy="1022350"/>
          </a:xfrm>
          <a:custGeom>
            <a:avLst/>
            <a:gdLst>
              <a:gd name="T0" fmla="*/ 0 w 1"/>
              <a:gd name="T1" fmla="*/ 0 h 644"/>
              <a:gd name="T2" fmla="*/ 0 w 1"/>
              <a:gd name="T3" fmla="*/ 2147483647 h 644"/>
              <a:gd name="T4" fmla="*/ 0 60000 65536"/>
              <a:gd name="T5" fmla="*/ 0 60000 65536"/>
              <a:gd name="T6" fmla="*/ 0 w 1"/>
              <a:gd name="T7" fmla="*/ 0 h 644"/>
              <a:gd name="T8" fmla="*/ 1 w 1"/>
              <a:gd name="T9" fmla="*/ 644 h 644"/>
            </a:gdLst>
            <a:ahLst/>
            <a:cxnLst>
              <a:cxn ang="T4">
                <a:pos x="T0" y="T1"/>
              </a:cxn>
              <a:cxn ang="T5">
                <a:pos x="T2" y="T3"/>
              </a:cxn>
            </a:cxnLst>
            <a:rect l="T6" t="T7" r="T8" b="T9"/>
            <a:pathLst>
              <a:path w="1" h="644">
                <a:moveTo>
                  <a:pt x="0" y="0"/>
                </a:moveTo>
                <a:lnTo>
                  <a:pt x="0" y="644"/>
                </a:lnTo>
              </a:path>
            </a:pathLst>
          </a:custGeom>
          <a:noFill/>
          <a:ln w="38100">
            <a:solidFill>
              <a:srgbClr val="003366"/>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330" name="Text Box 16"/>
          <p:cNvSpPr txBox="1">
            <a:spLocks noChangeArrowheads="1"/>
          </p:cNvSpPr>
          <p:nvPr/>
        </p:nvSpPr>
        <p:spPr bwMode="auto">
          <a:xfrm>
            <a:off x="1116013" y="6272213"/>
            <a:ext cx="903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400" b="1">
                <a:solidFill>
                  <a:schemeClr val="accent1"/>
                </a:solidFill>
              </a:rPr>
              <a:t>dynamic</a:t>
            </a:r>
          </a:p>
        </p:txBody>
      </p:sp>
      <p:sp>
        <p:nvSpPr>
          <p:cNvPr id="13331" name="Text Box 17"/>
          <p:cNvSpPr txBox="1">
            <a:spLocks noChangeArrowheads="1"/>
          </p:cNvSpPr>
          <p:nvPr/>
        </p:nvSpPr>
        <p:spPr bwMode="auto">
          <a:xfrm>
            <a:off x="6443663" y="6237288"/>
            <a:ext cx="646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400" b="1">
                <a:solidFill>
                  <a:schemeClr val="accent1"/>
                </a:solidFill>
              </a:rPr>
              <a:t>static</a:t>
            </a:r>
          </a:p>
        </p:txBody>
      </p:sp>
      <p:sp>
        <p:nvSpPr>
          <p:cNvPr id="13332" name="Text Box 18"/>
          <p:cNvSpPr txBox="1">
            <a:spLocks noChangeArrowheads="1"/>
          </p:cNvSpPr>
          <p:nvPr/>
        </p:nvSpPr>
        <p:spPr bwMode="auto">
          <a:xfrm>
            <a:off x="8027988" y="6165850"/>
            <a:ext cx="855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2800" b="1">
                <a:solidFill>
                  <a:schemeClr val="bg1"/>
                </a:solidFill>
              </a:rPr>
              <a:t>LTP</a:t>
            </a:r>
          </a:p>
        </p:txBody>
      </p:sp>
      <p:sp>
        <p:nvSpPr>
          <p:cNvPr id="13333" name="AutoShape 19"/>
          <p:cNvSpPr>
            <a:spLocks noChangeArrowheads="1"/>
          </p:cNvSpPr>
          <p:nvPr/>
        </p:nvSpPr>
        <p:spPr bwMode="auto">
          <a:xfrm>
            <a:off x="5759450" y="5538788"/>
            <a:ext cx="287338" cy="468312"/>
          </a:xfrm>
          <a:prstGeom prst="upDownArrow">
            <a:avLst>
              <a:gd name="adj1" fmla="val 50000"/>
              <a:gd name="adj2" fmla="val 32597"/>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13334" name="Rectangle 20"/>
          <p:cNvSpPr>
            <a:spLocks noChangeArrowheads="1"/>
          </p:cNvSpPr>
          <p:nvPr/>
        </p:nvSpPr>
        <p:spPr bwMode="auto">
          <a:xfrm>
            <a:off x="898525" y="4870450"/>
            <a:ext cx="720725" cy="5349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1200" b="1">
                <a:solidFill>
                  <a:schemeClr val="accent1"/>
                </a:solidFill>
              </a:rPr>
              <a:t>TG-auth*</a:t>
            </a:r>
          </a:p>
        </p:txBody>
      </p:sp>
      <p:sp>
        <p:nvSpPr>
          <p:cNvPr id="13335" name="AutoShape 21"/>
          <p:cNvSpPr>
            <a:spLocks noChangeArrowheads="1"/>
          </p:cNvSpPr>
          <p:nvPr/>
        </p:nvSpPr>
        <p:spPr bwMode="auto">
          <a:xfrm rot="5400000">
            <a:off x="1828007" y="4949031"/>
            <a:ext cx="266700" cy="395287"/>
          </a:xfrm>
          <a:prstGeom prst="upDownArrow">
            <a:avLst>
              <a:gd name="adj1" fmla="val 50000"/>
              <a:gd name="adj2" fmla="val 29643"/>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GB"/>
          </a:p>
        </p:txBody>
      </p:sp>
      <p:sp>
        <p:nvSpPr>
          <p:cNvPr id="13336" name="AutoShape 22"/>
          <p:cNvSpPr>
            <a:spLocks noChangeArrowheads="1"/>
          </p:cNvSpPr>
          <p:nvPr/>
        </p:nvSpPr>
        <p:spPr bwMode="auto">
          <a:xfrm rot="16200000" flipH="1">
            <a:off x="231775" y="3086100"/>
            <a:ext cx="3206750" cy="31686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33399">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13337" name="AutoShape 23"/>
          <p:cNvSpPr>
            <a:spLocks noChangeArrowheads="1"/>
          </p:cNvSpPr>
          <p:nvPr/>
        </p:nvSpPr>
        <p:spPr bwMode="auto">
          <a:xfrm>
            <a:off x="1116013" y="5472113"/>
            <a:ext cx="287337" cy="534987"/>
          </a:xfrm>
          <a:prstGeom prst="upDownArrow">
            <a:avLst>
              <a:gd name="adj1" fmla="val 50000"/>
              <a:gd name="adj2" fmla="val 37238"/>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13338" name="Text Box 24"/>
          <p:cNvSpPr txBox="1">
            <a:spLocks noChangeArrowheads="1"/>
          </p:cNvSpPr>
          <p:nvPr/>
        </p:nvSpPr>
        <p:spPr bwMode="auto">
          <a:xfrm>
            <a:off x="790575" y="4508500"/>
            <a:ext cx="181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400" b="1">
                <a:solidFill>
                  <a:srgbClr val="A50021"/>
                </a:solidFill>
              </a:rPr>
              <a:t>rights management</a:t>
            </a:r>
          </a:p>
        </p:txBody>
      </p:sp>
      <p:sp>
        <p:nvSpPr>
          <p:cNvPr id="13339" name="Text Box 25"/>
          <p:cNvSpPr txBox="1">
            <a:spLocks noChangeArrowheads="1"/>
          </p:cNvSpPr>
          <p:nvPr/>
        </p:nvSpPr>
        <p:spPr bwMode="auto">
          <a:xfrm>
            <a:off x="877888" y="126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b="1" dirty="0">
                <a:solidFill>
                  <a:srgbClr val="003366"/>
                </a:solidFill>
              </a:rPr>
              <a:t>Eclipse Frontend</a:t>
            </a:r>
          </a:p>
        </p:txBody>
      </p:sp>
      <p:sp>
        <p:nvSpPr>
          <p:cNvPr id="13340" name="Text Box 26"/>
          <p:cNvSpPr txBox="1">
            <a:spLocks noChangeArrowheads="1"/>
          </p:cNvSpPr>
          <p:nvPr/>
        </p:nvSpPr>
        <p:spPr bwMode="auto">
          <a:xfrm>
            <a:off x="5292725" y="1268413"/>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b="1">
                <a:solidFill>
                  <a:srgbClr val="003366"/>
                </a:solidFill>
              </a:rPr>
              <a:t>Portal(s)</a:t>
            </a:r>
          </a:p>
        </p:txBody>
      </p:sp>
      <p:pic>
        <p:nvPicPr>
          <p:cNvPr id="13341" name="Picture 27" descr="lab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1797050"/>
            <a:ext cx="2519362"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6950" y="2732088"/>
            <a:ext cx="8064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3" name="AutoShape 29"/>
          <p:cNvSpPr>
            <a:spLocks noChangeArrowheads="1"/>
          </p:cNvSpPr>
          <p:nvPr/>
        </p:nvSpPr>
        <p:spPr bwMode="auto">
          <a:xfrm>
            <a:off x="3348038" y="5013325"/>
            <a:ext cx="2016125" cy="215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13344" name="Picture 30" descr="search03"/>
          <p:cNvPicPr>
            <a:picLocks noChangeAspect="1" noChangeArrowheads="1"/>
          </p:cNvPicPr>
          <p:nvPr/>
        </p:nvPicPr>
        <p:blipFill>
          <a:blip r:embed="rId5" cstate="print">
            <a:lum bright="6000" contrast="6000"/>
            <a:grayscl/>
            <a:extLst>
              <a:ext uri="{28A0092B-C50C-407E-A947-70E740481C1C}">
                <a14:useLocalDpi xmlns:a14="http://schemas.microsoft.com/office/drawing/2010/main" val="0"/>
              </a:ext>
            </a:extLst>
          </a:blip>
          <a:srcRect/>
          <a:stretch>
            <a:fillRect/>
          </a:stretch>
        </p:blipFill>
        <p:spPr bwMode="auto">
          <a:xfrm>
            <a:off x="4067175" y="1700213"/>
            <a:ext cx="287972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5" name="AutoShape 32"/>
          <p:cNvSpPr>
            <a:spLocks noChangeArrowheads="1"/>
          </p:cNvSpPr>
          <p:nvPr/>
        </p:nvSpPr>
        <p:spPr bwMode="auto">
          <a:xfrm>
            <a:off x="6516688" y="4437063"/>
            <a:ext cx="2305050" cy="1296987"/>
          </a:xfrm>
          <a:prstGeom prst="leftArrow">
            <a:avLst>
              <a:gd name="adj1" fmla="val 50000"/>
              <a:gd name="adj2" fmla="val 44431"/>
            </a:avLst>
          </a:prstGeom>
          <a:solidFill>
            <a:srgbClr val="00193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1600" b="1">
                <a:solidFill>
                  <a:schemeClr val="accent1"/>
                </a:solidFill>
              </a:rPr>
              <a:t>Ingest 2</a:t>
            </a:r>
            <a:r>
              <a:rPr lang="en-GB" sz="1600" b="1">
                <a:solidFill>
                  <a:srgbClr val="336699"/>
                </a:solidFill>
              </a:rPr>
              <a:t/>
            </a:r>
            <a:br>
              <a:rPr lang="en-GB" sz="1600" b="1">
                <a:solidFill>
                  <a:srgbClr val="336699"/>
                </a:solidFill>
              </a:rPr>
            </a:br>
            <a:r>
              <a:rPr lang="en-GB" sz="1400" b="1">
                <a:solidFill>
                  <a:srgbClr val="336699"/>
                </a:solidFill>
              </a:rPr>
              <a:t>TG-publish</a:t>
            </a:r>
          </a:p>
        </p:txBody>
      </p:sp>
      <p:sp>
        <p:nvSpPr>
          <p:cNvPr id="13346" name="Text Box 33"/>
          <p:cNvSpPr txBox="1">
            <a:spLocks noChangeArrowheads="1"/>
          </p:cNvSpPr>
          <p:nvPr/>
        </p:nvSpPr>
        <p:spPr bwMode="auto">
          <a:xfrm>
            <a:off x="503238" y="3608388"/>
            <a:ext cx="7826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sz="1600" b="1">
                <a:solidFill>
                  <a:schemeClr val="accent1"/>
                </a:solidFill>
              </a:rPr>
              <a:t>Ingest</a:t>
            </a:r>
          </a:p>
          <a:p>
            <a:pPr algn="ctr" eaLnBrk="1" hangingPunct="1"/>
            <a:r>
              <a:rPr lang="en-GB" sz="1600" b="1">
                <a:solidFill>
                  <a:schemeClr val="accent1"/>
                </a:solidFill>
              </a:rPr>
              <a:t>1</a:t>
            </a:r>
          </a:p>
        </p:txBody>
      </p:sp>
      <p:sp>
        <p:nvSpPr>
          <p:cNvPr id="13347" name="Text Box 34"/>
          <p:cNvSpPr txBox="1">
            <a:spLocks noChangeArrowheads="1"/>
          </p:cNvSpPr>
          <p:nvPr/>
        </p:nvSpPr>
        <p:spPr bwMode="auto">
          <a:xfrm>
            <a:off x="7235825" y="5445125"/>
            <a:ext cx="1560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000" b="1">
                <a:solidFill>
                  <a:srgbClr val="003366"/>
                </a:solidFill>
              </a:rPr>
              <a:t>+ (metadata validation)</a:t>
            </a:r>
          </a:p>
          <a:p>
            <a:pPr eaLnBrk="1" hangingPunct="1"/>
            <a:r>
              <a:rPr lang="en-GB" sz="1000" b="1">
                <a:solidFill>
                  <a:srgbClr val="003366"/>
                </a:solidFill>
              </a:rPr>
              <a:t>+ (persistent identifier)</a:t>
            </a:r>
          </a:p>
          <a:p>
            <a:pPr eaLnBrk="1" hangingPunct="1"/>
            <a:r>
              <a:rPr lang="en-GB" sz="1000" b="1">
                <a:solidFill>
                  <a:srgbClr val="003366"/>
                </a:solidFill>
              </a:rPr>
              <a:t>+ (LTP MD + services)</a:t>
            </a:r>
          </a:p>
        </p:txBody>
      </p:sp>
      <p:sp>
        <p:nvSpPr>
          <p:cNvPr id="13348" name="Text Box 36"/>
          <p:cNvSpPr txBox="1">
            <a:spLocks noChangeArrowheads="1"/>
          </p:cNvSpPr>
          <p:nvPr/>
        </p:nvSpPr>
        <p:spPr bwMode="auto">
          <a:xfrm>
            <a:off x="7596188" y="2565400"/>
            <a:ext cx="15478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Tx/>
              <a:buChar char="•"/>
            </a:pPr>
            <a:r>
              <a:rPr lang="en-GB" sz="1200" b="1">
                <a:solidFill>
                  <a:srgbClr val="003366"/>
                </a:solidFill>
              </a:rPr>
              <a:t> open interface</a:t>
            </a:r>
          </a:p>
          <a:p>
            <a:pPr eaLnBrk="1" hangingPunct="1">
              <a:lnSpc>
                <a:spcPct val="120000"/>
              </a:lnSpc>
              <a:buFontTx/>
              <a:buChar char="•"/>
            </a:pPr>
            <a:r>
              <a:rPr lang="en-GB" sz="1200" b="1">
                <a:solidFill>
                  <a:srgbClr val="003366"/>
                </a:solidFill>
              </a:rPr>
              <a:t> specific portals</a:t>
            </a:r>
          </a:p>
        </p:txBody>
      </p:sp>
      <p:sp>
        <p:nvSpPr>
          <p:cNvPr id="13349" name="Text Box 34"/>
          <p:cNvSpPr txBox="1">
            <a:spLocks noChangeArrowheads="1"/>
          </p:cNvSpPr>
          <p:nvPr/>
        </p:nvSpPr>
        <p:spPr bwMode="auto">
          <a:xfrm>
            <a:off x="7235825" y="4221163"/>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Tx/>
              <a:buChar char="•"/>
            </a:pPr>
            <a:r>
              <a:rPr lang="en-GB" sz="1000" b="1">
                <a:solidFill>
                  <a:srgbClr val="003366"/>
                </a:solidFill>
              </a:rPr>
              <a:t> huge amounts of data</a:t>
            </a:r>
          </a:p>
          <a:p>
            <a:pPr eaLnBrk="1" hangingPunct="1">
              <a:buFontTx/>
              <a:buChar char="•"/>
            </a:pPr>
            <a:r>
              <a:rPr lang="en-GB" sz="1000" b="1">
                <a:solidFill>
                  <a:srgbClr val="003366"/>
                </a:solidFill>
              </a:rPr>
              <a:t> individually adaptable</a:t>
            </a:r>
          </a:p>
        </p:txBody>
      </p:sp>
      <p:pic>
        <p:nvPicPr>
          <p:cNvPr id="13350" name="Picture 30" descr="search03"/>
          <p:cNvPicPr>
            <a:picLocks noChangeAspect="1" noChangeArrowheads="1"/>
          </p:cNvPicPr>
          <p:nvPr/>
        </p:nvPicPr>
        <p:blipFill>
          <a:blip r:embed="rId5" cstate="print">
            <a:lum bright="2000" contrast="2000"/>
            <a:grayscl/>
            <a:extLst>
              <a:ext uri="{28A0092B-C50C-407E-A947-70E740481C1C}">
                <a14:useLocalDpi xmlns:a14="http://schemas.microsoft.com/office/drawing/2010/main" val="0"/>
              </a:ext>
            </a:extLst>
          </a:blip>
          <a:srcRect/>
          <a:stretch>
            <a:fillRect/>
          </a:stretch>
        </p:blipFill>
        <p:spPr bwMode="auto">
          <a:xfrm>
            <a:off x="4356100" y="1830388"/>
            <a:ext cx="287972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1" name="Line 15"/>
          <p:cNvSpPr>
            <a:spLocks noChangeShapeType="1"/>
          </p:cNvSpPr>
          <p:nvPr/>
        </p:nvSpPr>
        <p:spPr bwMode="auto">
          <a:xfrm flipH="1">
            <a:off x="5829300" y="4022725"/>
            <a:ext cx="71438" cy="517525"/>
          </a:xfrm>
          <a:custGeom>
            <a:avLst/>
            <a:gdLst>
              <a:gd name="T0" fmla="*/ 0 w 1"/>
              <a:gd name="T1" fmla="*/ 0 h 644"/>
              <a:gd name="T2" fmla="*/ 0 w 1"/>
              <a:gd name="T3" fmla="*/ 2147483647 h 644"/>
              <a:gd name="T4" fmla="*/ 0 60000 65536"/>
              <a:gd name="T5" fmla="*/ 0 60000 65536"/>
              <a:gd name="T6" fmla="*/ 0 w 1"/>
              <a:gd name="T7" fmla="*/ 0 h 644"/>
              <a:gd name="T8" fmla="*/ 1 w 1"/>
              <a:gd name="T9" fmla="*/ 644 h 644"/>
            </a:gdLst>
            <a:ahLst/>
            <a:cxnLst>
              <a:cxn ang="T4">
                <a:pos x="T0" y="T1"/>
              </a:cxn>
              <a:cxn ang="T5">
                <a:pos x="T2" y="T3"/>
              </a:cxn>
            </a:cxnLst>
            <a:rect l="T6" t="T7" r="T8" b="T9"/>
            <a:pathLst>
              <a:path w="1" h="644">
                <a:moveTo>
                  <a:pt x="0" y="0"/>
                </a:moveTo>
                <a:lnTo>
                  <a:pt x="0" y="644"/>
                </a:lnTo>
              </a:path>
            </a:pathLst>
          </a:custGeom>
          <a:noFill/>
          <a:ln w="38100">
            <a:solidFill>
              <a:srgbClr val="336699"/>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352" name="Line 15"/>
          <p:cNvSpPr>
            <a:spLocks noChangeShapeType="1"/>
          </p:cNvSpPr>
          <p:nvPr/>
        </p:nvSpPr>
        <p:spPr bwMode="auto">
          <a:xfrm flipH="1">
            <a:off x="5545138" y="4040188"/>
            <a:ext cx="142875" cy="374650"/>
          </a:xfrm>
          <a:custGeom>
            <a:avLst/>
            <a:gdLst>
              <a:gd name="T0" fmla="*/ 0 w 1"/>
              <a:gd name="T1" fmla="*/ 0 h 644"/>
              <a:gd name="T2" fmla="*/ 0 w 1"/>
              <a:gd name="T3" fmla="*/ 2147483647 h 644"/>
              <a:gd name="T4" fmla="*/ 0 60000 65536"/>
              <a:gd name="T5" fmla="*/ 0 60000 65536"/>
              <a:gd name="T6" fmla="*/ 0 w 1"/>
              <a:gd name="T7" fmla="*/ 0 h 644"/>
              <a:gd name="T8" fmla="*/ 1 w 1"/>
              <a:gd name="T9" fmla="*/ 644 h 644"/>
            </a:gdLst>
            <a:ahLst/>
            <a:cxnLst>
              <a:cxn ang="T4">
                <a:pos x="T0" y="T1"/>
              </a:cxn>
              <a:cxn ang="T5">
                <a:pos x="T2" y="T3"/>
              </a:cxn>
            </a:cxnLst>
            <a:rect l="T6" t="T7" r="T8" b="T9"/>
            <a:pathLst>
              <a:path w="1" h="644">
                <a:moveTo>
                  <a:pt x="0" y="0"/>
                </a:moveTo>
                <a:lnTo>
                  <a:pt x="0" y="644"/>
                </a:lnTo>
              </a:path>
            </a:pathLst>
          </a:custGeom>
          <a:noFill/>
          <a:ln w="38100">
            <a:solidFill>
              <a:srgbClr val="4080C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3353" name="Picture 30" descr="search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3438" y="1989138"/>
            <a:ext cx="287972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756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412776"/>
            <a:ext cx="445293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5" name="Rectangle 1"/>
          <p:cNvSpPr>
            <a:spLocks noChangeArrowheads="1"/>
          </p:cNvSpPr>
          <p:nvPr/>
        </p:nvSpPr>
        <p:spPr bwMode="auto">
          <a:xfrm>
            <a:off x="467544" y="1844824"/>
            <a:ext cx="6777038" cy="40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lvl="2"/>
            <a:r>
              <a:rPr lang="de-DE" dirty="0" smtClean="0"/>
              <a:t>ESFRI Project</a:t>
            </a:r>
          </a:p>
          <a:p>
            <a:pPr lvl="2"/>
            <a:endParaRPr lang="de-DE" dirty="0" smtClean="0"/>
          </a:p>
          <a:p>
            <a:pPr lvl="2"/>
            <a:r>
              <a:rPr lang="de-DE" dirty="0" smtClean="0"/>
              <a:t>Partners:</a:t>
            </a:r>
          </a:p>
          <a:p>
            <a:pPr marL="1257300" lvl="2" indent="-342900">
              <a:buFont typeface="Arial" pitchFamily="34" charset="0"/>
              <a:buChar char="•"/>
            </a:pPr>
            <a:r>
              <a:rPr lang="de-DE" b="1" dirty="0" err="1"/>
              <a:t>Croatia</a:t>
            </a:r>
            <a:endParaRPr lang="de-DE" b="1" dirty="0"/>
          </a:p>
          <a:p>
            <a:pPr marL="1257300" lvl="2" indent="-342900">
              <a:buFont typeface="Arial" pitchFamily="34" charset="0"/>
              <a:buChar char="•"/>
            </a:pPr>
            <a:r>
              <a:rPr lang="de-DE" dirty="0" smtClean="0"/>
              <a:t>France</a:t>
            </a:r>
          </a:p>
          <a:p>
            <a:pPr marL="1257300" lvl="2" indent="-342900">
              <a:buFont typeface="Arial" pitchFamily="34" charset="0"/>
              <a:buChar char="•"/>
            </a:pPr>
            <a:r>
              <a:rPr lang="de-DE" dirty="0" smtClean="0"/>
              <a:t>Germany</a:t>
            </a:r>
          </a:p>
          <a:p>
            <a:pPr marL="1257300" lvl="2" indent="-342900">
              <a:buFont typeface="Arial" pitchFamily="34" charset="0"/>
              <a:buChar char="•"/>
            </a:pPr>
            <a:r>
              <a:rPr lang="de-DE" dirty="0" err="1" smtClean="0"/>
              <a:t>Greece</a:t>
            </a:r>
            <a:endParaRPr lang="de-DE" dirty="0" smtClean="0"/>
          </a:p>
          <a:p>
            <a:pPr marL="1257300" lvl="2" indent="-342900">
              <a:buFont typeface="Arial" pitchFamily="34" charset="0"/>
              <a:buChar char="•"/>
            </a:pPr>
            <a:r>
              <a:rPr lang="de-DE" dirty="0" err="1" smtClean="0"/>
              <a:t>Ireland</a:t>
            </a:r>
            <a:endParaRPr lang="de-DE" dirty="0" smtClean="0"/>
          </a:p>
          <a:p>
            <a:pPr marL="1257300" lvl="2" indent="-342900">
              <a:buFont typeface="Arial" pitchFamily="34" charset="0"/>
              <a:buChar char="•"/>
            </a:pPr>
            <a:r>
              <a:rPr lang="de-DE" dirty="0" err="1" smtClean="0"/>
              <a:t>Netherlands</a:t>
            </a:r>
            <a:endParaRPr lang="de-DE" dirty="0" smtClean="0"/>
          </a:p>
          <a:p>
            <a:pPr marL="1257300" lvl="2" indent="-342900">
              <a:buFont typeface="Arial" pitchFamily="34" charset="0"/>
              <a:buChar char="•"/>
            </a:pPr>
            <a:r>
              <a:rPr lang="de-DE" dirty="0" err="1" smtClean="0"/>
              <a:t>Slovenia</a:t>
            </a:r>
            <a:endParaRPr lang="de-DE" dirty="0" smtClean="0"/>
          </a:p>
          <a:p>
            <a:pPr lvl="2"/>
            <a:endParaRPr lang="de-DE" dirty="0"/>
          </a:p>
        </p:txBody>
      </p:sp>
      <p:sp>
        <p:nvSpPr>
          <p:cNvPr id="2" name="Textfeld 1"/>
          <p:cNvSpPr txBox="1"/>
          <p:nvPr/>
        </p:nvSpPr>
        <p:spPr>
          <a:xfrm>
            <a:off x="4572000" y="3573016"/>
            <a:ext cx="2808312" cy="1200329"/>
          </a:xfrm>
          <a:prstGeom prst="rect">
            <a:avLst/>
          </a:prstGeom>
          <a:noFill/>
        </p:spPr>
        <p:txBody>
          <a:bodyPr wrap="square" rtlCol="0">
            <a:spAutoFit/>
          </a:bodyPr>
          <a:lstStyle/>
          <a:p>
            <a:r>
              <a:rPr lang="de-DE" dirty="0" smtClean="0"/>
              <a:t>Karolj Skala </a:t>
            </a:r>
            <a:r>
              <a:rPr lang="de-DE" dirty="0" err="1" smtClean="0"/>
              <a:t>from</a:t>
            </a:r>
            <a:endParaRPr lang="de-DE" dirty="0" smtClean="0"/>
          </a:p>
          <a:p>
            <a:r>
              <a:rPr lang="vi-VN"/>
              <a:t>Ruđer Bošković Institute </a:t>
            </a:r>
            <a:endParaRPr lang="de-DE" dirty="0"/>
          </a:p>
        </p:txBody>
      </p:sp>
    </p:spTree>
    <p:extLst>
      <p:ext uri="{BB962C8B-B14F-4D97-AF65-F5344CB8AC3E}">
        <p14:creationId xmlns:p14="http://schemas.microsoft.com/office/powerpoint/2010/main" val="1426924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1" name="Rectangle 2"/>
          <p:cNvSpPr>
            <a:spLocks noGrp="1" noChangeArrowheads="1"/>
          </p:cNvSpPr>
          <p:nvPr>
            <p:ph type="title" idx="4294967295"/>
          </p:nvPr>
        </p:nvSpPr>
        <p:spPr>
          <a:xfrm>
            <a:off x="900113" y="908050"/>
            <a:ext cx="7337425" cy="936625"/>
          </a:xfrm>
        </p:spPr>
        <p:txBody>
          <a:bodyPr/>
          <a:lstStyle/>
          <a:p>
            <a:pPr defTabSz="1008063"/>
            <a:r>
              <a:rPr lang="de-DE" altLang="ja-JP"/>
              <a:t>                                 Locations</a:t>
            </a:r>
          </a:p>
        </p:txBody>
      </p:sp>
      <p:sp>
        <p:nvSpPr>
          <p:cNvPr id="452612" name="Rectangle 3"/>
          <p:cNvSpPr>
            <a:spLocks noChangeArrowheads="1"/>
          </p:cNvSpPr>
          <p:nvPr/>
        </p:nvSpPr>
        <p:spPr bwMode="auto">
          <a:xfrm>
            <a:off x="2514600" y="1828800"/>
            <a:ext cx="6096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pic>
        <p:nvPicPr>
          <p:cNvPr id="452613" name="Picture 4" descr="Deutschlandkarte2005"/>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762000" y="260648"/>
            <a:ext cx="48482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614" name="Text Box 5"/>
          <p:cNvSpPr txBox="1">
            <a:spLocks noChangeArrowheads="1"/>
          </p:cNvSpPr>
          <p:nvPr/>
        </p:nvSpPr>
        <p:spPr bwMode="auto">
          <a:xfrm>
            <a:off x="5867400" y="1700213"/>
            <a:ext cx="2895600"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spcBef>
                <a:spcPct val="50000"/>
              </a:spcBef>
            </a:pPr>
            <a:r>
              <a:rPr lang="en-US" altLang="ja-JP" sz="2200">
                <a:cs typeface="Arial" charset="0"/>
              </a:rPr>
              <a:t>distributed organization </a:t>
            </a:r>
          </a:p>
          <a:p>
            <a:pPr eaLnBrk="1" hangingPunct="1">
              <a:spcBef>
                <a:spcPct val="50000"/>
              </a:spcBef>
            </a:pPr>
            <a:endParaRPr lang="en-US" altLang="ja-JP" sz="2200">
              <a:cs typeface="Arial" charset="0"/>
            </a:endParaRPr>
          </a:p>
          <a:p>
            <a:pPr eaLnBrk="1" hangingPunct="1">
              <a:spcBef>
                <a:spcPct val="50000"/>
              </a:spcBef>
            </a:pPr>
            <a:r>
              <a:rPr lang="en-US" altLang="ja-JP" sz="2200">
                <a:cs typeface="Arial" charset="0"/>
              </a:rPr>
              <a:t>cooperation between different locations is very common</a:t>
            </a:r>
          </a:p>
          <a:p>
            <a:pPr eaLnBrk="1" hangingPunct="1">
              <a:spcBef>
                <a:spcPct val="50000"/>
              </a:spcBef>
            </a:pPr>
            <a:endParaRPr lang="en-US" altLang="ja-JP" sz="2200">
              <a:cs typeface="Arial" charset="0"/>
            </a:endParaRPr>
          </a:p>
          <a:p>
            <a:pPr eaLnBrk="1" hangingPunct="1">
              <a:spcBef>
                <a:spcPct val="50000"/>
              </a:spcBef>
            </a:pPr>
            <a:r>
              <a:rPr lang="en-US" altLang="ja-JP" sz="2200">
                <a:cs typeface="Arial" charset="0"/>
              </a:rPr>
              <a:t>locations outside Germany are not shown (Nijmegen, Florence, Rome, …)</a:t>
            </a:r>
          </a:p>
        </p:txBody>
      </p:sp>
    </p:spTree>
    <p:extLst>
      <p:ext uri="{BB962C8B-B14F-4D97-AF65-F5344CB8AC3E}">
        <p14:creationId xmlns:p14="http://schemas.microsoft.com/office/powerpoint/2010/main" val="333649767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de-DE"/>
              <a:t>Virtal Competency Centres – VCCs</a:t>
            </a:r>
          </a:p>
        </p:txBody>
      </p:sp>
      <p:sp>
        <p:nvSpPr>
          <p:cNvPr id="9219" name="Rectangle 3"/>
          <p:cNvSpPr>
            <a:spLocks noGrp="1" noChangeArrowheads="1"/>
          </p:cNvSpPr>
          <p:nvPr>
            <p:ph type="body" idx="1"/>
          </p:nvPr>
        </p:nvSpPr>
        <p:spPr/>
        <p:txBody>
          <a:bodyPr/>
          <a:lstStyle/>
          <a:p>
            <a:r>
              <a:rPr lang="de-DE" b="1" dirty="0"/>
              <a:t>VCC1 e-Infrastructure</a:t>
            </a:r>
          </a:p>
          <a:p>
            <a:pPr lvl="1"/>
            <a:r>
              <a:rPr lang="de-DE" dirty="0"/>
              <a:t>… </a:t>
            </a:r>
            <a:r>
              <a:rPr lang="de-DE" dirty="0" err="1"/>
              <a:t>to</a:t>
            </a:r>
            <a:r>
              <a:rPr lang="de-DE" dirty="0"/>
              <a:t> </a:t>
            </a:r>
            <a:r>
              <a:rPr lang="de-DE" dirty="0" err="1"/>
              <a:t>establish</a:t>
            </a:r>
            <a:r>
              <a:rPr lang="de-DE" dirty="0"/>
              <a:t> a </a:t>
            </a:r>
            <a:r>
              <a:rPr lang="de-DE" dirty="0" err="1"/>
              <a:t>shared</a:t>
            </a:r>
            <a:r>
              <a:rPr lang="de-DE" dirty="0"/>
              <a:t> </a:t>
            </a:r>
            <a:r>
              <a:rPr lang="de-DE" dirty="0" err="1"/>
              <a:t>technology</a:t>
            </a:r>
            <a:r>
              <a:rPr lang="de-DE" dirty="0"/>
              <a:t> </a:t>
            </a:r>
            <a:r>
              <a:rPr lang="de-DE" dirty="0" err="1"/>
              <a:t>platform</a:t>
            </a:r>
            <a:r>
              <a:rPr lang="de-DE" dirty="0"/>
              <a:t> </a:t>
            </a:r>
            <a:r>
              <a:rPr lang="de-DE" dirty="0" err="1"/>
              <a:t>for</a:t>
            </a:r>
            <a:r>
              <a:rPr lang="de-DE" dirty="0"/>
              <a:t> A+H </a:t>
            </a:r>
            <a:r>
              <a:rPr lang="de-DE" dirty="0" err="1"/>
              <a:t>research</a:t>
            </a:r>
            <a:r>
              <a:rPr lang="de-DE" dirty="0"/>
              <a:t>.</a:t>
            </a:r>
          </a:p>
          <a:p>
            <a:r>
              <a:rPr lang="de-DE" b="1"/>
              <a:t>VCC2 </a:t>
            </a:r>
            <a:r>
              <a:rPr lang="de-DE" b="1" smtClean="0"/>
              <a:t>Research </a:t>
            </a:r>
            <a:r>
              <a:rPr lang="de-DE" b="1" dirty="0" err="1"/>
              <a:t>and</a:t>
            </a:r>
            <a:r>
              <a:rPr lang="de-DE" b="1" dirty="0"/>
              <a:t> Education</a:t>
            </a:r>
          </a:p>
          <a:p>
            <a:pPr lvl="1"/>
            <a:r>
              <a:rPr lang="de-DE" dirty="0"/>
              <a:t>… </a:t>
            </a:r>
            <a:r>
              <a:rPr lang="de-DE" dirty="0" err="1"/>
              <a:t>to</a:t>
            </a:r>
            <a:r>
              <a:rPr lang="de-DE" dirty="0"/>
              <a:t> </a:t>
            </a:r>
            <a:r>
              <a:rPr lang="de-DE" dirty="0" err="1"/>
              <a:t>expose</a:t>
            </a:r>
            <a:r>
              <a:rPr lang="de-DE" dirty="0"/>
              <a:t> </a:t>
            </a:r>
            <a:r>
              <a:rPr lang="de-DE" dirty="0" err="1"/>
              <a:t>and</a:t>
            </a:r>
            <a:r>
              <a:rPr lang="de-DE" dirty="0"/>
              <a:t> </a:t>
            </a:r>
            <a:r>
              <a:rPr lang="de-DE" dirty="0" err="1"/>
              <a:t>share</a:t>
            </a:r>
            <a:r>
              <a:rPr lang="de-DE" dirty="0"/>
              <a:t> </a:t>
            </a:r>
            <a:r>
              <a:rPr lang="de-DE" dirty="0" err="1"/>
              <a:t>researcher's</a:t>
            </a:r>
            <a:r>
              <a:rPr lang="de-DE" dirty="0"/>
              <a:t> </a:t>
            </a:r>
            <a:r>
              <a:rPr lang="de-DE" dirty="0" err="1"/>
              <a:t>knowledge</a:t>
            </a:r>
            <a:r>
              <a:rPr lang="de-DE" dirty="0"/>
              <a:t>, </a:t>
            </a:r>
            <a:r>
              <a:rPr lang="de-DE" dirty="0" err="1"/>
              <a:t>methodologies</a:t>
            </a:r>
            <a:r>
              <a:rPr lang="de-DE" dirty="0"/>
              <a:t> </a:t>
            </a:r>
            <a:r>
              <a:rPr lang="de-DE" dirty="0" err="1"/>
              <a:t>and</a:t>
            </a:r>
            <a:r>
              <a:rPr lang="de-DE" dirty="0"/>
              <a:t> </a:t>
            </a:r>
            <a:r>
              <a:rPr lang="de-DE" dirty="0" err="1"/>
              <a:t>expertise</a:t>
            </a:r>
            <a:r>
              <a:rPr lang="de-DE" dirty="0"/>
              <a:t>.</a:t>
            </a:r>
          </a:p>
          <a:p>
            <a:r>
              <a:rPr lang="de-DE" b="1" dirty="0"/>
              <a:t>VCC3 </a:t>
            </a:r>
            <a:r>
              <a:rPr lang="de-DE" b="1" dirty="0" err="1"/>
              <a:t>Scholarly</a:t>
            </a:r>
            <a:r>
              <a:rPr lang="de-DE" b="1" dirty="0"/>
              <a:t> Content Management</a:t>
            </a:r>
          </a:p>
          <a:p>
            <a:pPr lvl="1"/>
            <a:r>
              <a:rPr lang="de-DE" dirty="0"/>
              <a:t>... </a:t>
            </a:r>
            <a:r>
              <a:rPr lang="de-DE" dirty="0" err="1"/>
              <a:t>to</a:t>
            </a:r>
            <a:r>
              <a:rPr lang="de-DE" dirty="0"/>
              <a:t> </a:t>
            </a:r>
            <a:r>
              <a:rPr lang="de-DE" dirty="0" err="1"/>
              <a:t>expose</a:t>
            </a:r>
            <a:r>
              <a:rPr lang="de-DE" dirty="0"/>
              <a:t> </a:t>
            </a:r>
            <a:r>
              <a:rPr lang="de-DE" dirty="0" err="1"/>
              <a:t>and</a:t>
            </a:r>
            <a:r>
              <a:rPr lang="de-DE" dirty="0"/>
              <a:t> </a:t>
            </a:r>
            <a:r>
              <a:rPr lang="de-DE" dirty="0" err="1"/>
              <a:t>share</a:t>
            </a:r>
            <a:r>
              <a:rPr lang="de-DE" dirty="0"/>
              <a:t> </a:t>
            </a:r>
            <a:r>
              <a:rPr lang="de-DE" dirty="0" err="1"/>
              <a:t>scholarly</a:t>
            </a:r>
            <a:r>
              <a:rPr lang="de-DE" dirty="0"/>
              <a:t> </a:t>
            </a:r>
            <a:r>
              <a:rPr lang="de-DE" dirty="0" err="1"/>
              <a:t>content</a:t>
            </a:r>
            <a:r>
              <a:rPr lang="de-DE" dirty="0"/>
              <a:t>.</a:t>
            </a:r>
          </a:p>
          <a:p>
            <a:r>
              <a:rPr lang="de-DE" b="1" dirty="0"/>
              <a:t>VCC4 </a:t>
            </a:r>
            <a:r>
              <a:rPr lang="de-DE" b="1" dirty="0" err="1"/>
              <a:t>Advocacy</a:t>
            </a:r>
            <a:r>
              <a:rPr lang="de-DE" b="1" dirty="0"/>
              <a:t>, </a:t>
            </a:r>
            <a:r>
              <a:rPr lang="de-DE" b="1" dirty="0" err="1"/>
              <a:t>Outreach</a:t>
            </a:r>
            <a:r>
              <a:rPr lang="de-DE" b="1" dirty="0"/>
              <a:t>, </a:t>
            </a:r>
            <a:r>
              <a:rPr lang="de-DE" b="1" dirty="0" err="1"/>
              <a:t>and</a:t>
            </a:r>
            <a:r>
              <a:rPr lang="de-DE" b="1" dirty="0"/>
              <a:t> Impact</a:t>
            </a:r>
          </a:p>
          <a:p>
            <a:pPr lvl="1"/>
            <a:r>
              <a:rPr lang="de-DE" dirty="0"/>
              <a:t>... </a:t>
            </a:r>
            <a:r>
              <a:rPr lang="de-DE" dirty="0" err="1"/>
              <a:t>to</a:t>
            </a:r>
            <a:r>
              <a:rPr lang="de-DE" dirty="0"/>
              <a:t> </a:t>
            </a:r>
            <a:r>
              <a:rPr lang="de-DE" dirty="0" err="1"/>
              <a:t>interface</a:t>
            </a:r>
            <a:r>
              <a:rPr lang="de-DE" dirty="0"/>
              <a:t> </a:t>
            </a:r>
            <a:r>
              <a:rPr lang="de-DE" dirty="0" err="1"/>
              <a:t>to</a:t>
            </a:r>
            <a:r>
              <a:rPr lang="de-DE" dirty="0"/>
              <a:t> </a:t>
            </a:r>
            <a:r>
              <a:rPr lang="de-DE" dirty="0" err="1"/>
              <a:t>key</a:t>
            </a:r>
            <a:r>
              <a:rPr lang="de-DE" dirty="0"/>
              <a:t> </a:t>
            </a:r>
            <a:r>
              <a:rPr lang="de-DE" dirty="0" err="1"/>
              <a:t>influencers</a:t>
            </a:r>
            <a:r>
              <a:rPr lang="de-DE" dirty="0"/>
              <a:t> in/</a:t>
            </a:r>
            <a:r>
              <a:rPr lang="de-DE" dirty="0" err="1"/>
              <a:t>for</a:t>
            </a:r>
            <a:r>
              <a:rPr lang="de-DE" dirty="0"/>
              <a:t> A+H.</a:t>
            </a:r>
          </a:p>
        </p:txBody>
      </p:sp>
    </p:spTree>
    <p:extLst>
      <p:ext uri="{BB962C8B-B14F-4D97-AF65-F5344CB8AC3E}">
        <p14:creationId xmlns:p14="http://schemas.microsoft.com/office/powerpoint/2010/main" val="1273348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179512" y="1014413"/>
            <a:ext cx="8229600" cy="4525962"/>
          </a:xfrm>
        </p:spPr>
        <p:txBody>
          <a:bodyPr/>
          <a:lstStyle/>
          <a:p>
            <a:r>
              <a:rPr lang="de-DE" dirty="0" err="1" smtClean="0"/>
              <a:t>Disciplines</a:t>
            </a:r>
            <a:endParaRPr lang="de-DE"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777" y="1091331"/>
            <a:ext cx="1871663" cy="1204913"/>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240" y="1091331"/>
            <a:ext cx="1873250" cy="1206500"/>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5852" y="1091331"/>
            <a:ext cx="1871663" cy="1204913"/>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63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8777" y="2459756"/>
            <a:ext cx="1871663" cy="1204913"/>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639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2240" y="2459756"/>
            <a:ext cx="1873250" cy="1206500"/>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639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5852" y="2459756"/>
            <a:ext cx="1871663" cy="1204913"/>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639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1315" y="5285506"/>
            <a:ext cx="1924050" cy="1238250"/>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639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0365" y="3899619"/>
            <a:ext cx="1873250" cy="1206500"/>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639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5852" y="3899619"/>
            <a:ext cx="1903413" cy="1225550"/>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16396" name="Text Box 12"/>
          <p:cNvSpPr txBox="1">
            <a:spLocks noChangeArrowheads="1"/>
          </p:cNvSpPr>
          <p:nvPr/>
        </p:nvSpPr>
        <p:spPr bwMode="auto">
          <a:xfrm>
            <a:off x="2088777" y="1885081"/>
            <a:ext cx="1368425"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spAutoFit/>
          </a:bodyPr>
          <a:lstStyle>
            <a:lvl1pPr marL="311150" indent="-31115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1pPr>
            <a:lvl2pPr marL="415925" indent="-20637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2pPr>
            <a:lvl3pPr marL="631825" indent="-201613"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3pPr>
            <a:lvl4pPr marL="847725" indent="-21272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4pPr>
            <a:lvl5pPr marL="1063625" indent="-20320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5pPr>
            <a:lvl6pPr marL="15208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6pPr>
            <a:lvl7pPr marL="19780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7pPr>
            <a:lvl8pPr marL="24352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8pPr>
            <a:lvl9pPr marL="28924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9pPr>
          </a:lstStyle>
          <a:p>
            <a:pPr hangingPunct="1">
              <a:spcBef>
                <a:spcPts val="875"/>
              </a:spcBef>
            </a:pPr>
            <a:r>
              <a:rPr lang="en-GB" sz="1400">
                <a:solidFill>
                  <a:srgbClr val="FFFFFF"/>
                </a:solidFill>
                <a:ea typeface="Arial Unicode MS" pitchFamily="34" charset="-128"/>
                <a:cs typeface="Arial Unicode MS" pitchFamily="34" charset="-128"/>
              </a:rPr>
              <a:t>Archaeology</a:t>
            </a:r>
          </a:p>
        </p:txBody>
      </p:sp>
      <p:sp>
        <p:nvSpPr>
          <p:cNvPr id="16397" name="Text Box 13"/>
          <p:cNvSpPr txBox="1">
            <a:spLocks noChangeArrowheads="1"/>
          </p:cNvSpPr>
          <p:nvPr/>
        </p:nvSpPr>
        <p:spPr bwMode="auto">
          <a:xfrm>
            <a:off x="4392240" y="1885081"/>
            <a:ext cx="830262" cy="290513"/>
          </a:xfrm>
          <a:prstGeom prst="rect">
            <a:avLst/>
          </a:prstGeom>
          <a:solidFill>
            <a:schemeClr val="tx1">
              <a:alpha val="33000"/>
            </a:scheme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spAutoFit/>
          </a:bodyPr>
          <a:lstStyle>
            <a:lvl1pPr marL="311150" indent="-31115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1pPr>
            <a:lvl2pPr marL="415925" indent="-20637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2pPr>
            <a:lvl3pPr marL="631825" indent="-201613"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3pPr>
            <a:lvl4pPr marL="847725" indent="-21272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4pPr>
            <a:lvl5pPr marL="1063625" indent="-20320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5pPr>
            <a:lvl6pPr marL="15208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6pPr>
            <a:lvl7pPr marL="19780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7pPr>
            <a:lvl8pPr marL="24352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8pPr>
            <a:lvl9pPr marL="28924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9pPr>
          </a:lstStyle>
          <a:p>
            <a:pPr hangingPunct="1">
              <a:spcBef>
                <a:spcPts val="875"/>
              </a:spcBef>
            </a:pPr>
            <a:r>
              <a:rPr lang="en-GB" sz="1400">
                <a:solidFill>
                  <a:srgbClr val="FFFFFF"/>
                </a:solidFill>
                <a:ea typeface="Arial Unicode MS" pitchFamily="34" charset="-128"/>
                <a:cs typeface="Arial Unicode MS" pitchFamily="34" charset="-128"/>
              </a:rPr>
              <a:t>History</a:t>
            </a:r>
          </a:p>
        </p:txBody>
      </p:sp>
      <p:sp>
        <p:nvSpPr>
          <p:cNvPr id="16398" name="Text Box 14"/>
          <p:cNvSpPr txBox="1">
            <a:spLocks noChangeArrowheads="1"/>
          </p:cNvSpPr>
          <p:nvPr/>
        </p:nvSpPr>
        <p:spPr bwMode="auto">
          <a:xfrm>
            <a:off x="6625852" y="1885081"/>
            <a:ext cx="1035050" cy="290513"/>
          </a:xfrm>
          <a:prstGeom prst="rect">
            <a:avLst/>
          </a:prstGeom>
          <a:solidFill>
            <a:srgbClr val="00A8A4">
              <a:alpha val="37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spAutoFit/>
          </a:bodyPr>
          <a:lstStyle>
            <a:lvl1pPr marL="311150" indent="-31115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1pPr>
            <a:lvl2pPr marL="415925" indent="-20637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2pPr>
            <a:lvl3pPr marL="631825" indent="-201613"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3pPr>
            <a:lvl4pPr marL="847725" indent="-21272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4pPr>
            <a:lvl5pPr marL="1063625" indent="-20320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5pPr>
            <a:lvl6pPr marL="15208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6pPr>
            <a:lvl7pPr marL="19780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7pPr>
            <a:lvl8pPr marL="24352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8pPr>
            <a:lvl9pPr marL="28924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9pPr>
          </a:lstStyle>
          <a:p>
            <a:pPr algn="ctr" hangingPunct="1">
              <a:spcBef>
                <a:spcPts val="875"/>
              </a:spcBef>
            </a:pPr>
            <a:r>
              <a:rPr lang="en-GB" sz="1400">
                <a:solidFill>
                  <a:srgbClr val="FFFFFF"/>
                </a:solidFill>
                <a:ea typeface="Arial Unicode MS" pitchFamily="34" charset="-128"/>
                <a:cs typeface="Arial Unicode MS" pitchFamily="34" charset="-128"/>
              </a:rPr>
              <a:t>Language</a:t>
            </a:r>
          </a:p>
        </p:txBody>
      </p:sp>
      <p:sp>
        <p:nvSpPr>
          <p:cNvPr id="16399" name="Text Box 15"/>
          <p:cNvSpPr txBox="1">
            <a:spLocks noChangeArrowheads="1"/>
          </p:cNvSpPr>
          <p:nvPr/>
        </p:nvSpPr>
        <p:spPr bwMode="auto">
          <a:xfrm>
            <a:off x="2088777" y="3251919"/>
            <a:ext cx="1000125" cy="290512"/>
          </a:xfrm>
          <a:prstGeom prst="rect">
            <a:avLst/>
          </a:prstGeom>
          <a:solidFill>
            <a:schemeClr val="tx1">
              <a:alpha val="33000"/>
            </a:scheme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spAutoFit/>
          </a:bodyPr>
          <a:lstStyle>
            <a:lvl1pPr marL="311150" indent="-31115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1pPr>
            <a:lvl2pPr marL="415925" indent="-20637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2pPr>
            <a:lvl3pPr marL="631825" indent="-201613"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3pPr>
            <a:lvl4pPr marL="847725" indent="-21272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4pPr>
            <a:lvl5pPr marL="1063625" indent="-20320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5pPr>
            <a:lvl6pPr marL="15208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6pPr>
            <a:lvl7pPr marL="19780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7pPr>
            <a:lvl8pPr marL="24352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8pPr>
            <a:lvl9pPr marL="28924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9pPr>
          </a:lstStyle>
          <a:p>
            <a:pPr hangingPunct="1">
              <a:spcBef>
                <a:spcPts val="875"/>
              </a:spcBef>
            </a:pPr>
            <a:r>
              <a:rPr lang="en-GB" sz="1400">
                <a:solidFill>
                  <a:srgbClr val="FFFFFF"/>
                </a:solidFill>
                <a:ea typeface="Arial Unicode MS" pitchFamily="34" charset="-128"/>
                <a:cs typeface="Arial Unicode MS" pitchFamily="34" charset="-128"/>
              </a:rPr>
              <a:t>Literature</a:t>
            </a:r>
          </a:p>
        </p:txBody>
      </p:sp>
      <p:sp>
        <p:nvSpPr>
          <p:cNvPr id="16400" name="Text Box 16"/>
          <p:cNvSpPr txBox="1">
            <a:spLocks noChangeArrowheads="1"/>
          </p:cNvSpPr>
          <p:nvPr/>
        </p:nvSpPr>
        <p:spPr bwMode="auto">
          <a:xfrm>
            <a:off x="4465265" y="3251919"/>
            <a:ext cx="681037" cy="290512"/>
          </a:xfrm>
          <a:prstGeom prst="rect">
            <a:avLst/>
          </a:prstGeom>
          <a:solidFill>
            <a:schemeClr val="tx1">
              <a:alpha val="33000"/>
            </a:scheme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spAutoFit/>
          </a:bodyPr>
          <a:lstStyle>
            <a:lvl1pPr marL="311150" indent="-31115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1pPr>
            <a:lvl2pPr marL="415925" indent="-20637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2pPr>
            <a:lvl3pPr marL="631825" indent="-201613"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3pPr>
            <a:lvl4pPr marL="847725" indent="-21272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4pPr>
            <a:lvl5pPr marL="1063625" indent="-20320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5pPr>
            <a:lvl6pPr marL="15208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6pPr>
            <a:lvl7pPr marL="19780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7pPr>
            <a:lvl8pPr marL="24352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8pPr>
            <a:lvl9pPr marL="28924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9pPr>
          </a:lstStyle>
          <a:p>
            <a:pPr hangingPunct="1">
              <a:spcBef>
                <a:spcPts val="875"/>
              </a:spcBef>
            </a:pPr>
            <a:r>
              <a:rPr lang="en-GB" sz="1400">
                <a:solidFill>
                  <a:srgbClr val="FFFFFF"/>
                </a:solidFill>
                <a:ea typeface="Arial Unicode MS" pitchFamily="34" charset="-128"/>
                <a:cs typeface="Arial Unicode MS" pitchFamily="34" charset="-128"/>
              </a:rPr>
              <a:t>Music</a:t>
            </a:r>
          </a:p>
        </p:txBody>
      </p:sp>
      <p:sp>
        <p:nvSpPr>
          <p:cNvPr id="16401" name="Text Box 17"/>
          <p:cNvSpPr txBox="1">
            <a:spLocks noChangeArrowheads="1"/>
          </p:cNvSpPr>
          <p:nvPr/>
        </p:nvSpPr>
        <p:spPr bwMode="auto">
          <a:xfrm>
            <a:off x="6625852" y="3324944"/>
            <a:ext cx="1263650" cy="290512"/>
          </a:xfrm>
          <a:prstGeom prst="rect">
            <a:avLst/>
          </a:prstGeom>
          <a:solidFill>
            <a:schemeClr val="tx1">
              <a:alpha val="33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spAutoFit/>
          </a:bodyPr>
          <a:lstStyle>
            <a:lvl1pPr marL="311150" indent="-31115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1pPr>
            <a:lvl2pPr marL="415925" indent="-20637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2pPr>
            <a:lvl3pPr marL="631825" indent="-201613"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3pPr>
            <a:lvl4pPr marL="847725" indent="-21272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4pPr>
            <a:lvl5pPr marL="1063625" indent="-20320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5pPr>
            <a:lvl6pPr marL="15208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6pPr>
            <a:lvl7pPr marL="19780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7pPr>
            <a:lvl8pPr marL="24352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8pPr>
            <a:lvl9pPr marL="28924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9pPr>
          </a:lstStyle>
          <a:p>
            <a:pPr hangingPunct="1">
              <a:spcBef>
                <a:spcPts val="875"/>
              </a:spcBef>
            </a:pPr>
            <a:r>
              <a:rPr lang="en-GB" sz="1400">
                <a:solidFill>
                  <a:srgbClr val="FFFFFF"/>
                </a:solidFill>
                <a:ea typeface="Arial Unicode MS" pitchFamily="34" charset="-128"/>
                <a:cs typeface="Arial Unicode MS" pitchFamily="34" charset="-128"/>
              </a:rPr>
              <a:t>Performance</a:t>
            </a:r>
          </a:p>
        </p:txBody>
      </p:sp>
      <p:sp>
        <p:nvSpPr>
          <p:cNvPr id="16402" name="Text Box 18"/>
          <p:cNvSpPr txBox="1">
            <a:spLocks noChangeArrowheads="1"/>
          </p:cNvSpPr>
          <p:nvPr/>
        </p:nvSpPr>
        <p:spPr bwMode="auto">
          <a:xfrm>
            <a:off x="2072902" y="6168156"/>
            <a:ext cx="863600" cy="290513"/>
          </a:xfrm>
          <a:prstGeom prst="rect">
            <a:avLst/>
          </a:prstGeom>
          <a:solidFill>
            <a:schemeClr val="tx1">
              <a:alpha val="33000"/>
            </a:scheme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spAutoFit/>
          </a:bodyPr>
          <a:lstStyle>
            <a:lvl1pPr marL="311150" indent="-31115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1pPr>
            <a:lvl2pPr marL="415925" indent="-20637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2pPr>
            <a:lvl3pPr marL="631825" indent="-201613"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3pPr>
            <a:lvl4pPr marL="847725" indent="-21272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4pPr>
            <a:lvl5pPr marL="1063625" indent="-20320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5pPr>
            <a:lvl6pPr marL="15208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6pPr>
            <a:lvl7pPr marL="19780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7pPr>
            <a:lvl8pPr marL="24352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8pPr>
            <a:lvl9pPr marL="28924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9pPr>
          </a:lstStyle>
          <a:p>
            <a:pPr hangingPunct="1">
              <a:spcBef>
                <a:spcPts val="875"/>
              </a:spcBef>
            </a:pPr>
            <a:r>
              <a:rPr lang="en-GB" sz="1400">
                <a:solidFill>
                  <a:srgbClr val="FFFFFF"/>
                </a:solidFill>
                <a:ea typeface="Arial Unicode MS" pitchFamily="34" charset="-128"/>
                <a:cs typeface="Arial Unicode MS" pitchFamily="34" charset="-128"/>
              </a:rPr>
              <a:t>Religion</a:t>
            </a:r>
          </a:p>
        </p:txBody>
      </p:sp>
      <p:sp>
        <p:nvSpPr>
          <p:cNvPr id="16403" name="Text Box 19"/>
          <p:cNvSpPr txBox="1">
            <a:spLocks noChangeArrowheads="1"/>
          </p:cNvSpPr>
          <p:nvPr/>
        </p:nvSpPr>
        <p:spPr bwMode="auto">
          <a:xfrm>
            <a:off x="2090365" y="4763219"/>
            <a:ext cx="693737" cy="290512"/>
          </a:xfrm>
          <a:prstGeom prst="rect">
            <a:avLst/>
          </a:prstGeom>
          <a:solidFill>
            <a:schemeClr val="tx1">
              <a:alpha val="33000"/>
            </a:scheme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spAutoFit/>
          </a:bodyPr>
          <a:lstStyle>
            <a:lvl1pPr marL="311150" indent="-31115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1pPr>
            <a:lvl2pPr marL="415925" indent="-20637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2pPr>
            <a:lvl3pPr marL="631825" indent="-201613"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3pPr>
            <a:lvl4pPr marL="847725" indent="-21272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4pPr>
            <a:lvl5pPr marL="1063625" indent="-20320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5pPr>
            <a:lvl6pPr marL="15208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6pPr>
            <a:lvl7pPr marL="19780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7pPr>
            <a:lvl8pPr marL="24352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8pPr>
            <a:lvl9pPr marL="28924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9pPr>
          </a:lstStyle>
          <a:p>
            <a:pPr hangingPunct="1">
              <a:spcBef>
                <a:spcPts val="875"/>
              </a:spcBef>
            </a:pPr>
            <a:r>
              <a:rPr lang="en-GB" sz="1400">
                <a:solidFill>
                  <a:srgbClr val="FFFFFF"/>
                </a:solidFill>
                <a:ea typeface="Arial Unicode MS" pitchFamily="34" charset="-128"/>
                <a:cs typeface="Arial Unicode MS" pitchFamily="34" charset="-128"/>
              </a:rPr>
              <a:t>Media</a:t>
            </a:r>
          </a:p>
        </p:txBody>
      </p:sp>
      <p:sp>
        <p:nvSpPr>
          <p:cNvPr id="16404" name="Text Box 20"/>
          <p:cNvSpPr txBox="1">
            <a:spLocks noChangeArrowheads="1"/>
          </p:cNvSpPr>
          <p:nvPr/>
        </p:nvSpPr>
        <p:spPr bwMode="auto">
          <a:xfrm>
            <a:off x="6697290" y="4764806"/>
            <a:ext cx="1039812" cy="290513"/>
          </a:xfrm>
          <a:prstGeom prst="rect">
            <a:avLst/>
          </a:prstGeom>
          <a:solidFill>
            <a:schemeClr val="tx1">
              <a:alpha val="33000"/>
            </a:scheme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spAutoFit/>
          </a:bodyPr>
          <a:lstStyle>
            <a:lvl1pPr marL="311150" indent="-31115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1pPr>
            <a:lvl2pPr marL="415925" indent="-20637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2pPr>
            <a:lvl3pPr marL="631825" indent="-201613"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3pPr>
            <a:lvl4pPr marL="847725" indent="-21272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4pPr>
            <a:lvl5pPr marL="1063625" indent="-20320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5pPr>
            <a:lvl6pPr marL="15208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6pPr>
            <a:lvl7pPr marL="19780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7pPr>
            <a:lvl8pPr marL="24352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8pPr>
            <a:lvl9pPr marL="28924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9pPr>
          </a:lstStyle>
          <a:p>
            <a:pPr hangingPunct="1">
              <a:spcBef>
                <a:spcPts val="875"/>
              </a:spcBef>
            </a:pPr>
            <a:r>
              <a:rPr lang="en-GB" sz="1400">
                <a:solidFill>
                  <a:srgbClr val="FFFFFF"/>
                </a:solidFill>
                <a:ea typeface="Arial Unicode MS" pitchFamily="34" charset="-128"/>
                <a:cs typeface="Arial Unicode MS" pitchFamily="34" charset="-128"/>
              </a:rPr>
              <a:t>Visual Arts</a:t>
            </a:r>
          </a:p>
        </p:txBody>
      </p:sp>
      <p:pic>
        <p:nvPicPr>
          <p:cNvPr id="16405"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6802" y="5287094"/>
            <a:ext cx="1925638" cy="1238250"/>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16406"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3827" y="3899619"/>
            <a:ext cx="1889125" cy="1214437"/>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16407" name="Text Box 23"/>
          <p:cNvSpPr txBox="1">
            <a:spLocks noChangeArrowheads="1"/>
          </p:cNvSpPr>
          <p:nvPr/>
        </p:nvSpPr>
        <p:spPr bwMode="auto">
          <a:xfrm>
            <a:off x="4363665" y="4785444"/>
            <a:ext cx="1087437" cy="290512"/>
          </a:xfrm>
          <a:prstGeom prst="rect">
            <a:avLst/>
          </a:prstGeom>
          <a:solidFill>
            <a:schemeClr val="tx1">
              <a:alpha val="33000"/>
            </a:scheme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spAutoFit/>
          </a:bodyPr>
          <a:lstStyle>
            <a:lvl1pPr marL="311150" indent="-31115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1pPr>
            <a:lvl2pPr marL="415925" indent="-20637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2pPr>
            <a:lvl3pPr marL="631825" indent="-201613"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3pPr>
            <a:lvl4pPr marL="847725" indent="-21272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4pPr>
            <a:lvl5pPr marL="1063625" indent="-20320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5pPr>
            <a:lvl6pPr marL="15208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6pPr>
            <a:lvl7pPr marL="19780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7pPr>
            <a:lvl8pPr marL="24352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8pPr>
            <a:lvl9pPr marL="28924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9pPr>
          </a:lstStyle>
          <a:p>
            <a:pPr hangingPunct="1">
              <a:spcBef>
                <a:spcPts val="875"/>
              </a:spcBef>
            </a:pPr>
            <a:r>
              <a:rPr lang="en-GB" sz="1400">
                <a:solidFill>
                  <a:srgbClr val="FFFFFF"/>
                </a:solidFill>
                <a:ea typeface="Arial Unicode MS" pitchFamily="34" charset="-128"/>
                <a:cs typeface="Arial Unicode MS" pitchFamily="34" charset="-128"/>
              </a:rPr>
              <a:t>Information</a:t>
            </a:r>
          </a:p>
        </p:txBody>
      </p:sp>
      <p:sp>
        <p:nvSpPr>
          <p:cNvPr id="16408" name="Text Box 24"/>
          <p:cNvSpPr txBox="1">
            <a:spLocks noChangeArrowheads="1"/>
          </p:cNvSpPr>
          <p:nvPr/>
        </p:nvSpPr>
        <p:spPr bwMode="auto">
          <a:xfrm>
            <a:off x="6614740" y="6190381"/>
            <a:ext cx="588962" cy="290513"/>
          </a:xfrm>
          <a:prstGeom prst="rect">
            <a:avLst/>
          </a:prstGeom>
          <a:solidFill>
            <a:schemeClr val="tx1">
              <a:alpha val="33000"/>
            </a:scheme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spAutoFit/>
          </a:bodyPr>
          <a:lstStyle>
            <a:lvl1pPr marL="311150" indent="-31115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1pPr>
            <a:lvl2pPr marL="415925" indent="-20637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2pPr>
            <a:lvl3pPr marL="631825" indent="-201613"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3pPr>
            <a:lvl4pPr marL="847725" indent="-21272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4pPr>
            <a:lvl5pPr marL="1063625" indent="-20320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5pPr>
            <a:lvl6pPr marL="15208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6pPr>
            <a:lvl7pPr marL="19780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7pPr>
            <a:lvl8pPr marL="24352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8pPr>
            <a:lvl9pPr marL="28924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9pPr>
          </a:lstStyle>
          <a:p>
            <a:pPr hangingPunct="1">
              <a:spcBef>
                <a:spcPts val="875"/>
              </a:spcBef>
            </a:pPr>
            <a:r>
              <a:rPr lang="en-GB" sz="1400">
                <a:solidFill>
                  <a:srgbClr val="FFFFFF"/>
                </a:solidFill>
                <a:ea typeface="Arial Unicode MS" pitchFamily="34" charset="-128"/>
                <a:cs typeface="Arial Unicode MS" pitchFamily="34" charset="-128"/>
              </a:rPr>
              <a:t>Law</a:t>
            </a:r>
          </a:p>
        </p:txBody>
      </p:sp>
      <p:pic>
        <p:nvPicPr>
          <p:cNvPr id="16409" name="Picture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1440" y="5275981"/>
            <a:ext cx="1943100" cy="1249363"/>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16410" name="Text Box 26"/>
          <p:cNvSpPr txBox="1">
            <a:spLocks noChangeArrowheads="1"/>
          </p:cNvSpPr>
          <p:nvPr/>
        </p:nvSpPr>
        <p:spPr bwMode="auto">
          <a:xfrm>
            <a:off x="4363665" y="6190381"/>
            <a:ext cx="1087437" cy="290513"/>
          </a:xfrm>
          <a:prstGeom prst="rect">
            <a:avLst/>
          </a:prstGeom>
          <a:solidFill>
            <a:schemeClr val="tx1">
              <a:alpha val="33000"/>
            </a:scheme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1" tIns="46795" rIns="89991" bIns="46795">
            <a:spAutoFit/>
          </a:bodyPr>
          <a:lstStyle>
            <a:lvl1pPr marL="311150" indent="-31115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1pPr>
            <a:lvl2pPr marL="415925" indent="-20637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2pPr>
            <a:lvl3pPr marL="631825" indent="-201613"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3pPr>
            <a:lvl4pPr marL="847725" indent="-212725"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4pPr>
            <a:lvl5pPr marL="1063625" indent="-203200" defTabSz="449263">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5pPr>
            <a:lvl6pPr marL="15208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6pPr>
            <a:lvl7pPr marL="19780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7pPr>
            <a:lvl8pPr marL="24352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8pPr>
            <a:lvl9pPr marL="2892425" indent="-203200" defTabSz="449263" fontAlgn="base">
              <a:spcBef>
                <a:spcPct val="0"/>
              </a:spcBef>
              <a:spcAft>
                <a:spcPct val="0"/>
              </a:spcAft>
              <a:tabLst>
                <a:tab pos="311150" algn="l"/>
                <a:tab pos="758825" algn="l"/>
                <a:tab pos="1208088" algn="l"/>
                <a:tab pos="1657350" algn="l"/>
                <a:tab pos="2106613" algn="l"/>
                <a:tab pos="2555875" algn="l"/>
                <a:tab pos="3005138" algn="l"/>
                <a:tab pos="3454400" algn="l"/>
                <a:tab pos="3903663" algn="l"/>
                <a:tab pos="4352925"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tx1"/>
                </a:solidFill>
                <a:latin typeface="Arial" pitchFamily="34" charset="0"/>
              </a:defRPr>
            </a:lvl9pPr>
          </a:lstStyle>
          <a:p>
            <a:pPr hangingPunct="1">
              <a:spcBef>
                <a:spcPts val="875"/>
              </a:spcBef>
            </a:pPr>
            <a:r>
              <a:rPr lang="en-GB" sz="1400">
                <a:solidFill>
                  <a:srgbClr val="FFFFFF"/>
                </a:solidFill>
                <a:ea typeface="Arial Unicode MS" pitchFamily="34" charset="-128"/>
                <a:cs typeface="Arial Unicode MS" pitchFamily="34" charset="-128"/>
              </a:rPr>
              <a:t>Philosophy</a:t>
            </a:r>
          </a:p>
        </p:txBody>
      </p:sp>
      <p:sp>
        <p:nvSpPr>
          <p:cNvPr id="16413" name="Text Box 29"/>
          <p:cNvSpPr txBox="1">
            <a:spLocks noChangeArrowheads="1"/>
          </p:cNvSpPr>
          <p:nvPr/>
        </p:nvSpPr>
        <p:spPr bwMode="auto">
          <a:xfrm>
            <a:off x="457200" y="6538738"/>
            <a:ext cx="845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pPr algn="r" hangingPunct="1">
              <a:lnSpc>
                <a:spcPct val="100000"/>
              </a:lnSpc>
              <a:spcBef>
                <a:spcPct val="50000"/>
              </a:spcBef>
              <a:buClrTx/>
              <a:buSzTx/>
              <a:buFontTx/>
              <a:buNone/>
            </a:pPr>
            <a:r>
              <a:rPr lang="de-DE" sz="1200">
                <a:solidFill>
                  <a:schemeClr val="bg2"/>
                </a:solidFill>
                <a:cs typeface="Arial" pitchFamily="34" charset="0"/>
              </a:rPr>
              <a:t>http://www.nesc.ac.uk/talks/968/reimer_ahnet.ppt</a:t>
            </a:r>
          </a:p>
        </p:txBody>
      </p:sp>
    </p:spTree>
    <p:extLst>
      <p:ext uri="{BB962C8B-B14F-4D97-AF65-F5344CB8AC3E}">
        <p14:creationId xmlns:p14="http://schemas.microsoft.com/office/powerpoint/2010/main" val="2915393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de-DE" dirty="0" smtClean="0"/>
              <a:t>End</a:t>
            </a:r>
          </a:p>
        </p:txBody>
      </p:sp>
      <p:sp>
        <p:nvSpPr>
          <p:cNvPr id="3" name="Inhaltsplatzhalter 2"/>
          <p:cNvSpPr>
            <a:spLocks noGrp="1"/>
          </p:cNvSpPr>
          <p:nvPr>
            <p:ph idx="1"/>
          </p:nvPr>
        </p:nvSpPr>
        <p:spPr/>
        <p:txBody>
          <a:bodyPr/>
          <a:lstStyle/>
          <a:p>
            <a:pPr algn="ctr">
              <a:defRPr/>
            </a:pPr>
            <a:endParaRPr lang="de-DE" dirty="0" smtClean="0"/>
          </a:p>
          <a:p>
            <a:pPr algn="ctr">
              <a:defRPr/>
            </a:pPr>
            <a:endParaRPr lang="de-DE" dirty="0"/>
          </a:p>
          <a:p>
            <a:pPr marL="0" indent="0" algn="ctr">
              <a:buFont typeface="Wingdings" pitchFamily="2" charset="2"/>
              <a:buNone/>
              <a:defRPr/>
            </a:pPr>
            <a:endParaRPr lang="de-DE" dirty="0" smtClean="0"/>
          </a:p>
          <a:p>
            <a:pPr marL="0" indent="0" algn="ctr">
              <a:buFont typeface="Wingdings" pitchFamily="2" charset="2"/>
              <a:buNone/>
              <a:defRPr/>
            </a:pPr>
            <a:endParaRPr lang="de-DE" dirty="0"/>
          </a:p>
          <a:p>
            <a:pPr marL="0" indent="0" algn="ctr">
              <a:buFont typeface="Wingdings" pitchFamily="2" charset="2"/>
              <a:buNone/>
              <a:defRPr/>
            </a:pPr>
            <a:r>
              <a:rPr lang="de-DE" dirty="0" err="1" smtClean="0"/>
              <a:t>Thanks</a:t>
            </a:r>
            <a:r>
              <a:rPr lang="de-DE" dirty="0" smtClean="0"/>
              <a:t> </a:t>
            </a:r>
            <a:r>
              <a:rPr lang="de-DE" dirty="0" err="1" smtClean="0"/>
              <a:t>for</a:t>
            </a:r>
            <a:r>
              <a:rPr lang="de-DE" dirty="0" smtClean="0"/>
              <a:t> </a:t>
            </a:r>
            <a:r>
              <a:rPr lang="de-DE" dirty="0" err="1" smtClean="0"/>
              <a:t>your</a:t>
            </a:r>
            <a:r>
              <a:rPr lang="de-DE" dirty="0" smtClean="0"/>
              <a:t> Attention !</a:t>
            </a: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9" name="Rectangle 2"/>
          <p:cNvSpPr>
            <a:spLocks noGrp="1" noChangeArrowheads="1"/>
          </p:cNvSpPr>
          <p:nvPr>
            <p:ph type="title" idx="4294967295"/>
          </p:nvPr>
        </p:nvSpPr>
        <p:spPr/>
        <p:txBody>
          <a:bodyPr/>
          <a:lstStyle/>
          <a:p>
            <a:pPr defTabSz="1008063"/>
            <a:r>
              <a:rPr lang="en-US" altLang="ja-JP"/>
              <a:t>Fields</a:t>
            </a:r>
          </a:p>
        </p:txBody>
      </p:sp>
      <p:sp>
        <p:nvSpPr>
          <p:cNvPr id="454660" name="Rectangle 3"/>
          <p:cNvSpPr>
            <a:spLocks noGrp="1" noChangeArrowheads="1"/>
          </p:cNvSpPr>
          <p:nvPr>
            <p:ph type="body" idx="4294967295"/>
          </p:nvPr>
        </p:nvSpPr>
        <p:spPr/>
        <p:txBody>
          <a:bodyPr/>
          <a:lstStyle/>
          <a:p>
            <a:pPr marL="320675" indent="-320675" defTabSz="1008063">
              <a:tabLst>
                <a:tab pos="633413" algn="l"/>
              </a:tabLst>
            </a:pPr>
            <a:r>
              <a:rPr lang="en-US" altLang="ja-JP" sz="2300"/>
              <a:t>diverse set of fields </a:t>
            </a:r>
          </a:p>
          <a:p>
            <a:pPr marL="1006475" lvl="1" indent="-269875" defTabSz="1008063">
              <a:tabLst>
                <a:tab pos="633413" algn="l"/>
              </a:tabLst>
            </a:pPr>
            <a:r>
              <a:rPr lang="en-US" altLang="ja-JP" sz="2000"/>
              <a:t>Chemistry, Physics, Technology</a:t>
            </a:r>
          </a:p>
          <a:p>
            <a:pPr marL="1006475" lvl="1" indent="-269875" defTabSz="1008063">
              <a:tabLst>
                <a:tab pos="633413" algn="l"/>
              </a:tabLst>
            </a:pPr>
            <a:r>
              <a:rPr lang="en-US" altLang="ja-JP" sz="2000"/>
              <a:t>Biology, Medicine, Brain Science</a:t>
            </a:r>
          </a:p>
          <a:p>
            <a:pPr marL="1006475" lvl="1" indent="-269875" defTabSz="1008063">
              <a:tabLst>
                <a:tab pos="633413" algn="l"/>
              </a:tabLst>
            </a:pPr>
            <a:r>
              <a:rPr lang="en-US" altLang="ja-JP" sz="2000"/>
              <a:t>Law, Art, History, Cognition</a:t>
            </a:r>
          </a:p>
          <a:p>
            <a:pPr marL="1006475" lvl="1" indent="-269875" defTabSz="1008063">
              <a:tabLst>
                <a:tab pos="633413" algn="l"/>
              </a:tabLst>
            </a:pPr>
            <a:endParaRPr lang="en-US" altLang="ja-JP" sz="2000"/>
          </a:p>
          <a:p>
            <a:pPr marL="320675" indent="-320675" defTabSz="1008063">
              <a:tabLst>
                <a:tab pos="633413" algn="l"/>
              </a:tabLst>
            </a:pPr>
            <a:r>
              <a:rPr lang="en-US" altLang="ja-JP" sz="2300"/>
              <a:t>not a broad as many universities</a:t>
            </a:r>
          </a:p>
          <a:p>
            <a:pPr marL="320675" indent="-320675" defTabSz="1008063">
              <a:tabLst>
                <a:tab pos="633413" algn="l"/>
              </a:tabLst>
            </a:pPr>
            <a:endParaRPr lang="en-US" altLang="ja-JP" sz="2300"/>
          </a:p>
          <a:p>
            <a:pPr marL="320675" indent="-320675" defTabSz="1008063">
              <a:tabLst>
                <a:tab pos="633413" algn="l"/>
              </a:tabLst>
            </a:pPr>
            <a:r>
              <a:rPr lang="en-US" altLang="ja-JP" sz="2300"/>
              <a:t>but more interdisciplinary</a:t>
            </a:r>
          </a:p>
          <a:p>
            <a:pPr marL="1006475" lvl="1" indent="-269875" defTabSz="1008063">
              <a:tabLst>
                <a:tab pos="633413" algn="l"/>
              </a:tabLst>
            </a:pPr>
            <a:endParaRPr lang="en-US" altLang="ja-JP" sz="2100"/>
          </a:p>
        </p:txBody>
      </p:sp>
    </p:spTree>
    <p:extLst>
      <p:ext uri="{BB962C8B-B14F-4D97-AF65-F5344CB8AC3E}">
        <p14:creationId xmlns:p14="http://schemas.microsoft.com/office/powerpoint/2010/main" val="3183387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4" name="Rectangle 2"/>
          <p:cNvSpPr>
            <a:spLocks noGrp="1" noChangeArrowheads="1"/>
          </p:cNvSpPr>
          <p:nvPr>
            <p:ph type="title" idx="4294967295"/>
          </p:nvPr>
        </p:nvSpPr>
        <p:spPr/>
        <p:txBody>
          <a:bodyPr/>
          <a:lstStyle/>
          <a:p>
            <a:pPr defTabSz="1008063"/>
            <a:r>
              <a:rPr lang="en-US" altLang="ja-JP"/>
              <a:t>Max Planck Digital Library MPDL</a:t>
            </a:r>
          </a:p>
        </p:txBody>
      </p:sp>
      <p:sp>
        <p:nvSpPr>
          <p:cNvPr id="455685" name="Rectangle 3"/>
          <p:cNvSpPr>
            <a:spLocks noGrp="1" noChangeArrowheads="1"/>
          </p:cNvSpPr>
          <p:nvPr>
            <p:ph type="body" idx="4294967295"/>
          </p:nvPr>
        </p:nvSpPr>
        <p:spPr/>
        <p:txBody>
          <a:bodyPr/>
          <a:lstStyle/>
          <a:p>
            <a:pPr marL="320675" indent="-320675" defTabSz="1008063">
              <a:tabLst>
                <a:tab pos="633413" algn="l"/>
              </a:tabLst>
            </a:pPr>
            <a:r>
              <a:rPr lang="en-US" altLang="ja-JP" dirty="0" smtClean="0"/>
              <a:t>“To help researchers manage their scientific information workflows”</a:t>
            </a:r>
          </a:p>
          <a:p>
            <a:pPr marL="320675" indent="-320675" defTabSz="1008063">
              <a:tabLst>
                <a:tab pos="633413" algn="l"/>
              </a:tabLst>
            </a:pPr>
            <a:r>
              <a:rPr lang="en-US" altLang="ja-JP" dirty="0" smtClean="0"/>
              <a:t>Founded </a:t>
            </a:r>
            <a:r>
              <a:rPr lang="en-US" altLang="ja-JP" dirty="0"/>
              <a:t>in 2007</a:t>
            </a:r>
          </a:p>
          <a:p>
            <a:pPr marL="320675" indent="-320675" defTabSz="1008063">
              <a:tabLst>
                <a:tab pos="633413" algn="l"/>
              </a:tabLst>
            </a:pPr>
            <a:r>
              <a:rPr lang="en-US" altLang="ja-JP" dirty="0"/>
              <a:t>Departments</a:t>
            </a:r>
          </a:p>
          <a:p>
            <a:pPr marL="1006475" lvl="1" indent="-269875" defTabSz="1008063">
              <a:tabLst>
                <a:tab pos="633413" algn="l"/>
              </a:tabLst>
            </a:pPr>
            <a:r>
              <a:rPr lang="en-US" altLang="ja-JP" sz="1200" dirty="0"/>
              <a:t>Information Provision</a:t>
            </a:r>
          </a:p>
          <a:p>
            <a:pPr marL="1006475" lvl="1" indent="-269875" defTabSz="1008063">
              <a:tabLst>
                <a:tab pos="633413" algn="l"/>
              </a:tabLst>
            </a:pPr>
            <a:r>
              <a:rPr lang="en-US" altLang="ja-JP" sz="1200" dirty="0"/>
              <a:t>Research and Development</a:t>
            </a:r>
          </a:p>
          <a:p>
            <a:pPr marL="1006475" lvl="1" indent="-269875" defTabSz="1008063">
              <a:tabLst>
                <a:tab pos="633413" algn="l"/>
              </a:tabLst>
            </a:pPr>
            <a:r>
              <a:rPr lang="en-US" altLang="ja-JP" sz="1200" dirty="0"/>
              <a:t>Open Access</a:t>
            </a:r>
          </a:p>
          <a:p>
            <a:pPr marL="320675" indent="-320675" defTabSz="1008063">
              <a:tabLst>
                <a:tab pos="633413" algn="l"/>
              </a:tabLst>
            </a:pPr>
            <a:r>
              <a:rPr lang="en-US" altLang="ja-JP" dirty="0"/>
              <a:t>Complemented by activities in many institutes </a:t>
            </a:r>
          </a:p>
          <a:p>
            <a:pPr marL="320675" indent="-320675" defTabSz="1008063">
              <a:tabLst>
                <a:tab pos="633413" algn="l"/>
              </a:tabLst>
            </a:pPr>
            <a:endParaRPr lang="en-US" altLang="ja-JP" dirty="0"/>
          </a:p>
        </p:txBody>
      </p:sp>
    </p:spTree>
    <p:extLst>
      <p:ext uri="{BB962C8B-B14F-4D97-AF65-F5344CB8AC3E}">
        <p14:creationId xmlns:p14="http://schemas.microsoft.com/office/powerpoint/2010/main" val="3095038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smtClean="0"/>
              <a:t>Digitized</a:t>
            </a:r>
            <a:r>
              <a:rPr lang="de-DE" dirty="0" smtClean="0"/>
              <a:t> Resources: Images</a:t>
            </a:r>
            <a:endParaRPr lang="de-DE" dirty="0"/>
          </a:p>
        </p:txBody>
      </p:sp>
      <p:sp>
        <p:nvSpPr>
          <p:cNvPr id="4" name="Inhaltsplatzhalter 3"/>
          <p:cNvSpPr>
            <a:spLocks noGrp="1"/>
          </p:cNvSpPr>
          <p:nvPr>
            <p:ph idx="1"/>
          </p:nvPr>
        </p:nvSpPr>
        <p:spPr/>
        <p:txBody>
          <a:bodyPr/>
          <a:lstStyle/>
          <a:p>
            <a:endParaRPr lang="de-DE" dirty="0"/>
          </a:p>
        </p:txBody>
      </p:sp>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916832"/>
            <a:ext cx="3344863" cy="4179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916832"/>
            <a:ext cx="4129410" cy="415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633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smtClean="0"/>
              <a:t>Digitized</a:t>
            </a:r>
            <a:r>
              <a:rPr lang="de-DE" dirty="0" smtClean="0"/>
              <a:t> Resources: Texts</a:t>
            </a:r>
            <a:endParaRPr lang="de-DE" dirty="0"/>
          </a:p>
        </p:txBody>
      </p:sp>
      <p:sp>
        <p:nvSpPr>
          <p:cNvPr id="4" name="Inhaltsplatzhalter 3"/>
          <p:cNvSpPr>
            <a:spLocks noGrp="1"/>
          </p:cNvSpPr>
          <p:nvPr>
            <p:ph idx="1"/>
          </p:nvPr>
        </p:nvSpPr>
        <p:spPr/>
        <p:txBody>
          <a:bodyPr/>
          <a:lstStyle/>
          <a:p>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348615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56792"/>
            <a:ext cx="352425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375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smtClean="0"/>
              <a:t>Digitized</a:t>
            </a:r>
            <a:r>
              <a:rPr lang="de-DE" dirty="0" smtClean="0"/>
              <a:t> Resources: Natural Language Processing</a:t>
            </a:r>
            <a:endParaRPr lang="de-DE" dirty="0"/>
          </a:p>
        </p:txBody>
      </p:sp>
      <p:sp>
        <p:nvSpPr>
          <p:cNvPr id="4" name="Inhaltsplatzhalter 3"/>
          <p:cNvSpPr>
            <a:spLocks noGrp="1"/>
          </p:cNvSpPr>
          <p:nvPr>
            <p:ph idx="1"/>
          </p:nvPr>
        </p:nvSpPr>
        <p:spPr/>
        <p:txBody>
          <a:bodyPr/>
          <a:lstStyle/>
          <a:p>
            <a:endParaRPr lang="de-DE"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916832"/>
            <a:ext cx="8189153"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113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smtClean="0"/>
              <a:t>Digitized</a:t>
            </a:r>
            <a:r>
              <a:rPr lang="de-DE" dirty="0" smtClean="0"/>
              <a:t> Resources: </a:t>
            </a:r>
            <a:r>
              <a:rPr lang="de-DE" dirty="0" err="1" smtClean="0"/>
              <a:t>Dictionaries</a:t>
            </a:r>
            <a:endParaRPr lang="de-DE" dirty="0"/>
          </a:p>
        </p:txBody>
      </p:sp>
      <p:sp>
        <p:nvSpPr>
          <p:cNvPr id="4" name="Inhaltsplatzhalter 3"/>
          <p:cNvSpPr>
            <a:spLocks noGrp="1"/>
          </p:cNvSpPr>
          <p:nvPr>
            <p:ph idx="1"/>
          </p:nvPr>
        </p:nvSpPr>
        <p:spPr/>
        <p:txBody>
          <a:bodyPr/>
          <a:lstStyle/>
          <a:p>
            <a:endParaRPr lang="de-D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204864"/>
            <a:ext cx="431482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976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reyer-cpt-sektion-pubman">
  <a:themeElements>
    <a:clrScheme name="dreyer-cpt-sektion-pubm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reyer-cpt-sektion-pubman">
      <a:majorFont>
        <a:latin typeface="Garamond"/>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dreyer-cpt-sektion-pubm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reyer-cpt-sektion-pubm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reyer-cpt-sektion-pubm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reyer-cpt-sektion-pubm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reyer-cpt-sektion-pubm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reyer-cpt-sektion-pubm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reyer-cpt-sektion-pubma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reyer-cpt-sektion-pubm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reyer-cpt-sektion-pubm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eyer-cpt-sektion-pubm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reyer-cpt-sektion-pubm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reyer-cpt-sektion-pubm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dreyer-cpt-sektion-pubman</Template>
  <TotalTime>0</TotalTime>
  <Words>1246</Words>
  <Application>Microsoft Office PowerPoint</Application>
  <PresentationFormat>Bildschirmpräsentation (4:3)</PresentationFormat>
  <Paragraphs>201</Paragraphs>
  <Slides>32</Slides>
  <Notes>8</Notes>
  <HiddenSlides>0</HiddenSlides>
  <MMClips>0</MMClips>
  <ScaleCrop>false</ScaleCrop>
  <HeadingPairs>
    <vt:vector size="4" baseType="variant">
      <vt:variant>
        <vt:lpstr>Design</vt:lpstr>
      </vt:variant>
      <vt:variant>
        <vt:i4>1</vt:i4>
      </vt:variant>
      <vt:variant>
        <vt:lpstr>Folientitel</vt:lpstr>
      </vt:variant>
      <vt:variant>
        <vt:i4>32</vt:i4>
      </vt:variant>
    </vt:vector>
  </HeadingPairs>
  <TitlesOfParts>
    <vt:vector size="33" baseType="lpstr">
      <vt:lpstr>dreyer-cpt-sektion-pubman</vt:lpstr>
      <vt:lpstr>Digitization and Beyond: Infrastructures for Digitized Resources </vt:lpstr>
      <vt:lpstr>The Max Planck Society  (MPG – Max-Planck Gesellschaft)</vt:lpstr>
      <vt:lpstr>                                 Locations</vt:lpstr>
      <vt:lpstr>Fields</vt:lpstr>
      <vt:lpstr>Max Planck Digital Library MPDL</vt:lpstr>
      <vt:lpstr>Digitized Resources: Images</vt:lpstr>
      <vt:lpstr>Digitized Resources: Texts</vt:lpstr>
      <vt:lpstr>Digitized Resources: Natural Language Processing</vt:lpstr>
      <vt:lpstr>Digitized Resources: Dictionaries</vt:lpstr>
      <vt:lpstr>Digitized Resources: Tools and Infrastructure</vt:lpstr>
      <vt:lpstr>PowerPoint-Präsentation</vt:lpstr>
      <vt:lpstr>Research Data: Network of Interrelated Objects</vt:lpstr>
      <vt:lpstr>Talking about Tools and Research Data </vt:lpstr>
      <vt:lpstr>Infrastructure /1: Fixed Purpose</vt:lpstr>
      <vt:lpstr>Infrastructure /2: More flexible</vt:lpstr>
      <vt:lpstr>As a eResearch Infrastructure</vt:lpstr>
      <vt:lpstr>Infrastructure Activities: Examples</vt:lpstr>
      <vt:lpstr>PowerPoint-Präsentation</vt:lpstr>
      <vt:lpstr>eSciDoc is…</vt:lpstr>
      <vt:lpstr>PowerPoint-Präsentation</vt:lpstr>
      <vt:lpstr>PowerPoint-Präsentation</vt:lpstr>
      <vt:lpstr>Describing Streetmaps</vt:lpstr>
      <vt:lpstr>Iconographic Descriptions</vt:lpstr>
      <vt:lpstr>Linking Persons to Authority Data</vt:lpstr>
      <vt:lpstr>TextGrid: The Virtual Research Environment</vt:lpstr>
      <vt:lpstr>XML Editor </vt:lpstr>
      <vt:lpstr>Text-Image-Link Editor </vt:lpstr>
      <vt:lpstr>What’s the Grid in TextGrid? – Storage!</vt:lpstr>
      <vt:lpstr>PowerPoint-Präsentation</vt:lpstr>
      <vt:lpstr>Virtal Competency Centres – VCCs</vt:lpstr>
      <vt:lpstr>PowerPoint-Präsentation</vt:lpstr>
      <vt:lpstr>End</vt:lpstr>
    </vt:vector>
  </TitlesOfParts>
  <Company>Max Planck Digital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PubMan Ein kurzer Überblick</dc:title>
  <dc:creator>Mueller1</dc:creator>
  <cp:lastModifiedBy> Malte Dreyer</cp:lastModifiedBy>
  <cp:revision>181</cp:revision>
  <dcterms:created xsi:type="dcterms:W3CDTF">2009-11-24T16:42:27Z</dcterms:created>
  <dcterms:modified xsi:type="dcterms:W3CDTF">2011-05-17T17:26:23Z</dcterms:modified>
</cp:coreProperties>
</file>