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5" r:id="rId3"/>
    <p:sldId id="308" r:id="rId4"/>
    <p:sldId id="297" r:id="rId5"/>
    <p:sldId id="298" r:id="rId6"/>
    <p:sldId id="299" r:id="rId7"/>
    <p:sldId id="294" r:id="rId8"/>
    <p:sldId id="302" r:id="rId9"/>
    <p:sldId id="293" r:id="rId10"/>
    <p:sldId id="286" r:id="rId11"/>
    <p:sldId id="292" r:id="rId12"/>
    <p:sldId id="309" r:id="rId13"/>
    <p:sldId id="300" r:id="rId14"/>
    <p:sldId id="301" r:id="rId15"/>
    <p:sldId id="257" r:id="rId16"/>
    <p:sldId id="287" r:id="rId17"/>
    <p:sldId id="288" r:id="rId18"/>
    <p:sldId id="305" r:id="rId19"/>
    <p:sldId id="295" r:id="rId20"/>
    <p:sldId id="303" r:id="rId21"/>
    <p:sldId id="291" r:id="rId22"/>
    <p:sldId id="290" r:id="rId23"/>
    <p:sldId id="283" r:id="rId24"/>
    <p:sldId id="307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8161" autoAdjust="0"/>
  </p:normalViewPr>
  <p:slideViewPr>
    <p:cSldViewPr>
      <p:cViewPr>
        <p:scale>
          <a:sx n="50" d="100"/>
          <a:sy n="50" d="100"/>
        </p:scale>
        <p:origin x="-173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57185-2753-4550-B949-CA6FB2F48AEB}" type="datetimeFigureOut">
              <a:rPr lang="sr-Latn-CS" smtClean="0"/>
              <a:pPr/>
              <a:t>17.5.2011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37985-22FC-45EE-99D9-4B9923F0788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33591A2-BC21-4087-B1EE-8DA35B9C4057}" type="datetimeFigureOut">
              <a:rPr lang="sr-Latn-CS"/>
              <a:pPr>
                <a:defRPr/>
              </a:pPr>
              <a:t>17.5.2011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r-Latn-C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r-Latn-C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5A9F2CD-FBD7-4E59-B39E-90AE2B2D53C9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EFAB19-90D6-4123-97F4-52FC7CC5F858}" type="slidenum">
              <a:rPr lang="sr-Latn-CS" smtClean="0"/>
              <a:pPr/>
              <a:t>1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2E1345-77BE-462D-A881-3EC895BCA348}" type="slidenum">
              <a:rPr lang="sr-Latn-CS" smtClean="0"/>
              <a:pPr/>
              <a:t>10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91D6EC-BF77-4F9C-B792-FE654C9E5216}" type="slidenum">
              <a:rPr lang="sr-Latn-CS" smtClean="0"/>
              <a:pPr/>
              <a:t>11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9F2CD-FBD7-4E59-B39E-90AE2B2D53C9}" type="slidenum">
              <a:rPr lang="sr-Latn-CS" smtClean="0"/>
              <a:pPr>
                <a:defRPr/>
              </a:pPr>
              <a:t>12</a:t>
            </a:fld>
            <a:endParaRPr lang="sr-Latn-C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9F2CD-FBD7-4E59-B39E-90AE2B2D53C9}" type="slidenum">
              <a:rPr lang="sr-Latn-CS" smtClean="0"/>
              <a:pPr>
                <a:defRPr/>
              </a:pPr>
              <a:t>13</a:t>
            </a:fld>
            <a:endParaRPr lang="sr-Latn-C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9F2CD-FBD7-4E59-B39E-90AE2B2D53C9}" type="slidenum">
              <a:rPr lang="sr-Latn-CS" smtClean="0"/>
              <a:pPr>
                <a:defRPr/>
              </a:pPr>
              <a:t>14</a:t>
            </a:fld>
            <a:endParaRPr lang="sr-Latn-C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C13FC2-8B7D-4CEC-9FA0-8EDF2AF3F9D7}" type="slidenum">
              <a:rPr lang="sr-Latn-CS" smtClean="0"/>
              <a:pPr/>
              <a:t>15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F12C2F-597F-4B55-899B-84FEB595CA9E}" type="slidenum">
              <a:rPr lang="sr-Latn-CS" smtClean="0"/>
              <a:pPr/>
              <a:t>16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300C16-3E6F-43B5-98BE-6C8D57A1BCCB}" type="slidenum">
              <a:rPr lang="sr-Latn-CS" smtClean="0"/>
              <a:pPr/>
              <a:t>17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36C293-6F47-4025-944E-7A29D37A5868}" type="slidenum">
              <a:rPr lang="sr-Latn-CS" smtClean="0"/>
              <a:pPr/>
              <a:t>18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dirty="0" smtClean="0"/>
              <a:t>That is life.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dirty="0" smtClean="0"/>
              <a:t>Since 1999,  some participants  died,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dirty="0" smtClean="0"/>
              <a:t>so</a:t>
            </a:r>
            <a:r>
              <a:rPr lang="sr-Latn-CS" baseline="0" dirty="0" smtClean="0"/>
              <a:t> this archive contains not only their songs, but also </a:t>
            </a:r>
            <a:r>
              <a:rPr lang="sr-Latn-C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interviews </a:t>
            </a:r>
            <a:r>
              <a:rPr lang="sr-Latn-C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precious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footage</a:t>
            </a:r>
            <a:r>
              <a:rPr lang="sr-Latn-C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and testimony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some of the top </a:t>
            </a:r>
            <a:r>
              <a:rPr lang="sr-Latn-C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former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Yugoslav </a:t>
            </a:r>
            <a:r>
              <a:rPr lang="sr-Latn-C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artists. 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D77D81-6A94-4B20-9776-5DD5D87704FE}" type="slidenum">
              <a:rPr lang="sr-Latn-CS" smtClean="0"/>
              <a:pPr/>
              <a:t>19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5F71E5-A8AE-447E-89AF-26DAA028D5F5}" type="slidenum">
              <a:rPr lang="sr-Latn-CS" smtClean="0"/>
              <a:pPr/>
              <a:t>2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Solution: multi step digitization</a:t>
            </a:r>
          </a:p>
          <a:p>
            <a:r>
              <a:rPr lang="sr-Latn-CS" dirty="0" smtClean="0"/>
              <a:t>Step</a:t>
            </a:r>
            <a:r>
              <a:rPr lang="sr-Latn-CS" baseline="0" dirty="0" smtClean="0"/>
              <a:t> 1: shooting with </a:t>
            </a:r>
            <a:r>
              <a:rPr lang="en-US" baseline="0" dirty="0" smtClean="0"/>
              <a:t>low quality </a:t>
            </a:r>
            <a:r>
              <a:rPr lang="sr-Latn-CS" baseline="0" dirty="0" smtClean="0"/>
              <a:t> </a:t>
            </a:r>
            <a:r>
              <a:rPr lang="en-US" baseline="0" dirty="0" smtClean="0"/>
              <a:t>digital photo camera</a:t>
            </a:r>
            <a:endParaRPr lang="sr-Latn-C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baseline="0" dirty="0" smtClean="0"/>
              <a:t>Step 2: shooting with high</a:t>
            </a:r>
            <a:r>
              <a:rPr lang="en-US" baseline="0" dirty="0" smtClean="0"/>
              <a:t> quality </a:t>
            </a:r>
            <a:r>
              <a:rPr lang="sr-Latn-CS" baseline="0" dirty="0" smtClean="0"/>
              <a:t> </a:t>
            </a:r>
            <a:r>
              <a:rPr lang="en-US" baseline="0" dirty="0" smtClean="0"/>
              <a:t>digital photo camera</a:t>
            </a:r>
            <a:endParaRPr lang="sr-Latn-C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baseline="0" dirty="0" smtClean="0"/>
              <a:t>Step 3: </a:t>
            </a:r>
            <a:r>
              <a:rPr lang="en-US" baseline="0" dirty="0" smtClean="0"/>
              <a:t>Many different OCR software packages </a:t>
            </a:r>
            <a:r>
              <a:rPr lang="sr-Latn-CS" baseline="0" dirty="0" smtClean="0"/>
              <a:t>were</a:t>
            </a:r>
            <a:r>
              <a:rPr lang="en-US" baseline="0" dirty="0" smtClean="0"/>
              <a:t> tested. Generally,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result of OCR was inaccurate and plain texts had to be manually corrected.</a:t>
            </a:r>
            <a:endParaRPr lang="sr-Latn-C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baseline="0" dirty="0" smtClean="0"/>
              <a:t>Step 4:</a:t>
            </a:r>
            <a:r>
              <a:rPr lang="en-US" baseline="0" dirty="0" smtClean="0"/>
              <a:t> Also, articles</a:t>
            </a:r>
            <a:r>
              <a:rPr lang="sr-Latn-CS" baseline="0" dirty="0" smtClean="0"/>
              <a:t> </a:t>
            </a:r>
            <a:r>
              <a:rPr lang="en-US" baseline="0" dirty="0" smtClean="0"/>
              <a:t>were manually corrected to provide enough data for other analyses,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like searching based on articles content.</a:t>
            </a:r>
            <a:endParaRPr lang="sr-Latn-CS" baseline="0" dirty="0" smtClean="0"/>
          </a:p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9F2CD-FBD7-4E59-B39E-90AE2B2D53C9}" type="slidenum">
              <a:rPr lang="sr-Latn-CS" smtClean="0"/>
              <a:pPr>
                <a:defRPr/>
              </a:pPr>
              <a:t>20</a:t>
            </a:fld>
            <a:endParaRPr lang="sr-Latn-C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D85FEB-2816-4AB8-A881-3488C1CB20DD}" type="slidenum">
              <a:rPr lang="sr-Latn-CS" smtClean="0"/>
              <a:pPr/>
              <a:t>21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dirty="0" smtClean="0"/>
              <a:t>100%  precision and recall,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dirty="0" smtClean="0"/>
              <a:t>Oficial</a:t>
            </a:r>
            <a:r>
              <a:rPr lang="sr-Latn-CS" baseline="0" dirty="0" smtClean="0"/>
              <a:t> page  </a:t>
            </a:r>
            <a:r>
              <a:rPr lang="sr-Latn-CS" dirty="0" smtClean="0"/>
              <a:t>www.rockovnik.com is included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0CDB13-987F-4D7E-A9F3-F9B2ED7243BD}" type="slidenum">
              <a:rPr lang="sr-Latn-CS" smtClean="0"/>
              <a:pPr/>
              <a:t>22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19D3ED-F0F1-4C1F-BA74-3CE197D48260}" type="slidenum">
              <a:rPr lang="sr-Latn-CS" smtClean="0"/>
              <a:pPr/>
              <a:t>23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9F2CD-FBD7-4E59-B39E-90AE2B2D53C9}" type="slidenum">
              <a:rPr lang="sr-Latn-CS" smtClean="0"/>
              <a:pPr>
                <a:defRPr/>
              </a:pPr>
              <a:t>24</a:t>
            </a:fld>
            <a:endParaRPr lang="sr-Latn-C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9F2CD-FBD7-4E59-B39E-90AE2B2D53C9}" type="slidenum">
              <a:rPr lang="sr-Latn-CS" smtClean="0"/>
              <a:pPr>
                <a:defRPr/>
              </a:pPr>
              <a:t>3</a:t>
            </a:fld>
            <a:endParaRPr lang="sr-Latn-C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r-Latn-CS" dirty="0" smtClean="0"/>
              <a:t>It </a:t>
            </a:r>
            <a:r>
              <a:rPr lang="en-US" dirty="0" smtClean="0"/>
              <a:t>starts with the first appearance of that sort of music by the mid 1950s</a:t>
            </a:r>
            <a:r>
              <a:rPr lang="sr-Latn-CS" dirty="0" smtClean="0"/>
              <a:t> (Mile Lojpur, Karlo Metikos)</a:t>
            </a:r>
          </a:p>
          <a:p>
            <a:r>
              <a:rPr lang="sr-Latn-CS" baseline="0" dirty="0" smtClean="0"/>
              <a:t> and </a:t>
            </a:r>
            <a:r>
              <a:rPr lang="sr-Latn-C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beginning of the 1960s (Siluete, </a:t>
            </a:r>
            <a:r>
              <a:rPr lang="sr-Latn-CS" dirty="0" smtClean="0"/>
              <a:t>Bijele strijele, Crveni koralji)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5CC7B3-AB61-454E-8212-F9F32E38FB91}" type="slidenum">
              <a:rPr lang="sr-Latn-CS" smtClean="0"/>
              <a:pPr/>
              <a:t>4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9F2CD-FBD7-4E59-B39E-90AE2B2D53C9}" type="slidenum">
              <a:rPr lang="sr-Latn-CS" smtClean="0"/>
              <a:pPr>
                <a:defRPr/>
              </a:pPr>
              <a:t>5</a:t>
            </a:fld>
            <a:endParaRPr lang="sr-Latn-C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9F2CD-FBD7-4E59-B39E-90AE2B2D53C9}" type="slidenum">
              <a:rPr lang="sr-Latn-CS" smtClean="0"/>
              <a:pPr>
                <a:defRPr/>
              </a:pPr>
              <a:t>6</a:t>
            </a:fld>
            <a:endParaRPr lang="sr-Latn-C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861F80-CB39-49B7-8476-73D132B549E8}" type="slidenum">
              <a:rPr lang="sr-Latn-CS" smtClean="0"/>
              <a:pPr/>
              <a:t>7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9F2CD-FBD7-4E59-B39E-90AE2B2D53C9}" type="slidenum">
              <a:rPr lang="sr-Latn-CS" smtClean="0"/>
              <a:pPr>
                <a:defRPr/>
              </a:pPr>
              <a:t>8</a:t>
            </a:fld>
            <a:endParaRPr lang="sr-Latn-C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0EC989-E200-4C10-9132-CB6CB3B3B2D3}" type="slidenum">
              <a:rPr lang="sr-Latn-CS" smtClean="0"/>
              <a:pPr/>
              <a:t>9</a:t>
            </a:fld>
            <a:endParaRPr lang="sr-Latn-C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8E2F1-0E44-4E4A-A2F1-6602C7EE5E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2D859-AF66-4315-B4C0-73D8699337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376FA-B567-4254-B772-C7E5FF5673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20C366-B8D3-4450-8B12-A001A7E9C5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36C958-9B23-4855-BCDA-375662155F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D690E-E7DB-4BAC-A4CE-992E96CE5F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9C91F-5264-4C59-863C-E41D1EBC73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AA09C-CB3B-4786-8079-F5E5AF5A6F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E94A8-D4D6-4A28-AB87-0D45741A16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B0E2A-C9DC-4B11-B1DF-48A2C18D07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CE36B660-1419-4E02-BB59-A50D8DFB50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1ACB7AC5-CC83-49EF-B847-C759332047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ckovnik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143000"/>
            <a:ext cx="8153400" cy="3886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300" dirty="0" smtClean="0">
                <a:solidFill>
                  <a:schemeClr val="accent1">
                    <a:satMod val="150000"/>
                  </a:schemeClr>
                </a:solidFill>
              </a:rPr>
              <a:t>Behind </a:t>
            </a:r>
            <a:r>
              <a:rPr lang="en-US" sz="5300" dirty="0" err="1" smtClean="0">
                <a:solidFill>
                  <a:schemeClr val="accent1">
                    <a:satMod val="150000"/>
                  </a:schemeClr>
                </a:solidFill>
              </a:rPr>
              <a:t>Rockovnik</a:t>
            </a:r>
            <a:r>
              <a:rPr lang="sr-Latn-CS" sz="5300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sr-Latn-CS" sz="53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sr-Latn-CS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sr-Latn-CS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sr-Latn-CS" dirty="0" smtClean="0">
                <a:solidFill>
                  <a:schemeClr val="accent1">
                    <a:satMod val="150000"/>
                  </a:schemeClr>
                </a:solidFill>
              </a:rPr>
              <a:t>   </a:t>
            </a:r>
            <a:r>
              <a:rPr lang="sr-Latn-CS" sz="2700" dirty="0" smtClean="0">
                <a:solidFill>
                  <a:schemeClr val="accent1">
                    <a:satMod val="150000"/>
                  </a:schemeClr>
                </a:solidFill>
              </a:rPr>
              <a:t>Jelena  Hadži-Purić</a:t>
            </a:r>
            <a:br>
              <a:rPr lang="sr-Latn-CS" sz="27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sr-Latn-CS" sz="2700" dirty="0" smtClean="0"/>
              <a:t>     </a:t>
            </a:r>
            <a:r>
              <a:rPr lang="sr-Latn-CS" sz="2700" dirty="0" smtClean="0">
                <a:solidFill>
                  <a:schemeClr val="accent1">
                    <a:satMod val="150000"/>
                  </a:schemeClr>
                </a:solidFill>
              </a:rPr>
              <a:t> Dušan  Vesić</a:t>
            </a:r>
            <a:br>
              <a:rPr lang="sr-Latn-CS" sz="27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sr-Latn-CS" sz="2700" dirty="0" smtClean="0"/>
              <a:t>     </a:t>
            </a:r>
            <a:r>
              <a:rPr lang="sr-Latn-CS" sz="2700" dirty="0" smtClean="0">
                <a:solidFill>
                  <a:schemeClr val="accent1">
                    <a:satMod val="150000"/>
                  </a:schemeClr>
                </a:solidFill>
              </a:rPr>
              <a:t> Sandra  Rančić</a:t>
            </a:r>
            <a:br>
              <a:rPr lang="sr-Latn-CS" sz="27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sr-Latn-CS" sz="2700" dirty="0" smtClean="0"/>
              <a:t>     </a:t>
            </a:r>
            <a:r>
              <a:rPr lang="sr-Latn-CS" sz="2700" dirty="0" smtClean="0">
                <a:solidFill>
                  <a:schemeClr val="accent1">
                    <a:satMod val="150000"/>
                  </a:schemeClr>
                </a:solidFill>
              </a:rPr>
              <a:t> Jasmina  Dobrić</a:t>
            </a:r>
            <a:br>
              <a:rPr lang="sr-Latn-CS" sz="27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sr-Latn-CS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sr-Latn-CS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sr-Latn-CS" dirty="0" smtClean="0">
                <a:solidFill>
                  <a:schemeClr val="accent1">
                    <a:satMod val="150000"/>
                  </a:schemeClr>
                </a:solidFill>
              </a:rPr>
              <a:t>    </a:t>
            </a:r>
            <a:br>
              <a:rPr lang="sr-Latn-CS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sr-Latn-CS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sr-Latn-C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0"/>
            <a:ext cx="8077200" cy="1499616"/>
          </a:xfrm>
        </p:spPr>
        <p:txBody>
          <a:bodyPr/>
          <a:lstStyle/>
          <a:p>
            <a:r>
              <a:rPr lang="sr-Latn-CS" sz="2800" b="1" dirty="0" smtClean="0"/>
              <a:t> Faculty of Mathematics, Belgrade</a:t>
            </a:r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</p:txBody>
      </p:sp>
      <p:pic>
        <p:nvPicPr>
          <p:cNvPr id="8196" name="Picture 5" descr="http://seedi.ncd.org.rs/index_htm_files/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638800"/>
            <a:ext cx="64960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 smtClean="0"/>
              <a:t>T</a:t>
            </a:r>
            <a:r>
              <a:rPr lang="sr-Latn-CS" dirty="0" smtClean="0">
                <a:solidFill>
                  <a:schemeClr val="accent1">
                    <a:satMod val="150000"/>
                  </a:schemeClr>
                </a:solidFill>
              </a:rPr>
              <a:t>he most complex </a:t>
            </a:r>
            <a:r>
              <a:rPr lang="sr-Latn-CS" dirty="0" smtClean="0"/>
              <a:t>steps</a:t>
            </a:r>
            <a:endParaRPr lang="sr-Latn-C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dirty="0" smtClean="0"/>
              <a:t>Gathering material  (since 1993)</a:t>
            </a:r>
          </a:p>
          <a:p>
            <a:pPr eaLnBrk="1" hangingPunct="1"/>
            <a:r>
              <a:rPr lang="sr-Latn-CS" dirty="0" smtClean="0"/>
              <a:t>Providing sponsors (since 2000)</a:t>
            </a:r>
          </a:p>
          <a:p>
            <a:pPr eaLnBrk="1" hangingPunct="1"/>
            <a:r>
              <a:rPr lang="sr-Latn-CS" dirty="0" smtClean="0"/>
              <a:t>Digitization (since 2004)</a:t>
            </a:r>
          </a:p>
          <a:p>
            <a:pPr eaLnBrk="1" hangingPunct="1"/>
            <a:r>
              <a:rPr lang="sr-Latn-CS" dirty="0" smtClean="0"/>
              <a:t>Processing  </a:t>
            </a:r>
            <a:r>
              <a:rPr lang="sr-Latn-CS" dirty="0" smtClean="0"/>
              <a:t>digitized  </a:t>
            </a:r>
            <a:r>
              <a:rPr lang="sr-Latn-CS" dirty="0" smtClean="0"/>
              <a:t>content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sr-Latn-CS" dirty="0" smtClean="0"/>
              <a:t>Behind Rockovnik: storage, </a:t>
            </a:r>
            <a:r>
              <a:rPr lang="sr-Latn-CS" dirty="0" smtClean="0"/>
              <a:t>presentation </a:t>
            </a:r>
            <a:r>
              <a:rPr lang="sr-Latn-CS" dirty="0" smtClean="0"/>
              <a:t>and retrieval</a:t>
            </a:r>
            <a:endParaRPr lang="sr-Latn-C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sr-Latn-CS" dirty="0" smtClean="0"/>
              <a:t>Multimedia  data  base  and  web-based  user interface: </a:t>
            </a:r>
            <a:r>
              <a:rPr lang="sr-Latn-CS" dirty="0" smtClean="0">
                <a:hlinkClick r:id="rId3"/>
              </a:rPr>
              <a:t>www.rockovnik.com</a:t>
            </a:r>
            <a:r>
              <a:rPr lang="sr-Latn-CS" dirty="0" smtClean="0"/>
              <a:t> </a:t>
            </a:r>
          </a:p>
          <a:p>
            <a:r>
              <a:rPr lang="en-US" dirty="0" smtClean="0"/>
              <a:t>Legal status:</a:t>
            </a:r>
            <a:r>
              <a:rPr lang="en-US" b="1" dirty="0" smtClean="0"/>
              <a:t> Public</a:t>
            </a:r>
          </a:p>
          <a:p>
            <a:r>
              <a:rPr lang="en-US" dirty="0" smtClean="0"/>
              <a:t>Availability:</a:t>
            </a:r>
            <a:r>
              <a:rPr lang="en-US" b="1" dirty="0" smtClean="0"/>
              <a:t> Free</a:t>
            </a:r>
          </a:p>
          <a:p>
            <a:pPr eaLnBrk="1" hangingPunct="1"/>
            <a:endParaRPr lang="sr-Latn-CS" dirty="0" smtClean="0"/>
          </a:p>
          <a:p>
            <a:r>
              <a:rPr lang="sr-Latn-CS" dirty="0" smtClean="0"/>
              <a:t>We are proud that part  of  material  presented  as  TV  show Rockovnik  on  RTS (</a:t>
            </a:r>
            <a:r>
              <a:rPr lang="sr-Latn-CS" b="1" dirty="0" smtClean="0"/>
              <a:t>Radio Television of Serbia)  from  April  2010  till  March  2011.</a:t>
            </a:r>
          </a:p>
          <a:p>
            <a:endParaRPr lang="sr-Latn-CS" b="1" dirty="0" smtClean="0"/>
          </a:p>
          <a:p>
            <a:pPr>
              <a:buNone/>
            </a:pPr>
            <a:r>
              <a:rPr lang="sr-Latn-CS" b="1" dirty="0" smtClean="0"/>
              <a:t> </a:t>
            </a:r>
            <a:endParaRPr lang="sr-Latn-CS" dirty="0" smtClean="0"/>
          </a:p>
          <a:p>
            <a:pPr eaLnBrk="1" hangingPunct="1"/>
            <a:endParaRPr lang="sr-Latn-CS" dirty="0" smtClean="0"/>
          </a:p>
          <a:p>
            <a:pPr eaLnBrk="1" hangingPunct="1">
              <a:buNone/>
            </a:pPr>
            <a:endParaRPr lang="sr-Latn-CS" dirty="0" smtClean="0"/>
          </a:p>
          <a:p>
            <a:pPr eaLnBrk="1" hangingPunct="1"/>
            <a:endParaRPr lang="sr-Latn-CS" dirty="0" smtClean="0"/>
          </a:p>
          <a:p>
            <a:pPr eaLnBrk="1" hangingPunct="1"/>
            <a:endParaRPr lang="sr-Latn-CS" dirty="0" smtClean="0"/>
          </a:p>
          <a:p>
            <a:endParaRPr lang="sr-Latn-C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Translation  and Access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CS" b="1" dirty="0" smtClean="0"/>
              <a:t>Access type:</a:t>
            </a:r>
            <a:r>
              <a:rPr lang="sr-Latn-CS" dirty="0" smtClean="0"/>
              <a:t>On line</a:t>
            </a:r>
          </a:p>
          <a:p>
            <a:pPr>
              <a:buNone/>
            </a:pPr>
            <a:endParaRPr lang="sr-Latn-CS" b="1" dirty="0" smtClean="0"/>
          </a:p>
          <a:p>
            <a:pPr>
              <a:buNone/>
            </a:pPr>
            <a:r>
              <a:rPr lang="sr-Latn-CS" b="1" dirty="0" smtClean="0"/>
              <a:t>Language:</a:t>
            </a:r>
            <a:endParaRPr lang="sr-Latn-CS" dirty="0" smtClean="0"/>
          </a:p>
          <a:p>
            <a:pPr>
              <a:buNone/>
            </a:pPr>
            <a:r>
              <a:rPr lang="sr-Latn-CS" dirty="0" smtClean="0"/>
              <a:t> 1. English language</a:t>
            </a:r>
          </a:p>
          <a:p>
            <a:pPr>
              <a:buNone/>
            </a:pPr>
            <a:r>
              <a:rPr lang="sr-Latn-CS" dirty="0" smtClean="0"/>
              <a:t>2. </a:t>
            </a:r>
            <a:r>
              <a:rPr lang="en-GB" dirty="0" smtClean="0"/>
              <a:t>non-English-speaking </a:t>
            </a:r>
            <a:r>
              <a:rPr lang="sr-Latn-CS" dirty="0" smtClean="0"/>
              <a:t> </a:t>
            </a:r>
            <a:r>
              <a:rPr lang="en-GB" dirty="0" smtClean="0"/>
              <a:t>audience </a:t>
            </a:r>
            <a:r>
              <a:rPr lang="sr-Latn-CS" dirty="0" smtClean="0"/>
              <a:t> </a:t>
            </a:r>
            <a:r>
              <a:rPr lang="en-GB" dirty="0" smtClean="0"/>
              <a:t>access</a:t>
            </a:r>
            <a:r>
              <a:rPr lang="sr-Latn-CS" dirty="0" smtClean="0"/>
              <a:t> </a:t>
            </a:r>
            <a:r>
              <a:rPr lang="en-GB" dirty="0" smtClean="0"/>
              <a:t> to the </a:t>
            </a:r>
            <a:r>
              <a:rPr lang="sr-Latn-CS" dirty="0" smtClean="0"/>
              <a:t> web </a:t>
            </a:r>
            <a:r>
              <a:rPr lang="en-GB" dirty="0" smtClean="0"/>
              <a:t>site</a:t>
            </a:r>
            <a:r>
              <a:rPr lang="sr-Latn-CS" dirty="0" smtClean="0"/>
              <a:t> via  Serbian  language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Information retrieval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382000" cy="4800600"/>
          </a:xfrm>
        </p:spPr>
        <p:txBody>
          <a:bodyPr/>
          <a:lstStyle/>
          <a:p>
            <a:pPr>
              <a:buNone/>
            </a:pPr>
            <a:r>
              <a:rPr lang="sr-Latn-CS" dirty="0" smtClean="0"/>
              <a:t>Our </a:t>
            </a:r>
            <a:r>
              <a:rPr lang="en-US" dirty="0" smtClean="0"/>
              <a:t> </a:t>
            </a:r>
            <a:r>
              <a:rPr lang="sr-Latn-CS" dirty="0" smtClean="0"/>
              <a:t>database </a:t>
            </a:r>
            <a:r>
              <a:rPr lang="en-US" dirty="0" smtClean="0"/>
              <a:t> is </a:t>
            </a:r>
            <a:r>
              <a:rPr lang="sr-Latn-CS" dirty="0" smtClean="0"/>
              <a:t> </a:t>
            </a:r>
            <a:r>
              <a:rPr lang="en-US" dirty="0" smtClean="0"/>
              <a:t>searchable</a:t>
            </a:r>
            <a:r>
              <a:rPr lang="sr-Latn-CS" dirty="0" smtClean="0"/>
              <a:t> </a:t>
            </a:r>
            <a:r>
              <a:rPr lang="en-US" dirty="0" smtClean="0"/>
              <a:t> by</a:t>
            </a:r>
            <a:r>
              <a:rPr lang="sr-Latn-CS" dirty="0" smtClean="0"/>
              <a:t>:</a:t>
            </a:r>
          </a:p>
          <a:p>
            <a:pPr>
              <a:buNone/>
            </a:pPr>
            <a:r>
              <a:rPr lang="sr-Latn-CS" dirty="0" smtClean="0"/>
              <a:t>1. </a:t>
            </a:r>
            <a:r>
              <a:rPr lang="en-US" dirty="0" smtClean="0"/>
              <a:t> multimedia </a:t>
            </a:r>
            <a:r>
              <a:rPr lang="sr-Latn-CS" dirty="0" smtClean="0"/>
              <a:t> </a:t>
            </a:r>
            <a:r>
              <a:rPr lang="en-US" dirty="0" smtClean="0"/>
              <a:t>types</a:t>
            </a:r>
            <a:r>
              <a:rPr lang="sr-Latn-CS" dirty="0" smtClean="0"/>
              <a:t>  (i.e. text, audio, video, picture)</a:t>
            </a:r>
          </a:p>
          <a:p>
            <a:pPr>
              <a:buNone/>
            </a:pPr>
            <a:r>
              <a:rPr lang="sr-Latn-CS" dirty="0" smtClean="0"/>
              <a:t>2.  </a:t>
            </a:r>
            <a:r>
              <a:rPr lang="en-US" dirty="0" smtClean="0"/>
              <a:t>subtypes </a:t>
            </a:r>
            <a:r>
              <a:rPr lang="sr-Latn-CS" dirty="0" smtClean="0"/>
              <a:t> (i.e. song,  biography, album cover)</a:t>
            </a:r>
          </a:p>
          <a:p>
            <a:pPr>
              <a:buNone/>
            </a:pPr>
            <a:r>
              <a:rPr lang="sr-Latn-CS" dirty="0" smtClean="0"/>
              <a:t>3.   locations (i.e.  Zagreb, Pula, Rijeka, Beograd, Kragujevac,...)</a:t>
            </a:r>
          </a:p>
          <a:p>
            <a:pPr>
              <a:buNone/>
            </a:pPr>
            <a:r>
              <a:rPr lang="sr-Latn-CS" dirty="0" smtClean="0"/>
              <a:t> 4. period  (1957-1958, 1961-1963, 1991,...)</a:t>
            </a:r>
          </a:p>
          <a:p>
            <a:pPr>
              <a:buNone/>
            </a:pPr>
            <a:r>
              <a:rPr lang="sr-Latn-CS" dirty="0" smtClean="0"/>
              <a:t> 5. </a:t>
            </a:r>
            <a:r>
              <a:rPr lang="en-US" dirty="0" smtClean="0"/>
              <a:t> keywords</a:t>
            </a:r>
            <a:endParaRPr lang="sr-Latn-CS" dirty="0" smtClean="0"/>
          </a:p>
          <a:p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Search: fast and precise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CS" dirty="0" smtClean="0"/>
              <a:t>Search </a:t>
            </a:r>
            <a:r>
              <a:rPr lang="sr-Latn-CS" b="0" dirty="0" smtClean="0"/>
              <a:t> enhancement is provided : w</a:t>
            </a:r>
            <a:r>
              <a:rPr lang="sr-Latn-CS" dirty="0" smtClean="0"/>
              <a:t>hen  user  type  keywords,  e</a:t>
            </a:r>
            <a:r>
              <a:rPr lang="en-US" dirty="0" err="1" smtClean="0"/>
              <a:t>ven</a:t>
            </a:r>
            <a:r>
              <a:rPr lang="sr-Latn-CS" dirty="0" smtClean="0"/>
              <a:t> </a:t>
            </a:r>
            <a:r>
              <a:rPr lang="en-US" dirty="0" smtClean="0"/>
              <a:t> when</a:t>
            </a:r>
            <a:r>
              <a:rPr lang="sr-Latn-CS" dirty="0" smtClean="0"/>
              <a:t> </a:t>
            </a:r>
            <a:r>
              <a:rPr lang="en-US" dirty="0" smtClean="0"/>
              <a:t> </a:t>
            </a:r>
            <a:r>
              <a:rPr lang="sr-Latn-CS" dirty="0" smtClean="0"/>
              <a:t>he </a:t>
            </a:r>
            <a:r>
              <a:rPr lang="en-US" dirty="0" smtClean="0"/>
              <a:t>do</a:t>
            </a:r>
            <a:r>
              <a:rPr lang="sr-Latn-CS" dirty="0" smtClean="0"/>
              <a:t>es</a:t>
            </a:r>
            <a:r>
              <a:rPr lang="en-US" dirty="0" err="1" smtClean="0"/>
              <a:t>n’t</a:t>
            </a:r>
            <a:r>
              <a:rPr lang="sr-Latn-CS" dirty="0" smtClean="0"/>
              <a:t> </a:t>
            </a:r>
            <a:r>
              <a:rPr lang="en-US" dirty="0" smtClean="0"/>
              <a:t> </a:t>
            </a:r>
            <a:r>
              <a:rPr lang="sr-Latn-CS" dirty="0" smtClean="0"/>
              <a:t> </a:t>
            </a:r>
            <a:r>
              <a:rPr lang="en-US" dirty="0" smtClean="0"/>
              <a:t>know </a:t>
            </a:r>
            <a:r>
              <a:rPr lang="sr-Latn-CS" dirty="0" smtClean="0"/>
              <a:t> </a:t>
            </a:r>
            <a:r>
              <a:rPr lang="en-US" dirty="0" smtClean="0"/>
              <a:t>exactly</a:t>
            </a:r>
            <a:r>
              <a:rPr lang="sr-Latn-CS" dirty="0" smtClean="0"/>
              <a:t> </a:t>
            </a:r>
            <a:r>
              <a:rPr lang="en-US" dirty="0" smtClean="0"/>
              <a:t> what </a:t>
            </a:r>
            <a:r>
              <a:rPr lang="sr-Latn-CS" dirty="0" smtClean="0"/>
              <a:t> he is </a:t>
            </a:r>
            <a:r>
              <a:rPr lang="en-US" dirty="0" smtClean="0"/>
              <a:t> looking for, </a:t>
            </a:r>
            <a:r>
              <a:rPr lang="sr-Latn-CS" dirty="0" smtClean="0"/>
              <a:t> </a:t>
            </a:r>
            <a:r>
              <a:rPr lang="en-US" dirty="0" smtClean="0"/>
              <a:t>predictions </a:t>
            </a:r>
            <a:r>
              <a:rPr lang="sr-Latn-CS" dirty="0" smtClean="0"/>
              <a:t> </a:t>
            </a:r>
            <a:r>
              <a:rPr lang="en-US" dirty="0" smtClean="0"/>
              <a:t>help </a:t>
            </a:r>
            <a:r>
              <a:rPr lang="sr-Latn-CS" dirty="0" smtClean="0"/>
              <a:t> him to </a:t>
            </a:r>
            <a:r>
              <a:rPr lang="en-US" dirty="0" smtClean="0"/>
              <a:t>guide </a:t>
            </a:r>
            <a:r>
              <a:rPr lang="sr-Latn-CS" dirty="0" smtClean="0"/>
              <a:t> his </a:t>
            </a:r>
            <a:r>
              <a:rPr lang="en-US" dirty="0" smtClean="0"/>
              <a:t> </a:t>
            </a:r>
            <a:r>
              <a:rPr lang="en-US" b="1" dirty="0" smtClean="0"/>
              <a:t>search</a:t>
            </a:r>
            <a:r>
              <a:rPr lang="en-US" dirty="0" smtClean="0"/>
              <a:t>.</a:t>
            </a:r>
            <a:endParaRPr lang="sr-Latn-CS" dirty="0" smtClean="0"/>
          </a:p>
          <a:p>
            <a:r>
              <a:rPr lang="sr-Latn-CS" dirty="0" smtClean="0"/>
              <a:t>Example: Z a g r e b</a:t>
            </a:r>
          </a:p>
          <a:p>
            <a:r>
              <a:rPr lang="en-US" dirty="0" smtClean="0"/>
              <a:t> The </a:t>
            </a:r>
            <a:r>
              <a:rPr lang="sr-Latn-CS" dirty="0" smtClean="0"/>
              <a:t> </a:t>
            </a:r>
            <a:r>
              <a:rPr lang="en-US" dirty="0" smtClean="0"/>
              <a:t>top</a:t>
            </a:r>
            <a:r>
              <a:rPr lang="sr-Latn-CS" dirty="0" smtClean="0"/>
              <a:t> </a:t>
            </a:r>
            <a:r>
              <a:rPr lang="en-US" dirty="0" smtClean="0"/>
              <a:t> prediction </a:t>
            </a:r>
            <a:r>
              <a:rPr lang="sr-Latn-CS" dirty="0" smtClean="0"/>
              <a:t> </a:t>
            </a:r>
            <a:r>
              <a:rPr lang="en-US" dirty="0" smtClean="0"/>
              <a:t>is </a:t>
            </a:r>
            <a:r>
              <a:rPr lang="sr-Latn-CS" dirty="0" smtClean="0"/>
              <a:t> </a:t>
            </a:r>
            <a:r>
              <a:rPr lang="en-US" dirty="0" smtClean="0"/>
              <a:t>shown </a:t>
            </a:r>
            <a:r>
              <a:rPr lang="sr-Latn-CS" dirty="0" smtClean="0"/>
              <a:t> </a:t>
            </a:r>
            <a:r>
              <a:rPr lang="en-US" dirty="0" smtClean="0"/>
              <a:t>in </a:t>
            </a:r>
            <a:r>
              <a:rPr lang="sr-Latn-CS" dirty="0" smtClean="0"/>
              <a:t> </a:t>
            </a:r>
            <a:r>
              <a:rPr lang="en-US" dirty="0" smtClean="0"/>
              <a:t>grey </a:t>
            </a:r>
            <a:r>
              <a:rPr lang="sr-Latn-CS" dirty="0" smtClean="0"/>
              <a:t> </a:t>
            </a:r>
            <a:r>
              <a:rPr lang="en-US" dirty="0" smtClean="0"/>
              <a:t>text </a:t>
            </a:r>
            <a:r>
              <a:rPr lang="sr-Latn-CS" dirty="0" smtClean="0"/>
              <a:t> under </a:t>
            </a:r>
            <a:r>
              <a:rPr lang="en-US" dirty="0" smtClean="0"/>
              <a:t> the </a:t>
            </a:r>
            <a:r>
              <a:rPr lang="sr-Latn-CS" dirty="0" smtClean="0"/>
              <a:t> </a:t>
            </a:r>
            <a:r>
              <a:rPr lang="en-US" b="1" dirty="0" smtClean="0"/>
              <a:t>search</a:t>
            </a:r>
            <a:r>
              <a:rPr lang="en-US" dirty="0" smtClean="0"/>
              <a:t> </a:t>
            </a:r>
            <a:r>
              <a:rPr lang="sr-Latn-CS" dirty="0" smtClean="0"/>
              <a:t> </a:t>
            </a:r>
            <a:r>
              <a:rPr lang="en-US" dirty="0" smtClean="0"/>
              <a:t>box</a:t>
            </a:r>
            <a:endParaRPr lang="sr-Latn-CS" dirty="0" smtClean="0"/>
          </a:p>
          <a:p>
            <a:r>
              <a:rPr lang="sr-Latn-CS" dirty="0" smtClean="0"/>
              <a:t>Also, it is possible  to </a:t>
            </a:r>
            <a:r>
              <a:rPr lang="en-US" dirty="0" smtClean="0"/>
              <a:t> stop </a:t>
            </a:r>
            <a:r>
              <a:rPr lang="sr-Latn-CS" dirty="0" smtClean="0"/>
              <a:t> </a:t>
            </a:r>
            <a:r>
              <a:rPr lang="en-US" dirty="0" smtClean="0"/>
              <a:t>typing </a:t>
            </a:r>
            <a:r>
              <a:rPr lang="sr-Latn-CS" dirty="0" smtClean="0"/>
              <a:t> </a:t>
            </a:r>
            <a:r>
              <a:rPr lang="en-US" dirty="0" smtClean="0"/>
              <a:t>as </a:t>
            </a:r>
            <a:r>
              <a:rPr lang="sr-Latn-CS" dirty="0" smtClean="0"/>
              <a:t> </a:t>
            </a:r>
            <a:r>
              <a:rPr lang="en-US" dirty="0" smtClean="0"/>
              <a:t>soon as </a:t>
            </a:r>
            <a:r>
              <a:rPr lang="sr-Latn-CS" dirty="0" smtClean="0"/>
              <a:t> user </a:t>
            </a:r>
            <a:r>
              <a:rPr lang="en-US" dirty="0" smtClean="0"/>
              <a:t> see </a:t>
            </a:r>
            <a:r>
              <a:rPr lang="sr-Latn-CS" dirty="0" smtClean="0"/>
              <a:t> </a:t>
            </a:r>
            <a:r>
              <a:rPr lang="en-US" dirty="0" smtClean="0"/>
              <a:t>what </a:t>
            </a:r>
            <a:r>
              <a:rPr lang="sr-Latn-CS" dirty="0" smtClean="0"/>
              <a:t> he </a:t>
            </a:r>
            <a:r>
              <a:rPr lang="en-US" dirty="0" smtClean="0"/>
              <a:t> need</a:t>
            </a:r>
            <a:r>
              <a:rPr lang="sr-Latn-CS" dirty="0" smtClean="0"/>
              <a:t>s</a:t>
            </a:r>
            <a:r>
              <a:rPr lang="en-US" dirty="0" smtClean="0"/>
              <a:t>.</a:t>
            </a:r>
            <a:endParaRPr lang="sr-Latn-CS" dirty="0" smtClean="0"/>
          </a:p>
          <a:p>
            <a:r>
              <a:rPr lang="sr-Latn-CS" dirty="0" smtClean="0"/>
              <a:t>Also, it  is  possible  to  reject  search  prediction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 smtClean="0"/>
              <a:t>Quantity (</a:t>
            </a:r>
            <a:r>
              <a:rPr lang="sr-Latn-CS" dirty="0" smtClean="0">
                <a:solidFill>
                  <a:schemeClr val="accent1">
                    <a:satMod val="150000"/>
                  </a:schemeClr>
                </a:solidFill>
              </a:rPr>
              <a:t>may 2011)</a:t>
            </a: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sr-Latn-CS" dirty="0" smtClean="0"/>
              <a:t>10.2 GB of data in database,  5084 items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sr-Latn-CS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sr-Latn-CS" dirty="0" smtClean="0"/>
              <a:t>2274</a:t>
            </a:r>
            <a:r>
              <a:rPr lang="en-US" dirty="0" smtClean="0"/>
              <a:t> Pictures of: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dirty="0" smtClean="0"/>
              <a:t>Portraits</a:t>
            </a:r>
            <a:r>
              <a:rPr lang="sr-Latn-CS" dirty="0" smtClean="0"/>
              <a:t> (More then 300 participants)</a:t>
            </a:r>
            <a:endParaRPr lang="en-US" dirty="0" smtClean="0"/>
          </a:p>
          <a:p>
            <a:pPr marL="731520" lvl="1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r-Latn-CS" dirty="0" smtClean="0"/>
              <a:t>P</a:t>
            </a:r>
            <a:r>
              <a:rPr lang="en-US" dirty="0" err="1" smtClean="0"/>
              <a:t>erformances</a:t>
            </a:r>
            <a:endParaRPr lang="en-US" dirty="0" smtClean="0"/>
          </a:p>
          <a:p>
            <a:pPr marL="731520" lvl="1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r-Latn-CS" dirty="0" smtClean="0"/>
              <a:t>Album cover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r-Latn-CS" dirty="0" smtClean="0"/>
              <a:t>Poster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r-Latn-CS" dirty="0" smtClean="0"/>
              <a:t>Ticket</a:t>
            </a:r>
            <a:endParaRPr lang="en-US" dirty="0" smtClean="0"/>
          </a:p>
          <a:p>
            <a:pPr marL="731520" lvl="1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dirty="0" smtClean="0"/>
              <a:t>Other</a:t>
            </a:r>
            <a:r>
              <a:rPr lang="sr-Latn-CS" dirty="0" smtClean="0"/>
              <a:t> 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en-US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sr-Latn-CS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sr-Latn-CS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sr-Latn-CS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sr-Latn-C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 smtClean="0"/>
              <a:t>Quantity (may 2011)</a:t>
            </a:r>
            <a:endParaRPr lang="sr-Latn-C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sr-Latn-CS" dirty="0" smtClean="0"/>
              <a:t>284</a:t>
            </a:r>
            <a:r>
              <a:rPr lang="en-US" dirty="0" smtClean="0"/>
              <a:t> minutes of audio recordings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r-Latn-CS" dirty="0" smtClean="0"/>
              <a:t>songs</a:t>
            </a:r>
            <a:endParaRPr lang="en-US" dirty="0" smtClean="0"/>
          </a:p>
          <a:p>
            <a:pPr marL="731520" lvl="1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r-Latn-CS" dirty="0" smtClean="0"/>
              <a:t>radio and concert announcement</a:t>
            </a:r>
            <a:endParaRPr lang="en-US" dirty="0" smtClean="0"/>
          </a:p>
          <a:p>
            <a:pPr marL="731520" lvl="1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dirty="0" smtClean="0"/>
              <a:t>Other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sr-Latn-CS" dirty="0" smtClean="0"/>
              <a:t>More than 20</a:t>
            </a:r>
            <a:r>
              <a:rPr lang="en-US" dirty="0" smtClean="0"/>
              <a:t> hours of video recording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dirty="0" smtClean="0"/>
              <a:t>Excerpt </a:t>
            </a:r>
            <a:r>
              <a:rPr lang="sr-Latn-CS" dirty="0" smtClean="0"/>
              <a:t> </a:t>
            </a:r>
            <a:r>
              <a:rPr lang="en-US" dirty="0" smtClean="0"/>
              <a:t>from </a:t>
            </a:r>
            <a:r>
              <a:rPr lang="sr-Latn-CS" dirty="0" smtClean="0"/>
              <a:t>Rockovnik interview</a:t>
            </a:r>
            <a:endParaRPr lang="en-US" dirty="0" smtClean="0"/>
          </a:p>
          <a:p>
            <a:pPr marL="731520" lvl="1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r-Latn-CS" dirty="0" smtClean="0"/>
              <a:t>Performance</a:t>
            </a:r>
            <a:endParaRPr lang="en-US" dirty="0" smtClean="0"/>
          </a:p>
          <a:p>
            <a:pPr marL="731520" lvl="1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r-Latn-CS" dirty="0" smtClean="0"/>
              <a:t>Documentary  </a:t>
            </a:r>
            <a:r>
              <a:rPr lang="sr-Latn-CS" dirty="0" smtClean="0"/>
              <a:t>movies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r-Latn-CS" dirty="0" smtClean="0"/>
              <a:t>Other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x-none" smtClean="0"/>
              <a:t>Challenges and difficulties</a:t>
            </a:r>
            <a:endParaRPr lang="sr-Latn-C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Expensive project, </a:t>
            </a:r>
            <a:r>
              <a:rPr lang="sr-Latn-CS" dirty="0" smtClean="0"/>
              <a:t>particularly because </a:t>
            </a:r>
            <a:endParaRPr lang="sr-Latn-CS" dirty="0" smtClean="0"/>
          </a:p>
          <a:p>
            <a:pPr eaLnBrk="1" hangingPunct="1">
              <a:buFont typeface="Wingdings 2" pitchFamily="18" charset="2"/>
              <a:buNone/>
            </a:pPr>
            <a:r>
              <a:rPr lang="sr-Latn-CS" dirty="0" smtClean="0"/>
              <a:t>lot of material  is  located  all  round  the  world</a:t>
            </a:r>
          </a:p>
          <a:p>
            <a:pPr eaLnBrk="1" hangingPunct="1"/>
            <a:r>
              <a:rPr lang="sr-Latn-CS" dirty="0" smtClean="0"/>
              <a:t>70%  gathered  from private archive</a:t>
            </a:r>
          </a:p>
          <a:p>
            <a:pPr eaLnBrk="1" hangingPunct="1"/>
            <a:r>
              <a:rPr lang="sr-Latn-CS" dirty="0" smtClean="0"/>
              <a:t>Private </a:t>
            </a:r>
            <a:r>
              <a:rPr lang="sr-Latn-CS" dirty="0" smtClean="0"/>
              <a:t>collections </a:t>
            </a:r>
            <a:r>
              <a:rPr lang="sr-Latn-CS" dirty="0" smtClean="0"/>
              <a:t>from abroad:  Sydney, Paris,  Amsterdam,...</a:t>
            </a:r>
          </a:p>
          <a:p>
            <a:pPr eaLnBrk="1" hangingPunct="1"/>
            <a:endParaRPr lang="sr-Latn-CS" dirty="0" smtClean="0"/>
          </a:p>
          <a:p>
            <a:pPr eaLnBrk="1" hangingPunct="1"/>
            <a:endParaRPr lang="sr-Latn-C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sr-Latn-CS" dirty="0" smtClean="0"/>
              <a:t>Contributors: all round the World</a:t>
            </a:r>
            <a:endParaRPr lang="sr-Latn-CS" dirty="0"/>
          </a:p>
        </p:txBody>
      </p:sp>
      <p:pic>
        <p:nvPicPr>
          <p:cNvPr id="20483" name="Content Placeholder 3" descr="svedociAllRoundWorl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81285" y="1774825"/>
            <a:ext cx="5781430" cy="462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 smtClean="0"/>
              <a:t>Contributors: dead</a:t>
            </a:r>
            <a:endParaRPr lang="sr-Latn-CS" dirty="0"/>
          </a:p>
        </p:txBody>
      </p:sp>
      <p:pic>
        <p:nvPicPr>
          <p:cNvPr id="19459" name="Content Placeholder 3" descr="svedociPosthumn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7800" y="1524000"/>
            <a:ext cx="5781430" cy="4625975"/>
          </a:xfrm>
        </p:spPr>
      </p:pic>
      <p:sp>
        <p:nvSpPr>
          <p:cNvPr id="4" name="TextBox 3"/>
          <p:cNvSpPr txBox="1"/>
          <p:nvPr/>
        </p:nvSpPr>
        <p:spPr>
          <a:xfrm>
            <a:off x="1143000" y="6211669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We must conclude that we catch last train to start our project.</a:t>
            </a:r>
          </a:p>
          <a:p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4000" dirty="0" smtClean="0">
                <a:solidFill>
                  <a:schemeClr val="accent1">
                    <a:satMod val="150000"/>
                  </a:schemeClr>
                </a:solidFill>
              </a:rPr>
              <a:t>Introduction</a:t>
            </a:r>
            <a:endParaRPr lang="en-US" sz="4000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Behind </a:t>
            </a:r>
            <a:r>
              <a:rPr lang="sr-Latn-CS" dirty="0" smtClean="0"/>
              <a:t> </a:t>
            </a:r>
            <a:r>
              <a:rPr lang="en-US" dirty="0" err="1" smtClean="0"/>
              <a:t>Rockovnik</a:t>
            </a:r>
            <a:r>
              <a:rPr lang="en-US" dirty="0" smtClean="0"/>
              <a:t> </a:t>
            </a:r>
            <a:r>
              <a:rPr lang="sr-Latn-CS" dirty="0" smtClean="0"/>
              <a:t> </a:t>
            </a:r>
            <a:r>
              <a:rPr lang="en-US" dirty="0" smtClean="0"/>
              <a:t>is </a:t>
            </a:r>
            <a:r>
              <a:rPr lang="sr-Latn-CS" dirty="0" smtClean="0"/>
              <a:t> </a:t>
            </a:r>
            <a:r>
              <a:rPr lang="en-US" dirty="0" smtClean="0"/>
              <a:t>digitization</a:t>
            </a:r>
            <a:r>
              <a:rPr lang="sr-Latn-CS" dirty="0" smtClean="0"/>
              <a:t> </a:t>
            </a:r>
            <a:r>
              <a:rPr lang="en-US" dirty="0" smtClean="0"/>
              <a:t> project </a:t>
            </a:r>
            <a:endParaRPr lang="sr-Latn-CS" dirty="0" smtClean="0"/>
          </a:p>
          <a:p>
            <a:pPr marL="438912" indent="-32004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based </a:t>
            </a:r>
            <a:r>
              <a:rPr lang="sr-Latn-CS" dirty="0" smtClean="0"/>
              <a:t> </a:t>
            </a:r>
            <a:r>
              <a:rPr lang="en-US" dirty="0" smtClean="0"/>
              <a:t>on </a:t>
            </a:r>
            <a:r>
              <a:rPr lang="sr-Latn-CS" dirty="0" smtClean="0"/>
              <a:t>  </a:t>
            </a:r>
            <a:r>
              <a:rPr lang="en-US" dirty="0" err="1" smtClean="0"/>
              <a:t>Rockovnik</a:t>
            </a:r>
            <a:r>
              <a:rPr lang="sr-Latn-CS" dirty="0" smtClean="0"/>
              <a:t> (i.e. Rock diary).</a:t>
            </a:r>
          </a:p>
          <a:p>
            <a:pPr marL="438912" indent="-32004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sr-Latn-CS" b="1" dirty="0" smtClean="0"/>
          </a:p>
          <a:p>
            <a:pPr marL="438912" indent="-32004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b="1" dirty="0" err="1" smtClean="0"/>
              <a:t>Rockovnik</a:t>
            </a:r>
            <a:r>
              <a:rPr lang="en-US" b="1" dirty="0" smtClean="0"/>
              <a:t> </a:t>
            </a:r>
            <a:r>
              <a:rPr lang="sr-Latn-CS" b="1" dirty="0" smtClean="0"/>
              <a:t> </a:t>
            </a:r>
            <a:r>
              <a:rPr lang="en-US" b="1" dirty="0" smtClean="0"/>
              <a:t>is</a:t>
            </a:r>
            <a:r>
              <a:rPr lang="sr-Latn-CS" b="1" dirty="0" smtClean="0"/>
              <a:t> </a:t>
            </a:r>
            <a:r>
              <a:rPr lang="en-US" b="1" dirty="0" smtClean="0"/>
              <a:t> </a:t>
            </a:r>
            <a:r>
              <a:rPr lang="sr-Latn-CS" b="1" dirty="0" smtClean="0"/>
              <a:t>TV show </a:t>
            </a:r>
            <a:r>
              <a:rPr lang="en-US" b="1" dirty="0" smtClean="0"/>
              <a:t>dedicated </a:t>
            </a:r>
            <a:r>
              <a:rPr lang="sr-Latn-CS" b="1" dirty="0" smtClean="0"/>
              <a:t> </a:t>
            </a:r>
            <a:r>
              <a:rPr lang="en-US" b="1" dirty="0" smtClean="0"/>
              <a:t>to</a:t>
            </a:r>
            <a:r>
              <a:rPr lang="sr-Latn-CS" b="1" dirty="0" smtClean="0"/>
              <a:t> </a:t>
            </a:r>
            <a:r>
              <a:rPr lang="en-US" b="1" dirty="0" smtClean="0"/>
              <a:t> the </a:t>
            </a:r>
            <a:r>
              <a:rPr lang="sr-Latn-CS" b="1" dirty="0" smtClean="0"/>
              <a:t> </a:t>
            </a:r>
          </a:p>
          <a:p>
            <a:pPr marL="438912" indent="-32004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history </a:t>
            </a:r>
            <a:r>
              <a:rPr lang="sr-Latn-CS" b="1" dirty="0" smtClean="0"/>
              <a:t> </a:t>
            </a:r>
            <a:r>
              <a:rPr lang="en-US" b="1" dirty="0" smtClean="0"/>
              <a:t>of </a:t>
            </a:r>
            <a:r>
              <a:rPr lang="sr-Latn-CS" b="1" dirty="0" smtClean="0"/>
              <a:t> </a:t>
            </a:r>
            <a:r>
              <a:rPr lang="en-US" b="1" dirty="0" smtClean="0"/>
              <a:t>rock</a:t>
            </a:r>
            <a:r>
              <a:rPr lang="sr-Latn-CS" b="1" dirty="0" smtClean="0"/>
              <a:t> </a:t>
            </a:r>
            <a:r>
              <a:rPr lang="en-US" b="1" dirty="0" smtClean="0"/>
              <a:t> music </a:t>
            </a:r>
            <a:r>
              <a:rPr lang="sr-Latn-CS" b="1" dirty="0" smtClean="0"/>
              <a:t> </a:t>
            </a:r>
            <a:r>
              <a:rPr lang="en-US" b="1" dirty="0" smtClean="0"/>
              <a:t>in </a:t>
            </a:r>
            <a:r>
              <a:rPr lang="sr-Latn-CS" b="1" dirty="0" smtClean="0"/>
              <a:t> </a:t>
            </a:r>
            <a:r>
              <a:rPr lang="en-US" b="1" dirty="0" smtClean="0"/>
              <a:t>former </a:t>
            </a:r>
            <a:r>
              <a:rPr lang="sr-Latn-CS" b="1" dirty="0" smtClean="0"/>
              <a:t> </a:t>
            </a:r>
            <a:r>
              <a:rPr lang="en-US" b="1" dirty="0" smtClean="0"/>
              <a:t>Yugoslavia</a:t>
            </a:r>
            <a:r>
              <a:rPr lang="sr-Latn-CS" b="1" dirty="0" smtClean="0"/>
              <a:t>  </a:t>
            </a:r>
          </a:p>
          <a:p>
            <a:pPr marL="438912" indent="-32004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sr-Latn-CS" b="1" dirty="0" smtClean="0"/>
              <a:t>from 1958-2000</a:t>
            </a:r>
            <a:r>
              <a:rPr lang="en-US" b="1" dirty="0" smtClean="0"/>
              <a:t>. </a:t>
            </a:r>
            <a:endParaRPr lang="sr-Latn-CS" b="1" dirty="0" smtClean="0"/>
          </a:p>
          <a:p>
            <a:pPr marL="438912" indent="-32004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sr-Latn-CS" b="1" dirty="0" smtClean="0"/>
          </a:p>
          <a:p>
            <a:pPr marL="438912" indent="-32004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x-none" sz="3600" smtClean="0"/>
              <a:t>Challenges and difficulties</a:t>
            </a:r>
            <a:r>
              <a:rPr lang="sr-Latn-CS" sz="3600" dirty="0" smtClean="0"/>
              <a:t>: scarce material</a:t>
            </a:r>
            <a:r>
              <a:rPr lang="x-none" sz="3600" smtClean="0"/>
              <a:t/>
            </a:r>
            <a:br>
              <a:rPr lang="x-none" sz="3600" smtClean="0"/>
            </a:br>
            <a:endParaRPr lang="sr-Latn-C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CS" dirty="0" smtClean="0"/>
              <a:t>  </a:t>
            </a:r>
            <a:endParaRPr lang="sr-Latn-CS" dirty="0"/>
          </a:p>
        </p:txBody>
      </p:sp>
      <p:pic>
        <p:nvPicPr>
          <p:cNvPr id="4" name="Picture 3" descr="00_23_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52600"/>
            <a:ext cx="48768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828800"/>
            <a:ext cx="2971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r-Latn-CS" sz="2800" dirty="0" smtClean="0"/>
              <a:t>1.  Album covers,  tickets, posters were</a:t>
            </a:r>
            <a:r>
              <a:rPr lang="en-US" sz="2800" dirty="0" smtClean="0"/>
              <a:t> </a:t>
            </a:r>
            <a:r>
              <a:rPr lang="sr-Latn-CS" sz="2800" dirty="0" smtClean="0"/>
              <a:t> </a:t>
            </a:r>
            <a:r>
              <a:rPr lang="en-US" sz="2800" dirty="0" smtClean="0"/>
              <a:t>highly deteriorated </a:t>
            </a:r>
            <a:r>
              <a:rPr lang="sr-Latn-CS" sz="2800" dirty="0" smtClean="0"/>
              <a:t> </a:t>
            </a:r>
            <a:r>
              <a:rPr lang="en-US" sz="2800" dirty="0" smtClean="0"/>
              <a:t>by </a:t>
            </a:r>
            <a:r>
              <a:rPr lang="sr-Latn-CS" sz="2800" dirty="0" smtClean="0"/>
              <a:t> </a:t>
            </a:r>
            <a:r>
              <a:rPr lang="en-US" sz="2800" dirty="0" smtClean="0"/>
              <a:t>threading </a:t>
            </a:r>
            <a:endParaRPr lang="sr-Latn-CS" sz="2800" dirty="0" smtClean="0"/>
          </a:p>
          <a:p>
            <a:pPr>
              <a:buNone/>
            </a:pPr>
            <a:r>
              <a:rPr lang="sr-Latn-CS" sz="2800" dirty="0" smtClean="0"/>
              <a:t>2.  Color  change  with </a:t>
            </a:r>
            <a:r>
              <a:rPr lang="en-US" sz="2800" dirty="0" smtClean="0"/>
              <a:t>lost </a:t>
            </a:r>
            <a:r>
              <a:rPr lang="sr-Latn-CS" sz="2800" dirty="0" smtClean="0"/>
              <a:t> of</a:t>
            </a:r>
            <a:r>
              <a:rPr lang="en-US" sz="2800" dirty="0" smtClean="0"/>
              <a:t> </a:t>
            </a:r>
            <a:r>
              <a:rPr lang="sr-Latn-CS" sz="2800" dirty="0" smtClean="0"/>
              <a:t> </a:t>
            </a:r>
            <a:r>
              <a:rPr lang="en-US" sz="2800" dirty="0" smtClean="0"/>
              <a:t>darkness </a:t>
            </a:r>
            <a:r>
              <a:rPr lang="sr-Latn-CS" sz="2800" dirty="0" smtClean="0"/>
              <a:t> </a:t>
            </a:r>
            <a:r>
              <a:rPr lang="en-US" sz="2800" dirty="0" smtClean="0"/>
              <a:t>made </a:t>
            </a:r>
            <a:r>
              <a:rPr lang="sr-Latn-CS" sz="2800" dirty="0" smtClean="0"/>
              <a:t> some  </a:t>
            </a:r>
            <a:r>
              <a:rPr lang="en-US" sz="2800" dirty="0" smtClean="0"/>
              <a:t>text </a:t>
            </a:r>
            <a:r>
              <a:rPr lang="sr-Latn-CS" sz="2800" dirty="0" smtClean="0"/>
              <a:t> material </a:t>
            </a:r>
            <a:r>
              <a:rPr lang="en-US" sz="2800" dirty="0" smtClean="0"/>
              <a:t>almost </a:t>
            </a:r>
            <a:r>
              <a:rPr lang="sr-Latn-CS" sz="2800" dirty="0" smtClean="0"/>
              <a:t> </a:t>
            </a:r>
            <a:r>
              <a:rPr lang="en-US" sz="2800" dirty="0" smtClean="0"/>
              <a:t>unreadable</a:t>
            </a:r>
            <a:endParaRPr lang="sr-Latn-CS" sz="2800" dirty="0" smtClean="0"/>
          </a:p>
          <a:p>
            <a:pPr>
              <a:buNone/>
            </a:pPr>
            <a:r>
              <a:rPr lang="sr-Latn-CS" dirty="0" smtClean="0"/>
              <a:t> </a:t>
            </a:r>
          </a:p>
          <a:p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 smtClean="0"/>
              <a:t>Behind Rockovnik audience</a:t>
            </a:r>
            <a:endParaRPr lang="sr-Latn-C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dirty="0" smtClean="0"/>
              <a:t>We  are  proud  that our material is used by teachers in primary and secondary school (supporting history, music and literacy  lessons)</a:t>
            </a:r>
          </a:p>
          <a:p>
            <a:pPr eaLnBrk="1" hangingPunct="1">
              <a:buNone/>
            </a:pPr>
            <a:r>
              <a:rPr lang="sr-Latn-CS" dirty="0" smtClean="0"/>
              <a:t>Positive example: History textbook in primary school (8th grade), authors:</a:t>
            </a:r>
            <a:r>
              <a:rPr lang="pl-PL" dirty="0" smtClean="0"/>
              <a:t>S. Rajić, K. Nikolić, N. Jovanović</a:t>
            </a:r>
          </a:p>
          <a:p>
            <a:pPr eaLnBrk="1" hangingPunct="1">
              <a:buNone/>
            </a:pPr>
            <a:r>
              <a:rPr lang="pl-PL" dirty="0" smtClean="0"/>
              <a:t>Publisher: </a:t>
            </a:r>
            <a:r>
              <a:rPr lang="en-US" dirty="0" smtClean="0"/>
              <a:t>Institute</a:t>
            </a:r>
            <a:r>
              <a:rPr lang="sr-Latn-CS" dirty="0" smtClean="0"/>
              <a:t> </a:t>
            </a:r>
            <a:r>
              <a:rPr lang="en-US" dirty="0" smtClean="0"/>
              <a:t> for</a:t>
            </a:r>
            <a:r>
              <a:rPr lang="sr-Latn-CS" dirty="0" smtClean="0"/>
              <a:t> </a:t>
            </a:r>
            <a:r>
              <a:rPr lang="en-US" dirty="0" smtClean="0"/>
              <a:t> Textbooks </a:t>
            </a:r>
            <a:r>
              <a:rPr lang="sr-Latn-CS" dirty="0" smtClean="0"/>
              <a:t> </a:t>
            </a:r>
            <a:r>
              <a:rPr lang="en-US" dirty="0" smtClean="0"/>
              <a:t>and</a:t>
            </a:r>
            <a:r>
              <a:rPr lang="sr-Latn-CS" dirty="0" smtClean="0"/>
              <a:t> </a:t>
            </a:r>
            <a:r>
              <a:rPr lang="en-US" dirty="0" smtClean="0"/>
              <a:t> </a:t>
            </a:r>
            <a:endParaRPr lang="sr-Latn-CS" dirty="0" smtClean="0"/>
          </a:p>
          <a:p>
            <a:pPr eaLnBrk="1" hangingPunct="1">
              <a:buNone/>
            </a:pPr>
            <a:r>
              <a:rPr lang="en-US" dirty="0" smtClean="0"/>
              <a:t>Teaching </a:t>
            </a:r>
            <a:r>
              <a:rPr lang="sr-Latn-CS" dirty="0" smtClean="0"/>
              <a:t> </a:t>
            </a:r>
            <a:r>
              <a:rPr lang="en-US" dirty="0" smtClean="0"/>
              <a:t>Aids, Belgrade</a:t>
            </a:r>
            <a:r>
              <a:rPr lang="sr-Latn-CS" dirty="0" smtClean="0"/>
              <a:t>,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 smtClean="0"/>
              <a:t>Behind Rockovnik  feedback</a:t>
            </a:r>
            <a:endParaRPr lang="sr-Latn-C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Lot of forums, blogs about Rockovnik</a:t>
            </a:r>
          </a:p>
          <a:p>
            <a:r>
              <a:rPr lang="sr-Latn-CS" dirty="0" smtClean="0"/>
              <a:t>12 h  of  video  material downloaded  from Rockovnik and uploaded in  YouTube with numerous views and comments</a:t>
            </a:r>
          </a:p>
          <a:p>
            <a:pPr eaLnBrk="1" hangingPunct="1"/>
            <a:r>
              <a:rPr lang="sr-Latn-CS" dirty="0" smtClean="0"/>
              <a:t>13400  results on Google</a:t>
            </a:r>
          </a:p>
          <a:p>
            <a:pPr eaLnBrk="1" hangingPunct="1">
              <a:buFont typeface="Wingdings 2" pitchFamily="18" charset="2"/>
              <a:buNone/>
            </a:pPr>
            <a:r>
              <a:rPr lang="sr-Latn-CS" dirty="0" smtClean="0"/>
              <a:t>     high  precision and recall</a:t>
            </a:r>
          </a:p>
          <a:p>
            <a:pPr eaLnBrk="1" hangingPunct="1"/>
            <a:r>
              <a:rPr lang="sr-Latn-CS" dirty="0" smtClean="0"/>
              <a:t>274 Web home pages with different host dedicated to Rockovnik </a:t>
            </a:r>
          </a:p>
          <a:p>
            <a:pPr eaLnBrk="1" hangingPunct="1">
              <a:buFont typeface="Wingdings 2" pitchFamily="18" charset="2"/>
              <a:buNone/>
            </a:pPr>
            <a:endParaRPr lang="sr-Latn-C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 smtClean="0">
                <a:solidFill>
                  <a:schemeClr val="accent1">
                    <a:satMod val="150000"/>
                  </a:schemeClr>
                </a:solidFill>
              </a:rPr>
              <a:t>Future development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3222" indent="-514350" eaLnBrk="1" hangingPunct="1">
              <a:buNone/>
            </a:pPr>
            <a:r>
              <a:rPr lang="sr-Latn-CS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to give </a:t>
            </a:r>
            <a:r>
              <a:rPr lang="sr-Latn-CS" b="1" dirty="0" err="1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non-</a:t>
            </a:r>
            <a:r>
              <a:rPr lang="sr-Latn-CS" b="1" dirty="0" smtClean="0">
                <a:latin typeface="Arial" pitchFamily="34" charset="0"/>
                <a:cs typeface="Arial" pitchFamily="34" charset="0"/>
              </a:rPr>
              <a:t>Serbian </a:t>
            </a:r>
          </a:p>
          <a:p>
            <a:pPr marL="633222" indent="-514350" eaLnBrk="1" hangingPunct="1">
              <a:buNone/>
            </a:pPr>
            <a:r>
              <a:rPr lang="sr-Latn-CS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peaking</a:t>
            </a:r>
            <a:r>
              <a:rPr lang="sr-Latn-C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audience better access</a:t>
            </a:r>
            <a:r>
              <a:rPr lang="sr-Latn-C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endParaRPr lang="sr-Latn-CS" b="1" dirty="0" smtClean="0">
              <a:latin typeface="Arial" pitchFamily="34" charset="0"/>
              <a:cs typeface="Arial" pitchFamily="34" charset="0"/>
            </a:endParaRPr>
          </a:p>
          <a:p>
            <a:pPr marL="633222" indent="-514350" eaLnBrk="1" hangingPunct="1">
              <a:buNone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to</a:t>
            </a:r>
            <a:r>
              <a:rPr lang="sr-Latn-C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the</a:t>
            </a:r>
            <a:r>
              <a:rPr lang="sr-Latn-CS" b="1" dirty="0" smtClean="0">
                <a:latin typeface="Arial" pitchFamily="34" charset="0"/>
                <a:cs typeface="Arial" pitchFamily="34" charset="0"/>
              </a:rPr>
              <a:t> multimedia database</a:t>
            </a:r>
          </a:p>
          <a:p>
            <a:pPr marL="633222" indent="-514350" eaLnBrk="1" hangingPunct="1">
              <a:buNone/>
            </a:pPr>
            <a:endParaRPr lang="sr-Latn-CS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r>
              <a:rPr lang="sr-Latn-CS" b="1" dirty="0" smtClean="0">
                <a:latin typeface="Arial" pitchFamily="34" charset="0"/>
                <a:cs typeface="Arial" pitchFamily="34" charset="0"/>
              </a:rPr>
              <a:t>2. to  continue  collecting material</a:t>
            </a:r>
          </a:p>
          <a:p>
            <a:pPr eaLnBrk="1" hangingPunct="1">
              <a:buFontTx/>
              <a:buNone/>
            </a:pPr>
            <a:endParaRPr lang="sr-Latn-CS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r>
              <a:rPr lang="sr-Latn-CS" b="1" dirty="0" smtClean="0">
                <a:latin typeface="Arial" pitchFamily="34" charset="0"/>
                <a:cs typeface="Arial" pitchFamily="34" charset="0"/>
              </a:rPr>
              <a:t>3. more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quantitative analysis</a:t>
            </a:r>
            <a:r>
              <a:rPr lang="sr-Latn-CS" b="1" dirty="0" smtClean="0">
                <a:latin typeface="Arial" pitchFamily="34" charset="0"/>
                <a:cs typeface="Arial" pitchFamily="34" charset="0"/>
              </a:rPr>
              <a:t> of  data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</a:t>
            </a:r>
            <a:endParaRPr lang="sr-Latn-CS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r>
              <a:rPr lang="sr-Latn-CS" sz="3200" b="1" dirty="0" smtClean="0">
                <a:latin typeface="Arial" pitchFamily="34" charset="0"/>
                <a:cs typeface="Arial" pitchFamily="34" charset="0"/>
              </a:rPr>
              <a:t>data and t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ext mining,</a:t>
            </a:r>
            <a:endParaRPr lang="sr-Latn-CS" sz="32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r>
              <a:rPr lang="sr-Latn-CS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sr-Latn-CS" sz="3200" b="1" dirty="0" smtClean="0">
                <a:latin typeface="Arial" pitchFamily="34" charset="0"/>
                <a:cs typeface="Arial" pitchFamily="34" charset="0"/>
              </a:rPr>
              <a:t>ultimedia information retrieval</a:t>
            </a:r>
          </a:p>
          <a:p>
            <a:pPr eaLnBrk="1" hangingPunct="1">
              <a:buFontTx/>
              <a:buNone/>
            </a:pPr>
            <a:endParaRPr lang="sr-Latn-CS" sz="32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endParaRPr lang="sr-Latn-CS" sz="3200" b="1" dirty="0" smtClean="0">
              <a:latin typeface="Arial" pitchFamily="34" charset="0"/>
              <a:cs typeface="Arial" pitchFamily="34" charset="0"/>
            </a:endParaRPr>
          </a:p>
          <a:p>
            <a:pPr marL="731520" lvl="1" indent="-274320" eaLnBrk="1" fontAlgn="auto" hangingPunct="1">
              <a:spcAft>
                <a:spcPts val="0"/>
              </a:spcAft>
              <a:buNone/>
              <a:defRPr/>
            </a:pPr>
            <a:endParaRPr lang="sr-Latn-CS" sz="3200" b="1" dirty="0" smtClean="0">
              <a:latin typeface="Arial" pitchFamily="34" charset="0"/>
              <a:cs typeface="Arial" pitchFamily="34" charset="0"/>
            </a:endParaRPr>
          </a:p>
          <a:p>
            <a:pPr marL="731520" lvl="1" indent="-274320" eaLnBrk="1" fontAlgn="auto" hangingPunct="1">
              <a:spcAft>
                <a:spcPts val="0"/>
              </a:spcAft>
              <a:buNone/>
              <a:defRPr/>
            </a:pPr>
            <a:endParaRPr lang="sr-Latn-CS" sz="3200" b="1" dirty="0" smtClean="0">
              <a:latin typeface="Arial" pitchFamily="34" charset="0"/>
              <a:cs typeface="Arial" pitchFamily="34" charset="0"/>
            </a:endParaRPr>
          </a:p>
          <a:p>
            <a:pPr marL="731520" lvl="1" indent="-274320" eaLnBrk="1" fontAlgn="auto" hangingPunct="1">
              <a:spcAft>
                <a:spcPts val="0"/>
              </a:spcAft>
              <a:buNone/>
              <a:defRPr/>
            </a:pPr>
            <a:endParaRPr lang="sr-Latn-CS" sz="3200" b="1" dirty="0" smtClean="0">
              <a:latin typeface="Arial" pitchFamily="34" charset="0"/>
              <a:cs typeface="Arial" pitchFamily="34" charset="0"/>
            </a:endParaRPr>
          </a:p>
          <a:p>
            <a:pPr marL="731520" lvl="1" indent="-274320" eaLnBrk="1" fontAlgn="auto" hangingPunct="1">
              <a:spcAft>
                <a:spcPts val="0"/>
              </a:spcAft>
              <a:buNone/>
              <a:defRPr/>
            </a:pPr>
            <a:endParaRPr lang="sr-Latn-CS" sz="3200" b="1" dirty="0" smtClean="0">
              <a:latin typeface="Arial" pitchFamily="34" charset="0"/>
              <a:cs typeface="Arial" pitchFamily="34" charset="0"/>
            </a:endParaRPr>
          </a:p>
          <a:p>
            <a:pPr marL="731520" lvl="1" indent="-274320" eaLnBrk="1" fontAlgn="auto" hangingPunct="1">
              <a:spcAft>
                <a:spcPts val="0"/>
              </a:spcAft>
              <a:buNone/>
              <a:defRPr/>
            </a:pPr>
            <a:endParaRPr lang="sr-Latn-CS" sz="3200" b="1" dirty="0" smtClean="0">
              <a:latin typeface="Arial" pitchFamily="34" charset="0"/>
              <a:cs typeface="Arial" pitchFamily="34" charset="0"/>
            </a:endParaRP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sr-Latn-CS" sz="3200" b="1" dirty="0" smtClean="0">
              <a:latin typeface="Arial" pitchFamily="34" charset="0"/>
              <a:cs typeface="Arial" pitchFamily="34" charset="0"/>
            </a:endParaRP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sr-Latn-CS" dirty="0" smtClean="0"/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sr-Latn-CS" dirty="0" smtClean="0"/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hr-HR" dirty="0" smtClean="0"/>
          </a:p>
          <a:p>
            <a:pPr eaLnBrk="1" hangingPunct="1">
              <a:buFontTx/>
              <a:buNone/>
            </a:pPr>
            <a:endParaRPr lang="sr-Latn-CS" dirty="0" smtClean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Q&amp;A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CS" dirty="0" smtClean="0"/>
              <a:t>                      </a:t>
            </a:r>
            <a:r>
              <a:rPr lang="sr-Latn-CS" sz="4400" b="1" dirty="0" smtClean="0">
                <a:solidFill>
                  <a:srgbClr val="FF0000"/>
                </a:solidFill>
              </a:rPr>
              <a:t>Thank  You!!!</a:t>
            </a:r>
          </a:p>
          <a:p>
            <a:pPr>
              <a:buNone/>
            </a:pPr>
            <a:r>
              <a:rPr lang="sr-Latn-CS" dirty="0" smtClean="0"/>
              <a:t> 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Authors</a:t>
            </a:r>
            <a:r>
              <a:rPr lang="sr-Latn-CS" dirty="0" smtClean="0"/>
              <a:t>   and  their  (divergent?) </a:t>
            </a:r>
            <a:r>
              <a:rPr lang="sr-Latn-CS" dirty="0" smtClean="0"/>
              <a:t>background </a:t>
            </a:r>
            <a:r>
              <a:rPr lang="sr-Latn-CS" dirty="0" smtClean="0"/>
              <a:t>knowledge </a:t>
            </a:r>
            <a:r>
              <a:rPr lang="en-US" dirty="0" smtClean="0"/>
              <a:t>:</a:t>
            </a:r>
            <a:br>
              <a:rPr lang="en-US" dirty="0" smtClean="0"/>
            </a:b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Latn-CS" dirty="0" smtClean="0"/>
          </a:p>
          <a:p>
            <a:pPr>
              <a:buNone/>
            </a:pPr>
            <a:endParaRPr lang="sr-Latn-C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651000"/>
          <a:ext cx="60960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sr-Latn-CS" b="1" dirty="0" smtClean="0">
                          <a:solidFill>
                            <a:schemeClr val="tx1"/>
                          </a:solidFill>
                        </a:rPr>
                        <a:t>Dušan  Vesić </a:t>
                      </a:r>
                    </a:p>
                    <a:p>
                      <a:r>
                        <a:rPr lang="sr-Latn-CS" b="1" dirty="0" smtClean="0">
                          <a:solidFill>
                            <a:schemeClr val="tx1"/>
                          </a:solidFill>
                        </a:rPr>
                        <a:t>(historian, journalist)</a:t>
                      </a:r>
                      <a:br>
                        <a:rPr lang="sr-Latn-CS" b="1" dirty="0" smtClean="0">
                          <a:solidFill>
                            <a:schemeClr val="tx1"/>
                          </a:solidFill>
                        </a:rPr>
                      </a:br>
                      <a:endParaRPr lang="sr-Latn-C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CS" sz="1800" b="1" dirty="0" smtClean="0">
                          <a:solidFill>
                            <a:schemeClr val="tx1"/>
                          </a:solidFill>
                        </a:rPr>
                        <a:t>Jelena  Hadži-Purić (mathematician, software developer)</a:t>
                      </a:r>
                      <a:br>
                        <a:rPr lang="sr-Latn-CS" sz="1800" b="1" dirty="0" smtClean="0">
                          <a:solidFill>
                            <a:schemeClr val="tx1"/>
                          </a:solidFill>
                        </a:rPr>
                      </a:br>
                      <a:endParaRPr lang="sr-Latn-C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b="1" dirty="0" smtClean="0">
                          <a:solidFill>
                            <a:schemeClr val="tx1"/>
                          </a:solidFill>
                        </a:rPr>
                        <a:t>Sandra  Rančić (journalist)</a:t>
                      </a:r>
                      <a:br>
                        <a:rPr lang="sr-Latn-CS" b="1" dirty="0" smtClean="0">
                          <a:solidFill>
                            <a:schemeClr val="tx1"/>
                          </a:solidFill>
                        </a:rPr>
                      </a:br>
                      <a:endParaRPr lang="sr-Latn-C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CS" b="1" dirty="0" smtClean="0">
                          <a:solidFill>
                            <a:schemeClr val="tx1"/>
                          </a:solidFill>
                        </a:rPr>
                        <a:t>Jasmina Dobrić </a:t>
                      </a:r>
                    </a:p>
                    <a:p>
                      <a:r>
                        <a:rPr lang="sr-Latn-CS" sz="1800" b="1" dirty="0" smtClean="0">
                          <a:solidFill>
                            <a:schemeClr val="tx1"/>
                          </a:solidFill>
                        </a:rPr>
                        <a:t>(mathematician, network</a:t>
                      </a:r>
                      <a:r>
                        <a:rPr lang="sr-Latn-CS" sz="1800" b="1" baseline="0" dirty="0" smtClean="0">
                          <a:solidFill>
                            <a:schemeClr val="tx1"/>
                          </a:solidFill>
                        </a:rPr>
                        <a:t> administrator</a:t>
                      </a:r>
                      <a:r>
                        <a:rPr lang="sr-Latn-CS" sz="18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br>
                        <a:rPr lang="sr-Latn-CS" sz="1800" b="1" dirty="0" smtClean="0">
                          <a:solidFill>
                            <a:schemeClr val="tx1"/>
                          </a:solidFill>
                        </a:rPr>
                      </a:br>
                      <a:endParaRPr lang="sr-Latn-C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 smtClean="0"/>
              <a:t> </a:t>
            </a:r>
            <a:endParaRPr lang="sr-Latn-C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sr-Latn-CS" smtClean="0"/>
              <a:t> </a:t>
            </a:r>
          </a:p>
        </p:txBody>
      </p:sp>
      <p:pic>
        <p:nvPicPr>
          <p:cNvPr id="10244" name="Picture 4" descr="IstorijaIsvetRN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3200" dirty="0" smtClean="0"/>
              <a:t>Digital collection of songs, album covers, articles, TV interviews, important locations,...</a:t>
            </a:r>
            <a:endParaRPr lang="sr-Latn-CS" sz="3200" dirty="0"/>
          </a:p>
        </p:txBody>
      </p:sp>
      <p:pic>
        <p:nvPicPr>
          <p:cNvPr id="4" name="Content Placeholder 3" descr="KolazBijeloDugme_AutoCollage_9_Image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1458685"/>
            <a:ext cx="7315200" cy="52251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CS" sz="2200" dirty="0" smtClean="0"/>
              <a:t>Much more, Rockovnik contains  </a:t>
            </a:r>
            <a:r>
              <a:rPr lang="en-US" sz="2200" dirty="0" smtClean="0"/>
              <a:t>number </a:t>
            </a:r>
            <a:r>
              <a:rPr lang="sr-Latn-CS" sz="2200" dirty="0" smtClean="0"/>
              <a:t> </a:t>
            </a:r>
            <a:r>
              <a:rPr lang="en-US" sz="2200" dirty="0" smtClean="0"/>
              <a:t>of </a:t>
            </a:r>
            <a:r>
              <a:rPr lang="sr-Latn-CS" sz="2200" dirty="0" smtClean="0"/>
              <a:t> </a:t>
            </a:r>
            <a:r>
              <a:rPr lang="en-US" sz="2200" dirty="0" smtClean="0"/>
              <a:t>unpublished </a:t>
            </a:r>
            <a:r>
              <a:rPr lang="sr-Latn-CS" sz="2200" dirty="0" smtClean="0"/>
              <a:t> </a:t>
            </a:r>
            <a:r>
              <a:rPr lang="en-US" sz="2200" dirty="0" smtClean="0"/>
              <a:t>audio </a:t>
            </a:r>
            <a:r>
              <a:rPr lang="sr-Latn-CS" sz="2200" dirty="0" smtClean="0"/>
              <a:t> </a:t>
            </a:r>
            <a:r>
              <a:rPr lang="en-US" sz="2200" dirty="0" smtClean="0"/>
              <a:t>and </a:t>
            </a:r>
            <a:r>
              <a:rPr lang="sr-Latn-CS" sz="2200" dirty="0" smtClean="0"/>
              <a:t> </a:t>
            </a:r>
            <a:r>
              <a:rPr lang="en-US" sz="2200" dirty="0" smtClean="0"/>
              <a:t>video recordings </a:t>
            </a:r>
            <a:r>
              <a:rPr lang="sr-Latn-CS" sz="2200" dirty="0" smtClean="0"/>
              <a:t> and stories </a:t>
            </a:r>
            <a:r>
              <a:rPr lang="en-US" sz="2200" dirty="0" smtClean="0"/>
              <a:t>from</a:t>
            </a:r>
            <a:r>
              <a:rPr lang="sr-Latn-CS" sz="2200" dirty="0" smtClean="0"/>
              <a:t> </a:t>
            </a:r>
            <a:r>
              <a:rPr lang="en-US" sz="2200" dirty="0" smtClean="0"/>
              <a:t> the </a:t>
            </a:r>
            <a:r>
              <a:rPr lang="sr-Latn-CS" sz="2200" dirty="0" smtClean="0"/>
              <a:t> </a:t>
            </a:r>
            <a:r>
              <a:rPr lang="en-US" sz="2200" dirty="0" smtClean="0"/>
              <a:t>archives</a:t>
            </a:r>
            <a:r>
              <a:rPr lang="sr-Latn-CS" sz="2200" dirty="0" smtClean="0"/>
              <a:t> </a:t>
            </a:r>
            <a:r>
              <a:rPr lang="en-US" sz="2200" dirty="0" smtClean="0"/>
              <a:t> of</a:t>
            </a:r>
            <a:r>
              <a:rPr lang="sr-Latn-CS" sz="2200" dirty="0" smtClean="0"/>
              <a:t> RTS (Radio Television of Serbia), Croatia Records</a:t>
            </a:r>
            <a:r>
              <a:rPr lang="en-US" sz="2200" dirty="0" smtClean="0"/>
              <a:t> </a:t>
            </a:r>
            <a:r>
              <a:rPr lang="sr-Latn-CS" sz="2200" dirty="0" smtClean="0"/>
              <a:t> </a:t>
            </a:r>
            <a:r>
              <a:rPr lang="en-US" sz="2200" dirty="0" smtClean="0"/>
              <a:t>and </a:t>
            </a:r>
            <a:r>
              <a:rPr lang="sr-Latn-CS" sz="2200" dirty="0" smtClean="0"/>
              <a:t> </a:t>
            </a:r>
            <a:r>
              <a:rPr lang="en-US" sz="2200" dirty="0" smtClean="0"/>
              <a:t>from private </a:t>
            </a:r>
            <a:r>
              <a:rPr lang="sr-Latn-CS" sz="2200" dirty="0" smtClean="0"/>
              <a:t> </a:t>
            </a:r>
            <a:r>
              <a:rPr lang="en-US" sz="2200" dirty="0" smtClean="0"/>
              <a:t>collections</a:t>
            </a:r>
            <a:r>
              <a:rPr lang="sr-Latn-CS" sz="2200" dirty="0" smtClean="0"/>
              <a:t/>
            </a:r>
            <a:br>
              <a:rPr lang="sr-Latn-CS" sz="2200" dirty="0" smtClean="0"/>
            </a:br>
            <a:endParaRPr lang="sr-Latn-C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CS" sz="2800" dirty="0" smtClean="0"/>
              <a:t> </a:t>
            </a:r>
          </a:p>
        </p:txBody>
      </p:sp>
      <p:pic>
        <p:nvPicPr>
          <p:cNvPr id="4" name="Picture 3" descr="Ekskluziva_AutoCollage_12_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39240"/>
            <a:ext cx="6648450" cy="531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sr-Latn-CS" sz="2400" dirty="0" smtClean="0"/>
              <a:t>Much more, t</a:t>
            </a:r>
            <a:r>
              <a:rPr lang="en-US" sz="2400" dirty="0" smtClean="0"/>
              <a:t>he</a:t>
            </a:r>
            <a:r>
              <a:rPr lang="sr-Latn-CS" sz="2400" dirty="0" smtClean="0"/>
              <a:t> </a:t>
            </a:r>
            <a:r>
              <a:rPr lang="en-US" sz="2400" dirty="0" smtClean="0"/>
              <a:t> pages</a:t>
            </a:r>
            <a:r>
              <a:rPr lang="sr-Latn-CS" sz="2400" dirty="0" smtClean="0"/>
              <a:t> </a:t>
            </a:r>
            <a:r>
              <a:rPr lang="en-US" sz="2400" dirty="0" smtClean="0"/>
              <a:t> of</a:t>
            </a:r>
            <a:r>
              <a:rPr lang="sr-Latn-CS" sz="2400" dirty="0" smtClean="0"/>
              <a:t> </a:t>
            </a:r>
            <a:r>
              <a:rPr lang="en-US" sz="2400" dirty="0" smtClean="0"/>
              <a:t> this diary </a:t>
            </a:r>
            <a:r>
              <a:rPr lang="sr-Latn-CS" sz="2400" dirty="0" smtClean="0"/>
              <a:t> contain  stories  about  influence,  </a:t>
            </a:r>
            <a:r>
              <a:rPr lang="en-US" sz="2400" dirty="0" smtClean="0"/>
              <a:t>causes </a:t>
            </a:r>
            <a:r>
              <a:rPr lang="sr-Latn-CS" sz="2400" dirty="0" smtClean="0"/>
              <a:t> </a:t>
            </a:r>
            <a:r>
              <a:rPr lang="en-US" sz="2400" dirty="0" smtClean="0"/>
              <a:t>and</a:t>
            </a:r>
            <a:r>
              <a:rPr lang="sr-Latn-CS" sz="2400" dirty="0" smtClean="0"/>
              <a:t> </a:t>
            </a:r>
            <a:r>
              <a:rPr lang="en-US" sz="2400" dirty="0" smtClean="0"/>
              <a:t> effects </a:t>
            </a:r>
            <a:r>
              <a:rPr lang="sr-Latn-CS" sz="2400" dirty="0" smtClean="0"/>
              <a:t> of  historical  </a:t>
            </a:r>
            <a:r>
              <a:rPr lang="en-US" sz="2400" dirty="0" smtClean="0"/>
              <a:t>events </a:t>
            </a:r>
            <a:r>
              <a:rPr lang="sr-Latn-CS" sz="2400" dirty="0" smtClean="0"/>
              <a:t> </a:t>
            </a:r>
            <a:r>
              <a:rPr lang="en-US" sz="2400" dirty="0" smtClean="0"/>
              <a:t>in </a:t>
            </a:r>
            <a:r>
              <a:rPr lang="sr-Latn-CS" sz="2400" dirty="0" smtClean="0"/>
              <a:t> former  </a:t>
            </a:r>
            <a:r>
              <a:rPr lang="en-US" sz="2400" dirty="0" smtClean="0"/>
              <a:t>Yugoslavia </a:t>
            </a:r>
            <a:r>
              <a:rPr lang="sr-Latn-CS" sz="2400" dirty="0" smtClean="0"/>
              <a:t> </a:t>
            </a:r>
            <a:r>
              <a:rPr lang="en-US" sz="2400" dirty="0" smtClean="0"/>
              <a:t>and</a:t>
            </a:r>
            <a:r>
              <a:rPr lang="sr-Latn-CS" sz="2400" dirty="0" smtClean="0"/>
              <a:t> </a:t>
            </a:r>
            <a:r>
              <a:rPr lang="en-US" sz="2400" dirty="0" smtClean="0"/>
              <a:t> abroad</a:t>
            </a:r>
            <a:r>
              <a:rPr lang="sr-Latn-CS" sz="2400" dirty="0" smtClean="0"/>
              <a:t> (1958-2000)</a:t>
            </a:r>
            <a:r>
              <a:rPr lang="en-US" sz="2400" dirty="0" smtClean="0"/>
              <a:t>.</a:t>
            </a:r>
            <a:r>
              <a:rPr lang="sr-Latn-CS" sz="2400" dirty="0" smtClean="0"/>
              <a:t/>
            </a:r>
            <a:br>
              <a:rPr lang="sr-Latn-CS" sz="2400" dirty="0" smtClean="0"/>
            </a:br>
            <a:endParaRPr lang="sr-Latn-CS" sz="2400" dirty="0"/>
          </a:p>
        </p:txBody>
      </p:sp>
      <p:pic>
        <p:nvPicPr>
          <p:cNvPr id="4" name="Content Placeholder 3" descr="KadarMuchMor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9267" y="1588452"/>
            <a:ext cx="6586934" cy="52695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CS" sz="2400" dirty="0" smtClean="0"/>
              <a:t>Much more, t</a:t>
            </a:r>
            <a:r>
              <a:rPr lang="en-US" sz="2400" dirty="0" smtClean="0"/>
              <a:t>he</a:t>
            </a:r>
            <a:r>
              <a:rPr lang="sr-Latn-CS" sz="2400" dirty="0" smtClean="0"/>
              <a:t> </a:t>
            </a:r>
            <a:r>
              <a:rPr lang="en-US" sz="2400" dirty="0" smtClean="0"/>
              <a:t> </a:t>
            </a:r>
            <a:r>
              <a:rPr lang="sr-Latn-CS" sz="2400" dirty="0" smtClean="0"/>
              <a:t>Rockovnik</a:t>
            </a:r>
            <a:r>
              <a:rPr lang="en-US" sz="2400" dirty="0" smtClean="0"/>
              <a:t> </a:t>
            </a:r>
            <a:r>
              <a:rPr lang="sr-Latn-CS" sz="2400" dirty="0" smtClean="0"/>
              <a:t> contains  pictures and stories from  important  rock centers: </a:t>
            </a:r>
            <a:r>
              <a:rPr lang="en-US" sz="2400" dirty="0" smtClean="0"/>
              <a:t>Beograd, Zagreb, </a:t>
            </a:r>
            <a:r>
              <a:rPr lang="en-US" sz="2400" dirty="0" err="1" smtClean="0"/>
              <a:t>Sarajev</a:t>
            </a:r>
            <a:r>
              <a:rPr lang="sr-Latn-CS" sz="2400" dirty="0" smtClean="0"/>
              <a:t>o</a:t>
            </a:r>
            <a:r>
              <a:rPr lang="en-US" sz="2400" dirty="0" smtClean="0"/>
              <a:t>, </a:t>
            </a:r>
            <a:r>
              <a:rPr lang="en-US" sz="2400" dirty="0" err="1" smtClean="0"/>
              <a:t>Kragujev</a:t>
            </a:r>
            <a:r>
              <a:rPr lang="sr-Latn-CS" sz="2400" dirty="0" smtClean="0"/>
              <a:t>ac</a:t>
            </a:r>
            <a:r>
              <a:rPr lang="en-US" sz="2400" dirty="0" smtClean="0"/>
              <a:t>, </a:t>
            </a:r>
            <a:r>
              <a:rPr lang="en-US" sz="2400" dirty="0" err="1" smtClean="0"/>
              <a:t>Pul</a:t>
            </a:r>
            <a:r>
              <a:rPr lang="sr-Latn-CS" sz="2400" dirty="0" smtClean="0"/>
              <a:t>a</a:t>
            </a:r>
            <a:r>
              <a:rPr lang="en-US" sz="2400" dirty="0" smtClean="0"/>
              <a:t>, </a:t>
            </a:r>
            <a:r>
              <a:rPr lang="en-US" sz="2400" dirty="0" err="1" smtClean="0"/>
              <a:t>Rije</a:t>
            </a:r>
            <a:r>
              <a:rPr lang="sr-Latn-CS" sz="2400" dirty="0" smtClean="0"/>
              <a:t>ka</a:t>
            </a:r>
            <a:r>
              <a:rPr lang="en-US" sz="2400" dirty="0" smtClean="0"/>
              <a:t>, </a:t>
            </a:r>
            <a:r>
              <a:rPr lang="en-US" sz="2400" dirty="0" err="1" smtClean="0"/>
              <a:t>Ljubljan</a:t>
            </a:r>
            <a:r>
              <a:rPr lang="sr-Latn-CS" sz="2400" dirty="0" smtClean="0"/>
              <a:t>a</a:t>
            </a:r>
            <a:r>
              <a:rPr lang="en-US" sz="2400" dirty="0" smtClean="0"/>
              <a:t>, Nov</a:t>
            </a:r>
            <a:r>
              <a:rPr lang="sr-Latn-CS" sz="2400" dirty="0" smtClean="0"/>
              <a:t>i</a:t>
            </a:r>
            <a:r>
              <a:rPr lang="en-US" sz="2400" dirty="0" smtClean="0"/>
              <a:t> Sad</a:t>
            </a:r>
            <a:r>
              <a:rPr lang="sr-Latn-CS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sr-Latn-CS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Skoplj</a:t>
            </a:r>
            <a:r>
              <a:rPr lang="sr-Latn-CS" sz="2400" dirty="0" smtClean="0"/>
              <a:t>e</a:t>
            </a:r>
            <a:endParaRPr lang="sr-Latn-CS" sz="2400" dirty="0"/>
          </a:p>
        </p:txBody>
      </p:sp>
      <p:pic>
        <p:nvPicPr>
          <p:cNvPr id="4" name="Content Placeholder 3" descr="3SarajevoZgrad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447800"/>
            <a:ext cx="64770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sr-Latn-CS" dirty="0" smtClean="0">
                <a:solidFill>
                  <a:schemeClr val="accent1">
                    <a:satMod val="150000"/>
                  </a:schemeClr>
                </a:solidFill>
              </a:rPr>
              <a:t>Behind Rockovnik: main activities since 1999</a:t>
            </a:r>
            <a:endParaRPr lang="sr-Latn-C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Digitization (long lasting, pilot project since 1999)</a:t>
            </a:r>
          </a:p>
          <a:p>
            <a:r>
              <a:rPr lang="sr-Latn-CS" dirty="0" smtClean="0"/>
              <a:t>Storage  and  presentation(2005-...)</a:t>
            </a:r>
          </a:p>
          <a:p>
            <a:r>
              <a:rPr lang="sr-Latn-CS" dirty="0" smtClean="0"/>
              <a:t>Retrieval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708</TotalTime>
  <Words>845</Words>
  <Application>Microsoft PowerPoint</Application>
  <PresentationFormat>On-screen Show (4:3)</PresentationFormat>
  <Paragraphs>174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Module</vt:lpstr>
      <vt:lpstr>Behind Rockovnik     Jelena  Hadži-Purić       Dušan  Vesić       Sandra  Rančić       Jasmina  Dobrić        </vt:lpstr>
      <vt:lpstr>Introduction</vt:lpstr>
      <vt:lpstr>Authors   and  their  (divergent?) background knowledge : </vt:lpstr>
      <vt:lpstr> </vt:lpstr>
      <vt:lpstr>Digital collection of songs, album covers, articles, TV interviews, important locations,...</vt:lpstr>
      <vt:lpstr>Much more, Rockovnik contains  number  of  unpublished  audio  and  video recordings  and stories from  the  archives  of RTS (Radio Television of Serbia), Croatia Records  and  from private  collections </vt:lpstr>
      <vt:lpstr>Much more, the  pages  of  this diary  contain  stories  about  influence,  causes  and  effects  of  historical  events  in  former  Yugoslavia  and  abroad (1958-2000). </vt:lpstr>
      <vt:lpstr>Much more, the  Rockovnik  contains  pictures and stories from  important  rock centers: Beograd, Zagreb, Sarajevo, Kragujevac, Pula, Rijeka, Ljubljana, Novi Sad  i  Skoplje</vt:lpstr>
      <vt:lpstr>Behind Rockovnik: main activities since 1999</vt:lpstr>
      <vt:lpstr>The most complex steps</vt:lpstr>
      <vt:lpstr>Behind Rockovnik: storage, presentation and retrieval</vt:lpstr>
      <vt:lpstr>Translation  and Access</vt:lpstr>
      <vt:lpstr>Information retrieval</vt:lpstr>
      <vt:lpstr>Search: fast and precise</vt:lpstr>
      <vt:lpstr>Quantity (may 2011)</vt:lpstr>
      <vt:lpstr>Quantity (may 2011)</vt:lpstr>
      <vt:lpstr>Challenges and difficulties</vt:lpstr>
      <vt:lpstr>Contributors: all round the World</vt:lpstr>
      <vt:lpstr>Contributors: dead</vt:lpstr>
      <vt:lpstr>Challenges and difficulties: scarce material </vt:lpstr>
      <vt:lpstr>Behind Rockovnik audience</vt:lpstr>
      <vt:lpstr>Behind Rockovnik  feedback</vt:lpstr>
      <vt:lpstr>Future development</vt:lpstr>
      <vt:lpstr>Q&amp;A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jelena</dc:creator>
  <cp:lastModifiedBy>jelena</cp:lastModifiedBy>
  <cp:revision>199</cp:revision>
  <cp:lastPrinted>1601-01-01T00:00:00Z</cp:lastPrinted>
  <dcterms:created xsi:type="dcterms:W3CDTF">1601-01-01T00:00:00Z</dcterms:created>
  <dcterms:modified xsi:type="dcterms:W3CDTF">2011-05-17T17:07:58Z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