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79" r:id="rId2"/>
    <p:sldId id="340" r:id="rId3"/>
    <p:sldId id="341" r:id="rId4"/>
    <p:sldId id="281" r:id="rId5"/>
    <p:sldId id="342" r:id="rId6"/>
    <p:sldId id="344" r:id="rId7"/>
    <p:sldId id="343" r:id="rId8"/>
    <p:sldId id="345" r:id="rId9"/>
    <p:sldId id="346" r:id="rId10"/>
    <p:sldId id="347" r:id="rId11"/>
    <p:sldId id="348" r:id="rId12"/>
    <p:sldId id="349" r:id="rId13"/>
    <p:sldId id="350" r:id="rId14"/>
    <p:sldId id="274" r:id="rId15"/>
  </p:sldIdLst>
  <p:sldSz cx="9144000" cy="6858000" type="screen4x3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4E98C0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7" autoAdjust="0"/>
    <p:restoredTop sz="94624" autoAdjust="0"/>
  </p:normalViewPr>
  <p:slideViewPr>
    <p:cSldViewPr>
      <p:cViewPr>
        <p:scale>
          <a:sx n="50" d="100"/>
          <a:sy n="50" d="100"/>
        </p:scale>
        <p:origin x="-1674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2448" y="-10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79A93-2E5F-437B-A6FB-C639D8E6FF7C}" type="datetimeFigureOut">
              <a:rPr lang="sl-SI" smtClean="0"/>
              <a:pPr/>
              <a:t>15.5.2011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F8E66-A0F5-4C93-BE98-A5A9A0DA6E73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6F6BC-6EC3-466E-B3F0-74FFCA634DA6}" type="datetimeFigureOut">
              <a:rPr lang="sl-SI" smtClean="0"/>
              <a:pPr/>
              <a:t>15.5.2011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48565-93DD-4EE6-9CB0-6B611E3817C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9861A1E4-D771-4677-BBDE-7E1EA1501CA0}" type="slidenum">
              <a:rPr lang="sl-SI" smtClean="0"/>
              <a:pPr defTabSz="917575"/>
              <a:t>1</a:t>
            </a:fld>
            <a:endParaRPr lang="sl-SI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9" charset="0"/>
              <a:cs typeface="Times New Roman" pitchFamily="-109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Queen</a:t>
            </a:r>
            <a:r>
              <a:rPr lang="sl-SI" dirty="0" smtClean="0"/>
              <a:t> not so far ago</a:t>
            </a:r>
            <a:r>
              <a:rPr lang="sl-SI" baseline="0" dirty="0" smtClean="0"/>
              <a:t> </a:t>
            </a:r>
            <a:r>
              <a:rPr lang="sl-SI" baseline="0" dirty="0" err="1" smtClean="0"/>
              <a:t>wanted</a:t>
            </a:r>
            <a:r>
              <a:rPr lang="sl-SI" baseline="0" dirty="0" smtClean="0"/>
              <a:t> to </a:t>
            </a:r>
            <a:r>
              <a:rPr lang="sl-SI" baseline="0" dirty="0" err="1" smtClean="0"/>
              <a:t>ride</a:t>
            </a:r>
            <a:r>
              <a:rPr lang="sl-SI" baseline="0" dirty="0" smtClean="0"/>
              <a:t> a </a:t>
            </a:r>
            <a:r>
              <a:rPr lang="sl-SI" baseline="0" dirty="0" err="1" smtClean="0"/>
              <a:t>bicycle</a:t>
            </a:r>
            <a:r>
              <a:rPr lang="sl-SI" baseline="0" dirty="0" smtClean="0"/>
              <a:t>… I am not a </a:t>
            </a:r>
            <a:r>
              <a:rPr lang="sl-SI" baseline="0" dirty="0" err="1" smtClean="0"/>
              <a:t>queen</a:t>
            </a:r>
            <a:r>
              <a:rPr lang="sl-SI" baseline="0" dirty="0" smtClean="0"/>
              <a:t>, </a:t>
            </a:r>
            <a:r>
              <a:rPr lang="sl-SI" baseline="0" dirty="0" err="1" smtClean="0"/>
              <a:t>but</a:t>
            </a:r>
            <a:r>
              <a:rPr lang="sl-SI" baseline="0" dirty="0" smtClean="0"/>
              <a:t> I´d like to take </a:t>
            </a:r>
            <a:r>
              <a:rPr lang="sl-SI" baseline="0" dirty="0" err="1" smtClean="0"/>
              <a:t>you</a:t>
            </a:r>
            <a:r>
              <a:rPr lang="sl-SI" baseline="0" dirty="0" smtClean="0"/>
              <a:t> on a </a:t>
            </a:r>
            <a:r>
              <a:rPr lang="sl-SI" baseline="0" dirty="0" err="1" smtClean="0"/>
              <a:t>ride</a:t>
            </a:r>
            <a:r>
              <a:rPr lang="sl-SI" baseline="0" dirty="0" smtClean="0"/>
              <a:t>…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48565-93DD-4EE6-9CB0-6B611E3817C4}" type="slidenum">
              <a:rPr lang="sl-SI" smtClean="0"/>
              <a:pPr/>
              <a:t>2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But, </a:t>
            </a:r>
            <a:r>
              <a:rPr lang="sl-SI" dirty="0" err="1" smtClean="0"/>
              <a:t>we</a:t>
            </a:r>
            <a:r>
              <a:rPr lang="sl-SI" baseline="0" dirty="0" smtClean="0"/>
              <a:t> are </a:t>
            </a:r>
            <a:r>
              <a:rPr lang="sl-SI" baseline="0" dirty="0" err="1" smtClean="0"/>
              <a:t>here</a:t>
            </a:r>
            <a:r>
              <a:rPr lang="sl-SI" baseline="0" dirty="0" smtClean="0"/>
              <a:t> to </a:t>
            </a:r>
            <a:r>
              <a:rPr lang="sl-SI" baseline="0" dirty="0" err="1" smtClean="0"/>
              <a:t>be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serious</a:t>
            </a:r>
            <a:r>
              <a:rPr lang="sl-SI" baseline="0" dirty="0" smtClean="0"/>
              <a:t>, so let us do </a:t>
            </a:r>
            <a:r>
              <a:rPr lang="sl-SI" baseline="0" dirty="0" err="1" smtClean="0"/>
              <a:t>serious</a:t>
            </a:r>
            <a:r>
              <a:rPr lang="sl-SI" baseline="0" dirty="0" smtClean="0"/>
              <a:t> </a:t>
            </a:r>
            <a:r>
              <a:rPr lang="sl-SI" baseline="0" dirty="0" err="1" smtClean="0"/>
              <a:t>bussienes</a:t>
            </a:r>
            <a:r>
              <a:rPr lang="sl-SI" baseline="0" dirty="0" smtClean="0"/>
              <a:t>…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48565-93DD-4EE6-9CB0-6B611E3817C4}" type="slidenum">
              <a:rPr lang="sl-SI" smtClean="0"/>
              <a:pPr/>
              <a:t>3</a:t>
            </a:fld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2804C08-BDAC-4A4A-969F-8CD6D2C8BED6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428" y="0"/>
            <a:ext cx="1427" cy="147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/>
          <a:p>
            <a:endParaRPr lang="sl-SI"/>
          </a:p>
        </p:txBody>
      </p:sp>
      <p:sp>
        <p:nvSpPr>
          <p:cNvPr id="15364" name="Rectangle 2"/>
          <p:cNvSpPr>
            <a:spLocks noChangeArrowheads="1"/>
          </p:cNvSpPr>
          <p:nvPr>
            <p:ph type="body"/>
          </p:nvPr>
        </p:nvSpPr>
        <p:spPr>
          <a:xfrm>
            <a:off x="679482" y="4714970"/>
            <a:ext cx="5434429" cy="4464407"/>
          </a:xfrm>
          <a:noFill/>
          <a:ln/>
        </p:spPr>
        <p:txBody>
          <a:bodyPr wrap="none" anchor="ctr"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926274E-EECB-4B1A-B22A-F97189AA1565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428" y="0"/>
            <a:ext cx="1427" cy="147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/>
          <a:p>
            <a:endParaRPr lang="sl-SI"/>
          </a:p>
        </p:txBody>
      </p:sp>
      <p:sp>
        <p:nvSpPr>
          <p:cNvPr id="16388" name="Rectangle 2"/>
          <p:cNvSpPr>
            <a:spLocks noChangeArrowheads="1"/>
          </p:cNvSpPr>
          <p:nvPr>
            <p:ph type="body"/>
          </p:nvPr>
        </p:nvSpPr>
        <p:spPr>
          <a:xfrm>
            <a:off x="679482" y="4714970"/>
            <a:ext cx="5434429" cy="4464407"/>
          </a:xfrm>
          <a:noFill/>
          <a:ln/>
        </p:spPr>
        <p:txBody>
          <a:bodyPr wrap="none" anchor="ctr"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712A4BF-5B4F-4FE3-BAF0-B45448A3A9BE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1428" y="0"/>
            <a:ext cx="1427" cy="147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/>
          <a:p>
            <a:endParaRPr lang="sl-SI"/>
          </a:p>
        </p:txBody>
      </p:sp>
      <p:sp>
        <p:nvSpPr>
          <p:cNvPr id="18436" name="Rectangle 2"/>
          <p:cNvSpPr>
            <a:spLocks noChangeArrowheads="1"/>
          </p:cNvSpPr>
          <p:nvPr>
            <p:ph type="body"/>
          </p:nvPr>
        </p:nvSpPr>
        <p:spPr>
          <a:xfrm>
            <a:off x="679482" y="4714970"/>
            <a:ext cx="5434429" cy="4464407"/>
          </a:xfrm>
          <a:noFill/>
          <a:ln/>
        </p:spPr>
        <p:txBody>
          <a:bodyPr wrap="none" anchor="ctr"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2EFFE91-BB09-4D0A-B2A0-A73919F0F461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1428" y="0"/>
            <a:ext cx="1427" cy="147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/>
          <a:p>
            <a:endParaRPr lang="sl-SI"/>
          </a:p>
        </p:txBody>
      </p:sp>
      <p:sp>
        <p:nvSpPr>
          <p:cNvPr id="19460" name="Rectangle 2"/>
          <p:cNvSpPr>
            <a:spLocks noChangeArrowheads="1"/>
          </p:cNvSpPr>
          <p:nvPr>
            <p:ph type="body"/>
          </p:nvPr>
        </p:nvSpPr>
        <p:spPr>
          <a:xfrm>
            <a:off x="679482" y="4714970"/>
            <a:ext cx="5434429" cy="4464407"/>
          </a:xfrm>
          <a:noFill/>
          <a:ln/>
        </p:spPr>
        <p:txBody>
          <a:bodyPr wrap="none" anchor="ctr"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8C29642-2496-488E-8738-61608C8CE5D2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428" y="0"/>
            <a:ext cx="1427" cy="147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/>
          <a:p>
            <a:endParaRPr lang="sl-SI"/>
          </a:p>
        </p:txBody>
      </p:sp>
      <p:sp>
        <p:nvSpPr>
          <p:cNvPr id="20484" name="Rectangle 2"/>
          <p:cNvSpPr>
            <a:spLocks noChangeArrowheads="1"/>
          </p:cNvSpPr>
          <p:nvPr>
            <p:ph type="body"/>
          </p:nvPr>
        </p:nvSpPr>
        <p:spPr>
          <a:xfrm>
            <a:off x="679482" y="4714970"/>
            <a:ext cx="5434429" cy="4464407"/>
          </a:xfrm>
          <a:noFill/>
          <a:ln/>
        </p:spPr>
        <p:txBody>
          <a:bodyPr wrap="none" anchor="ctr"/>
          <a:lstStyle/>
          <a:p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 trikotni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o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Prostoro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Prostoro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en konek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1A6E43-7364-427E-B7D6-4F1CB2A4F902}" type="datetime1">
              <a:rPr lang="sl-SI" smtClean="0"/>
              <a:pPr/>
              <a:t>15.5.2011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0FEFE8-EF03-4767-8592-226CDBDC8FF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61DE-7B9D-4F82-AEA5-9F1191FAB673}" type="datetime1">
              <a:rPr lang="sl-SI" smtClean="0"/>
              <a:pPr/>
              <a:t>15.5.2011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EFE8-EF03-4767-8592-226CDBDC8FF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D0A6-D58D-4DD2-870E-82A51300F13E}" type="datetime1">
              <a:rPr lang="sl-SI" smtClean="0"/>
              <a:pPr/>
              <a:t>15.5.2011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EFE8-EF03-4767-8592-226CDBDC8FF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AC31-6A71-412F-97F2-BEE7D58D4F25}" type="datetime1">
              <a:rPr lang="sl-SI" smtClean="0"/>
              <a:pPr/>
              <a:t>15.5.2011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EFE8-EF03-4767-8592-226CDBDC8FFE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AB1C-C888-46FA-845A-956975F66351}" type="datetime1">
              <a:rPr lang="sl-SI" smtClean="0"/>
              <a:pPr/>
              <a:t>15.5.2011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EFE8-EF03-4767-8592-226CDBDC8FFE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Škarnic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Škarnic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1BAB-8579-454B-B01E-9C9309A5B9A2}" type="datetime1">
              <a:rPr lang="sl-SI" smtClean="0"/>
              <a:pPr/>
              <a:t>15.5.2011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EFE8-EF03-4767-8592-226CDBDC8FFE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298C-1219-4FD2-B27F-FF44AB00D195}" type="datetime1">
              <a:rPr lang="sl-SI" smtClean="0"/>
              <a:pPr/>
              <a:t>15.5.2011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EFE8-EF03-4767-8592-226CDBDC8FF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3DD4-A62F-45FF-8252-3B281F314EF6}" type="datetime1">
              <a:rPr lang="sl-SI" smtClean="0"/>
              <a:pPr/>
              <a:t>15.5.2011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EFE8-EF03-4767-8592-226CDBDC8FFE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B57E2-F853-426B-B820-32E42A752F06}" type="datetime1">
              <a:rPr lang="sl-SI" smtClean="0"/>
              <a:pPr/>
              <a:t>15.5.2011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EFE8-EF03-4767-8592-226CDBDC8FF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E00D2C4-110B-4BF4-BC5F-7A6CCDF12FBF}" type="datetime1">
              <a:rPr lang="sl-SI" smtClean="0"/>
              <a:pPr/>
              <a:t>15.5.2011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EFE8-EF03-4767-8592-226CDBDC8FF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40E222-4382-4550-BDDE-91C3A5129CF6}" type="datetime1">
              <a:rPr lang="sl-SI" smtClean="0"/>
              <a:pPr/>
              <a:t>15.5.2011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0FEFE8-EF03-4767-8592-226CDBDC8FFE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o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 trikotni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aven konek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karnic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Škarnic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dlib.si/v2/Default.aspx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avokotni trikotni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ro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ro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cxnSp>
        <p:nvCxnSpPr>
          <p:cNvPr id="15" name="Raven konek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sl-SI" dirty="0" smtClean="0"/>
              <a:t>Kliknite, če želite urediti slog naslova matrice</a:t>
            </a:r>
            <a:endParaRPr kumimoji="0" lang="en-US" dirty="0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dirty="0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dirty="0" smtClean="0"/>
              <a:t>Druga raven</a:t>
            </a:r>
          </a:p>
          <a:p>
            <a:pPr lvl="2" eaLnBrk="1" latinLnBrk="0" hangingPunct="1"/>
            <a:r>
              <a:rPr kumimoji="0" lang="sl-SI" dirty="0" smtClean="0"/>
              <a:t>Tretja raven</a:t>
            </a:r>
          </a:p>
          <a:p>
            <a:pPr lvl="3" eaLnBrk="1" latinLnBrk="0" hangingPunct="1"/>
            <a:r>
              <a:rPr kumimoji="0" lang="sl-SI" dirty="0" smtClean="0"/>
              <a:t>Četrta raven</a:t>
            </a:r>
          </a:p>
          <a:p>
            <a:pPr lvl="4" eaLnBrk="1" latinLnBrk="0" hangingPunct="1"/>
            <a:r>
              <a:rPr kumimoji="0" lang="sl-SI" dirty="0" smtClean="0"/>
              <a:t>Peta raven</a:t>
            </a:r>
            <a:endParaRPr kumimoji="0" lang="en-US" dirty="0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BE00D2C4-110B-4BF4-BC5F-7A6CCDF12FBF}" type="datetime1">
              <a:rPr lang="sl-SI" smtClean="0"/>
              <a:pPr/>
              <a:t>15.5.2011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80FEFE8-EF03-4767-8592-226CDBDC8FFE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11" name="Picture 2" descr="logo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512" y="6093296"/>
            <a:ext cx="1512168" cy="58851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/>
          <a:ea typeface="+mj-ea"/>
          <a:cs typeface="Calibri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Calibri"/>
          <a:ea typeface="+mn-ea"/>
          <a:cs typeface="Calibri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Calibri"/>
          <a:ea typeface="+mn-ea"/>
          <a:cs typeface="Calibri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Calibri"/>
          <a:ea typeface="+mn-ea"/>
          <a:cs typeface="Calibri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Calibri"/>
          <a:ea typeface="+mn-ea"/>
          <a:cs typeface="Calibri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lib.si/v2/Default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lib.si/v2/Default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tjaz.kragelj@nuk.uni-lj.si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qsxTgUJep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250825" y="381000"/>
            <a:ext cx="8610600" cy="225591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3600" dirty="0" smtClean="0"/>
              <a:t/>
            </a:r>
            <a:br>
              <a:rPr lang="sl-SI" sz="3600" dirty="0" smtClean="0"/>
            </a:br>
            <a:r>
              <a:rPr lang="sl-SI" sz="3600" dirty="0" smtClean="0"/>
              <a:t/>
            </a:r>
            <a:br>
              <a:rPr lang="sl-SI" sz="3600" dirty="0" smtClean="0"/>
            </a:br>
            <a:r>
              <a:rPr lang="en-GB" sz="3600" dirty="0" smtClean="0"/>
              <a:t>Library material digitisation project coordination and E-content national aggregator in the field of culture</a:t>
            </a:r>
            <a:endParaRPr lang="sl-SI" sz="3600" dirty="0"/>
          </a:p>
        </p:txBody>
      </p:sp>
      <p:sp>
        <p:nvSpPr>
          <p:cNvPr id="4099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251520" y="548680"/>
            <a:ext cx="8642350" cy="453650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80000"/>
              </a:lnSpc>
            </a:pPr>
            <a:endParaRPr lang="en-GB" sz="2400" dirty="0" smtClean="0">
              <a:cs typeface="Times New Roman" pitchFamily="-109" charset="0"/>
            </a:endParaRPr>
          </a:p>
          <a:p>
            <a:pPr>
              <a:lnSpc>
                <a:spcPct val="80000"/>
              </a:lnSpc>
            </a:pPr>
            <a:endParaRPr lang="sl-SI" sz="2400" dirty="0" smtClean="0">
              <a:cs typeface="Times New Roman" pitchFamily="-109" charset="0"/>
            </a:endParaRPr>
          </a:p>
          <a:p>
            <a:pPr algn="ctr">
              <a:lnSpc>
                <a:spcPct val="80000"/>
              </a:lnSpc>
            </a:pPr>
            <a:endParaRPr lang="sl-SI" sz="2400" dirty="0" smtClean="0">
              <a:cs typeface="Times New Roman" pitchFamily="-109" charset="0"/>
            </a:endParaRPr>
          </a:p>
          <a:p>
            <a:pPr algn="ctr">
              <a:lnSpc>
                <a:spcPct val="80000"/>
              </a:lnSpc>
            </a:pPr>
            <a:endParaRPr lang="sl-SI" sz="2400" dirty="0" smtClean="0">
              <a:cs typeface="Times New Roman" pitchFamily="-109" charset="0"/>
            </a:endParaRPr>
          </a:p>
          <a:p>
            <a:pPr algn="ctr">
              <a:lnSpc>
                <a:spcPct val="80000"/>
              </a:lnSpc>
            </a:pPr>
            <a:endParaRPr lang="sl-SI" sz="2400" dirty="0" smtClean="0">
              <a:cs typeface="Times New Roman" pitchFamily="-109" charset="0"/>
            </a:endParaRPr>
          </a:p>
          <a:p>
            <a:pPr algn="ctr">
              <a:lnSpc>
                <a:spcPct val="80000"/>
              </a:lnSpc>
            </a:pPr>
            <a:endParaRPr lang="sl-SI" sz="2400" dirty="0" smtClean="0">
              <a:cs typeface="Times New Roman" pitchFamily="-109" charset="0"/>
            </a:endParaRPr>
          </a:p>
          <a:p>
            <a:pPr algn="ctr">
              <a:lnSpc>
                <a:spcPct val="80000"/>
              </a:lnSpc>
            </a:pPr>
            <a:endParaRPr lang="sl-SI" sz="2400" dirty="0" smtClean="0">
              <a:cs typeface="Times New Roman" pitchFamily="-109" charset="0"/>
            </a:endParaRPr>
          </a:p>
          <a:p>
            <a:pPr algn="ctr">
              <a:lnSpc>
                <a:spcPct val="80000"/>
              </a:lnSpc>
            </a:pPr>
            <a:endParaRPr lang="sl-SI" sz="2400" dirty="0" smtClean="0">
              <a:cs typeface="Times New Roman" pitchFamily="-109" charset="0"/>
            </a:endParaRPr>
          </a:p>
          <a:p>
            <a:pPr algn="ctr">
              <a:lnSpc>
                <a:spcPct val="80000"/>
              </a:lnSpc>
            </a:pPr>
            <a:endParaRPr lang="sl-SI" sz="2400" dirty="0" smtClean="0">
              <a:cs typeface="Times New Roman" pitchFamily="-109" charset="0"/>
            </a:endParaRPr>
          </a:p>
          <a:p>
            <a:pPr algn="ctr">
              <a:lnSpc>
                <a:spcPct val="80000"/>
              </a:lnSpc>
            </a:pPr>
            <a:endParaRPr lang="sl-SI" sz="2400" dirty="0" smtClean="0">
              <a:cs typeface="Times New Roman" pitchFamily="-109" charset="0"/>
            </a:endParaRPr>
          </a:p>
          <a:p>
            <a:pPr algn="ctr">
              <a:lnSpc>
                <a:spcPct val="80000"/>
              </a:lnSpc>
            </a:pPr>
            <a:endParaRPr lang="sl-SI" sz="2400" dirty="0" smtClean="0">
              <a:cs typeface="Times New Roman" pitchFamily="-109" charset="0"/>
            </a:endParaRPr>
          </a:p>
          <a:p>
            <a:pPr algn="ctr">
              <a:lnSpc>
                <a:spcPct val="80000"/>
              </a:lnSpc>
            </a:pPr>
            <a:endParaRPr lang="sl-SI" sz="2400" dirty="0" smtClean="0">
              <a:cs typeface="Times New Roman" pitchFamily="-109" charset="0"/>
            </a:endParaRPr>
          </a:p>
          <a:p>
            <a:pPr algn="ctr">
              <a:lnSpc>
                <a:spcPct val="80000"/>
              </a:lnSpc>
            </a:pPr>
            <a:endParaRPr lang="sl-SI" sz="4000" dirty="0" smtClean="0">
              <a:cs typeface="Times New Roman" pitchFamily="-109" charset="0"/>
            </a:endParaRPr>
          </a:p>
          <a:p>
            <a:pPr algn="ctr">
              <a:lnSpc>
                <a:spcPct val="80000"/>
              </a:lnSpc>
            </a:pPr>
            <a:endParaRPr lang="sl-SI" sz="4000" dirty="0" smtClean="0">
              <a:cs typeface="Times New Roman" pitchFamily="-109" charset="0"/>
            </a:endParaRPr>
          </a:p>
          <a:p>
            <a:pPr algn="ctr">
              <a:lnSpc>
                <a:spcPct val="80000"/>
              </a:lnSpc>
            </a:pPr>
            <a:endParaRPr lang="sl-SI" sz="4000" dirty="0" smtClean="0">
              <a:cs typeface="Times New Roman" pitchFamily="-109" charset="0"/>
            </a:endParaRPr>
          </a:p>
          <a:p>
            <a:pPr algn="ctr">
              <a:lnSpc>
                <a:spcPct val="80000"/>
              </a:lnSpc>
            </a:pPr>
            <a:r>
              <a:rPr lang="en-GB" sz="4000" dirty="0" smtClean="0">
                <a:cs typeface="Times New Roman" pitchFamily="-109" charset="0"/>
              </a:rPr>
              <a:t>mag. </a:t>
            </a:r>
            <a:r>
              <a:rPr lang="en-GB" sz="4000" dirty="0" err="1" smtClean="0">
                <a:cs typeface="Times New Roman" pitchFamily="-109" charset="0"/>
              </a:rPr>
              <a:t>Zoran</a:t>
            </a:r>
            <a:r>
              <a:rPr lang="en-GB" sz="4000" dirty="0" smtClean="0">
                <a:cs typeface="Times New Roman" pitchFamily="-109" charset="0"/>
              </a:rPr>
              <a:t> </a:t>
            </a:r>
            <a:r>
              <a:rPr lang="en-GB" sz="4000" dirty="0" err="1" smtClean="0">
                <a:cs typeface="Times New Roman" pitchFamily="-109" charset="0"/>
              </a:rPr>
              <a:t>Krstulović</a:t>
            </a:r>
            <a:endParaRPr lang="sl-SI" sz="4000" dirty="0" smtClean="0">
              <a:cs typeface="Times New Roman" pitchFamily="-109" charset="0"/>
            </a:endParaRPr>
          </a:p>
          <a:p>
            <a:pPr algn="ctr">
              <a:lnSpc>
                <a:spcPct val="80000"/>
              </a:lnSpc>
            </a:pPr>
            <a:endParaRPr lang="sl-SI" sz="4000" dirty="0" smtClean="0">
              <a:cs typeface="Times New Roman" pitchFamily="-109" charset="0"/>
            </a:endParaRPr>
          </a:p>
          <a:p>
            <a:pPr algn="ctr">
              <a:lnSpc>
                <a:spcPct val="80000"/>
              </a:lnSpc>
            </a:pPr>
            <a:r>
              <a:rPr lang="sl-SI" sz="4000" dirty="0" smtClean="0">
                <a:cs typeface="Times New Roman" pitchFamily="-109" charset="0"/>
              </a:rPr>
              <a:t>Mojca </a:t>
            </a:r>
            <a:r>
              <a:rPr lang="sl-SI" sz="4000" dirty="0" err="1" smtClean="0">
                <a:cs typeface="Times New Roman" pitchFamily="-109" charset="0"/>
              </a:rPr>
              <a:t>Šavnik</a:t>
            </a:r>
            <a:endParaRPr lang="en-GB" sz="4000" dirty="0" smtClean="0">
              <a:cs typeface="Times New Roman" pitchFamily="-109" charset="0"/>
            </a:endParaRPr>
          </a:p>
          <a:p>
            <a:pPr algn="ctr">
              <a:lnSpc>
                <a:spcPct val="80000"/>
              </a:lnSpc>
            </a:pPr>
            <a:endParaRPr lang="sl-SI" sz="4000" dirty="0" smtClean="0">
              <a:cs typeface="Times New Roman" pitchFamily="-109" charset="0"/>
            </a:endParaRPr>
          </a:p>
          <a:p>
            <a:pPr algn="ctr">
              <a:lnSpc>
                <a:spcPct val="80000"/>
              </a:lnSpc>
            </a:pPr>
            <a:r>
              <a:rPr lang="en-GB" sz="4000" dirty="0" smtClean="0">
                <a:cs typeface="Times New Roman" pitchFamily="-109" charset="0"/>
              </a:rPr>
              <a:t>Na</a:t>
            </a:r>
            <a:r>
              <a:rPr lang="sl-SI" sz="4000" dirty="0" err="1" smtClean="0">
                <a:cs typeface="Times New Roman" pitchFamily="-109" charset="0"/>
              </a:rPr>
              <a:t>tional</a:t>
            </a:r>
            <a:r>
              <a:rPr lang="sl-SI" sz="4000" dirty="0" smtClean="0">
                <a:cs typeface="Times New Roman" pitchFamily="-109" charset="0"/>
              </a:rPr>
              <a:t> </a:t>
            </a:r>
            <a:r>
              <a:rPr lang="sl-SI" sz="4000" dirty="0" err="1" smtClean="0">
                <a:cs typeface="Times New Roman" pitchFamily="-109" charset="0"/>
              </a:rPr>
              <a:t>and</a:t>
            </a:r>
            <a:r>
              <a:rPr lang="sl-SI" sz="4000" dirty="0" smtClean="0">
                <a:cs typeface="Times New Roman" pitchFamily="-109" charset="0"/>
              </a:rPr>
              <a:t> </a:t>
            </a:r>
            <a:r>
              <a:rPr lang="sl-SI" sz="4000" dirty="0" err="1" smtClean="0">
                <a:cs typeface="Times New Roman" pitchFamily="-109" charset="0"/>
              </a:rPr>
              <a:t>University</a:t>
            </a:r>
            <a:r>
              <a:rPr lang="sl-SI" sz="4000" dirty="0" smtClean="0">
                <a:cs typeface="Times New Roman" pitchFamily="-109" charset="0"/>
              </a:rPr>
              <a:t> </a:t>
            </a:r>
            <a:r>
              <a:rPr lang="sl-SI" sz="4000" dirty="0" err="1" smtClean="0">
                <a:cs typeface="Times New Roman" pitchFamily="-109" charset="0"/>
              </a:rPr>
              <a:t>Library</a:t>
            </a:r>
            <a:r>
              <a:rPr lang="sl-SI" sz="4000" dirty="0" smtClean="0">
                <a:cs typeface="Times New Roman" pitchFamily="-109" charset="0"/>
              </a:rPr>
              <a:t>, </a:t>
            </a:r>
            <a:r>
              <a:rPr lang="sl-SI" sz="4000" dirty="0" err="1" smtClean="0">
                <a:cs typeface="Times New Roman" pitchFamily="-109" charset="0"/>
              </a:rPr>
              <a:t>Slovenia</a:t>
            </a:r>
            <a:endParaRPr lang="en-GB" sz="4000" dirty="0" smtClean="0">
              <a:cs typeface="Times New Roman" pitchFamily="-109" charset="0"/>
            </a:endParaRPr>
          </a:p>
          <a:p>
            <a:pPr algn="r">
              <a:lnSpc>
                <a:spcPct val="80000"/>
              </a:lnSpc>
            </a:pPr>
            <a:endParaRPr lang="sl-SI" sz="4000" dirty="0" smtClean="0">
              <a:cs typeface="Times New Roman" pitchFamily="-109" charset="0"/>
            </a:endParaRPr>
          </a:p>
          <a:p>
            <a:pPr algn="r">
              <a:lnSpc>
                <a:spcPct val="80000"/>
              </a:lnSpc>
            </a:pPr>
            <a:r>
              <a:rPr lang="sl-SI" sz="4000" dirty="0" smtClean="0">
                <a:cs typeface="Times New Roman" pitchFamily="-109" charset="0"/>
              </a:rPr>
              <a:t>6th SEEDI </a:t>
            </a:r>
            <a:r>
              <a:rPr lang="sl-SI" sz="4000" dirty="0" err="1" smtClean="0">
                <a:cs typeface="Times New Roman" pitchFamily="-109" charset="0"/>
              </a:rPr>
              <a:t>Conference</a:t>
            </a:r>
            <a:endParaRPr lang="sl-SI" sz="4000" dirty="0" smtClean="0">
              <a:cs typeface="Times New Roman" pitchFamily="-109" charset="0"/>
            </a:endParaRPr>
          </a:p>
          <a:p>
            <a:pPr algn="r">
              <a:lnSpc>
                <a:spcPct val="80000"/>
              </a:lnSpc>
            </a:pPr>
            <a:r>
              <a:rPr lang="sl-SI" sz="4000" dirty="0" smtClean="0">
                <a:cs typeface="Times New Roman" pitchFamily="-109" charset="0"/>
              </a:rPr>
              <a:t>Zagreb, 18</a:t>
            </a:r>
            <a:r>
              <a:rPr lang="en-GB" sz="4000" dirty="0" smtClean="0">
                <a:cs typeface="Times New Roman" pitchFamily="-109" charset="0"/>
              </a:rPr>
              <a:t>.</a:t>
            </a:r>
            <a:r>
              <a:rPr lang="sl-SI" sz="4000" dirty="0" smtClean="0">
                <a:cs typeface="Times New Roman" pitchFamily="-109" charset="0"/>
              </a:rPr>
              <a:t> – 20. </a:t>
            </a:r>
            <a:r>
              <a:rPr lang="sl-SI" sz="4000" dirty="0" err="1" smtClean="0">
                <a:cs typeface="Times New Roman" pitchFamily="-109" charset="0"/>
              </a:rPr>
              <a:t>May</a:t>
            </a:r>
            <a:r>
              <a:rPr lang="en-GB" sz="4000" dirty="0" smtClean="0">
                <a:cs typeface="Times New Roman" pitchFamily="-109" charset="0"/>
              </a:rPr>
              <a:t> 20</a:t>
            </a:r>
            <a:r>
              <a:rPr lang="x-none" sz="4000" dirty="0" smtClean="0">
                <a:cs typeface="Times New Roman" pitchFamily="-109" charset="0"/>
              </a:rPr>
              <a:t>11</a:t>
            </a:r>
            <a:endParaRPr lang="en-GB" sz="4000" dirty="0" smtClean="0">
              <a:cs typeface="Times New Roman" pitchFamily="-109" charset="0"/>
            </a:endParaRPr>
          </a:p>
        </p:txBody>
      </p:sp>
      <p:pic>
        <p:nvPicPr>
          <p:cNvPr id="4" name="Picture 2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301208"/>
            <a:ext cx="3427310" cy="1333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8392320" y="6217134"/>
            <a:ext cx="2237760" cy="6595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ts val="3958"/>
              </a:lnSpc>
              <a:spcBef>
                <a:spcPts val="544"/>
              </a:spcBef>
              <a:buClr>
                <a:srgbClr val="17375E"/>
              </a:buCl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000" b="1" dirty="0">
                <a:solidFill>
                  <a:srgbClr val="808080"/>
                </a:solidFill>
                <a:latin typeface="Tahoma" pitchFamily="32" charset="0"/>
                <a:cs typeface="Tahoma" pitchFamily="32" charset="0"/>
              </a:rPr>
              <a:t> 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86560" y="548680"/>
            <a:ext cx="8367840" cy="900094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lnSpc>
                <a:spcPct val="81000"/>
              </a:lnSpc>
              <a:spcBef>
                <a:spcPct val="0"/>
              </a:spcBef>
              <a:buClr>
                <a:srgbClr val="17375E"/>
              </a:buCl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sl-SI" sz="38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State</a:t>
            </a:r>
            <a:r>
              <a:rPr lang="sl-SI" sz="3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 </a:t>
            </a:r>
            <a:r>
              <a:rPr lang="sl-SI" sz="38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of</a:t>
            </a:r>
            <a:r>
              <a:rPr lang="sl-SI" sz="3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 </a:t>
            </a:r>
            <a:r>
              <a:rPr lang="sl-SI" sz="38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art</a:t>
            </a:r>
            <a:r>
              <a:rPr lang="sl-SI" sz="3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 </a:t>
            </a:r>
            <a:r>
              <a:rPr lang="sl-SI" sz="38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analysis</a:t>
            </a:r>
            <a:r>
              <a:rPr lang="sl-SI" sz="3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 </a:t>
            </a:r>
            <a:r>
              <a:rPr lang="sl-SI" sz="38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of</a:t>
            </a:r>
            <a:r>
              <a:rPr lang="sl-SI" sz="3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 e-</a:t>
            </a:r>
            <a:r>
              <a:rPr lang="sl-SI" sz="38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content</a:t>
            </a:r>
            <a:r>
              <a:rPr lang="sl-SI" sz="3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 </a:t>
            </a:r>
            <a:r>
              <a:rPr lang="sl-SI" sz="38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preservation</a:t>
            </a:r>
            <a:r>
              <a:rPr lang="sl-SI" sz="3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 </a:t>
            </a:r>
            <a:r>
              <a:rPr lang="sl-SI" sz="38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and</a:t>
            </a:r>
            <a:r>
              <a:rPr lang="sl-SI" sz="3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 </a:t>
            </a:r>
            <a:r>
              <a:rPr lang="sl-SI" sz="38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distribution</a:t>
            </a:r>
            <a:endParaRPr lang="sl-SI" sz="38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/>
              <a:ea typeface="+mj-ea"/>
              <a:cs typeface="Calibri"/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260641" y="1664815"/>
            <a:ext cx="8556480" cy="47035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lvl="1" algn="just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sl-SI" b="1" dirty="0" smtClean="0">
                <a:solidFill>
                  <a:srgbClr val="333366"/>
                </a:solidFill>
              </a:rPr>
              <a:t>-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cultural sector in Slovenia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currently there is not an umbrella organization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institution or body that would provide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appropriate guidance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would help to cultural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 institutions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shape their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own cultural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digitization strategies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lvl="1" algn="just">
              <a:lnSpc>
                <a:spcPct val="81000"/>
              </a:lnSpc>
              <a:buFont typeface="Wingdings" charset="2"/>
              <a:buChar char="§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sl-SI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lack of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education, counselling and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awareness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about content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digitization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importance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implement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digitization processes in organisation,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Slovenian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space there are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major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portals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content from the cultural sector who have the potential to become the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central field portals</a:t>
            </a:r>
          </a:p>
          <a:p>
            <a:pPr lvl="1" algn="just">
              <a:lnSpc>
                <a:spcPct val="81000"/>
              </a:lnSpc>
              <a:buFont typeface="Wingdings" charset="2"/>
              <a:buChar char="§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sl-SI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the lack of coordination, cooperation and communication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results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between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various, sometimes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even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competitive, digitization projects,</a:t>
            </a:r>
          </a:p>
          <a:p>
            <a:pPr lvl="1" algn="just">
              <a:lnSpc>
                <a:spcPct val="81000"/>
              </a:lnSpc>
              <a:buFont typeface="Wingdings" charset="2"/>
              <a:buChar char="§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regime create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additional obstacle to faster e-content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creation.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4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sz="1300" dirty="0">
              <a:solidFill>
                <a:srgbClr val="4C4C4C"/>
              </a:solidFill>
            </a:endParaRPr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393121" y="1468954"/>
            <a:ext cx="8163360" cy="1441"/>
          </a:xfrm>
          <a:prstGeom prst="line">
            <a:avLst/>
          </a:prstGeom>
          <a:noFill/>
          <a:ln w="9360">
            <a:solidFill>
              <a:srgbClr val="00B8FF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sl-SI"/>
          </a:p>
        </p:txBody>
      </p:sp>
      <p:sp>
        <p:nvSpPr>
          <p:cNvPr id="3078" name="Text Box 2"/>
          <p:cNvSpPr txBox="1">
            <a:spLocks noChangeArrowheads="1"/>
          </p:cNvSpPr>
          <p:nvPr/>
        </p:nvSpPr>
        <p:spPr bwMode="auto">
          <a:xfrm>
            <a:off x="8360640" y="6198411"/>
            <a:ext cx="2237760" cy="6595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ts val="3958"/>
              </a:lnSpc>
              <a:spcBef>
                <a:spcPts val="544"/>
              </a:spcBef>
              <a:buClr>
                <a:srgbClr val="17375E"/>
              </a:buCl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000" b="1" dirty="0">
                <a:solidFill>
                  <a:srgbClr val="808080"/>
                </a:solidFill>
                <a:latin typeface="Tahoma" pitchFamily="32" charset="0"/>
                <a:cs typeface="Tahoma" pitchFamily="32" charset="0"/>
              </a:rPr>
              <a:t> </a:t>
            </a:r>
            <a:r>
              <a:rPr lang="sl-SI" sz="1000" b="1" dirty="0">
                <a:solidFill>
                  <a:srgbClr val="808080"/>
                </a:solidFill>
                <a:latin typeface="Tahoma" pitchFamily="32" charset="0"/>
                <a:cs typeface="Tahoma" pitchFamily="32" charset="0"/>
              </a:rPr>
              <a:t>7/13</a:t>
            </a:r>
            <a:endParaRPr lang="en-GB" sz="1000" b="1" dirty="0">
              <a:solidFill>
                <a:srgbClr val="808080"/>
              </a:solidFill>
              <a:latin typeface="Tahoma" pitchFamily="32" charset="0"/>
              <a:cs typeface="Tahom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8392320" y="6217134"/>
            <a:ext cx="2237760" cy="6595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ts val="3958"/>
              </a:lnSpc>
              <a:spcBef>
                <a:spcPts val="544"/>
              </a:spcBef>
              <a:buClr>
                <a:srgbClr val="17375E"/>
              </a:buCl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000" b="1" dirty="0">
                <a:solidFill>
                  <a:srgbClr val="808080"/>
                </a:solidFill>
                <a:latin typeface="Tahoma" pitchFamily="32" charset="0"/>
                <a:cs typeface="Tahoma" pitchFamily="32" charset="0"/>
              </a:rPr>
              <a:t> </a:t>
            </a:r>
            <a:r>
              <a:rPr lang="sl-SI" sz="1000" b="1" dirty="0">
                <a:solidFill>
                  <a:srgbClr val="808080"/>
                </a:solidFill>
                <a:latin typeface="Tahoma" pitchFamily="32" charset="0"/>
                <a:cs typeface="Tahoma" pitchFamily="32" charset="0"/>
              </a:rPr>
              <a:t>5/13</a:t>
            </a:r>
            <a:endParaRPr lang="en-GB" sz="1000" b="1" dirty="0">
              <a:solidFill>
                <a:srgbClr val="808080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23528" y="548680"/>
            <a:ext cx="8367840" cy="900094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lnSpc>
                <a:spcPct val="71000"/>
              </a:lnSpc>
              <a:spcBef>
                <a:spcPct val="0"/>
              </a:spcBef>
              <a:buClr>
                <a:srgbClr val="17375E"/>
              </a:buCl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sl-SI" sz="35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Implementation</a:t>
            </a:r>
            <a:r>
              <a:rPr lang="sl-SI" sz="35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 </a:t>
            </a:r>
            <a:r>
              <a:rPr lang="sl-SI" sz="35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of</a:t>
            </a:r>
            <a:r>
              <a:rPr lang="sl-SI" sz="35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 </a:t>
            </a:r>
            <a:r>
              <a:rPr lang="sl-SI" sz="35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national</a:t>
            </a:r>
            <a:r>
              <a:rPr lang="sl-SI" sz="35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 e-</a:t>
            </a:r>
            <a:r>
              <a:rPr lang="sl-SI" sz="35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content</a:t>
            </a:r>
            <a:r>
              <a:rPr lang="sl-SI" sz="35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 </a:t>
            </a:r>
            <a:r>
              <a:rPr lang="sl-SI" sz="35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aggregator</a:t>
            </a:r>
            <a:r>
              <a:rPr lang="sl-SI" sz="35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 in </a:t>
            </a:r>
            <a:r>
              <a:rPr lang="sl-SI" sz="35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the</a:t>
            </a:r>
            <a:r>
              <a:rPr lang="sl-SI" sz="35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 </a:t>
            </a:r>
            <a:r>
              <a:rPr lang="sl-SI" sz="35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field</a:t>
            </a:r>
            <a:r>
              <a:rPr lang="sl-SI" sz="35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 </a:t>
            </a:r>
            <a:r>
              <a:rPr lang="sl-SI" sz="35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of</a:t>
            </a:r>
            <a:r>
              <a:rPr lang="sl-SI" sz="35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 </a:t>
            </a:r>
            <a:r>
              <a:rPr lang="sl-SI" sz="35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culture</a:t>
            </a:r>
            <a:endParaRPr lang="en-GB" sz="3500" b="1" dirty="0" err="1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/>
              <a:ea typeface="+mj-ea"/>
              <a:cs typeface="Calibri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652320" y="1795869"/>
            <a:ext cx="7315200" cy="4572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1400" dirty="0">
              <a:solidFill>
                <a:srgbClr val="333333"/>
              </a:solidFill>
            </a:endParaRPr>
          </a:p>
          <a:p>
            <a:pPr algn="just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sl-SI" b="1" dirty="0">
              <a:solidFill>
                <a:srgbClr val="333333"/>
              </a:solidFill>
            </a:endParaRPr>
          </a:p>
          <a:p>
            <a:pPr lvl="1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sl-SI" sz="2200" b="1" dirty="0" smtClean="0">
                <a:solidFill>
                  <a:srgbClr val="333333"/>
                </a:solidFill>
              </a:rPr>
              <a:t>- </a:t>
            </a:r>
            <a:r>
              <a:rPr lang="sl-SI" sz="2200" b="1" dirty="0" err="1" smtClean="0">
                <a:solidFill>
                  <a:srgbClr val="333333"/>
                </a:solidFill>
              </a:rPr>
              <a:t>Decision</a:t>
            </a:r>
            <a:r>
              <a:rPr lang="sl-SI" sz="2200" b="1" dirty="0" smtClean="0">
                <a:solidFill>
                  <a:srgbClr val="333333"/>
                </a:solidFill>
              </a:rPr>
              <a:t> </a:t>
            </a:r>
            <a:r>
              <a:rPr lang="sl-SI" sz="2200" b="1" dirty="0" err="1">
                <a:solidFill>
                  <a:srgbClr val="333333"/>
                </a:solidFill>
              </a:rPr>
              <a:t>of</a:t>
            </a:r>
            <a:r>
              <a:rPr lang="sl-SI" sz="2200" b="1" dirty="0">
                <a:solidFill>
                  <a:srgbClr val="333333"/>
                </a:solidFill>
              </a:rPr>
              <a:t> </a:t>
            </a:r>
            <a:r>
              <a:rPr lang="sl-SI" sz="2200" b="1" dirty="0" err="1">
                <a:solidFill>
                  <a:srgbClr val="333333"/>
                </a:solidFill>
              </a:rPr>
              <a:t>the</a:t>
            </a:r>
            <a:r>
              <a:rPr lang="sl-SI" sz="2200" b="1" dirty="0">
                <a:solidFill>
                  <a:srgbClr val="333333"/>
                </a:solidFill>
              </a:rPr>
              <a:t> </a:t>
            </a:r>
            <a:r>
              <a:rPr lang="sl-SI" sz="2200" b="1" dirty="0" err="1">
                <a:solidFill>
                  <a:srgbClr val="333333"/>
                </a:solidFill>
              </a:rPr>
              <a:t>Ministry</a:t>
            </a:r>
            <a:r>
              <a:rPr lang="sl-SI" sz="2200" b="1" dirty="0">
                <a:solidFill>
                  <a:srgbClr val="333333"/>
                </a:solidFill>
              </a:rPr>
              <a:t> </a:t>
            </a:r>
            <a:r>
              <a:rPr lang="sl-SI" sz="2200" b="1" dirty="0" err="1">
                <a:solidFill>
                  <a:srgbClr val="333333"/>
                </a:solidFill>
              </a:rPr>
              <a:t>of</a:t>
            </a:r>
            <a:r>
              <a:rPr lang="sl-SI" sz="2200" b="1" dirty="0">
                <a:solidFill>
                  <a:srgbClr val="333333"/>
                </a:solidFill>
              </a:rPr>
              <a:t> </a:t>
            </a:r>
            <a:r>
              <a:rPr lang="sl-SI" sz="2200" b="1" dirty="0" err="1">
                <a:solidFill>
                  <a:srgbClr val="333333"/>
                </a:solidFill>
              </a:rPr>
              <a:t>Cuture</a:t>
            </a:r>
            <a:r>
              <a:rPr lang="sl-SI" sz="2200" b="1" dirty="0">
                <a:solidFill>
                  <a:srgbClr val="333333"/>
                </a:solidFill>
              </a:rPr>
              <a:t> </a:t>
            </a:r>
            <a:r>
              <a:rPr lang="en-GB" sz="2200" b="1" dirty="0">
                <a:solidFill>
                  <a:srgbClr val="333333"/>
                </a:solidFill>
              </a:rPr>
              <a:t>(14.9.2009) </a:t>
            </a:r>
            <a:r>
              <a:rPr lang="sl-SI" sz="2200" b="1" dirty="0">
                <a:solidFill>
                  <a:srgbClr val="333333"/>
                </a:solidFill>
              </a:rPr>
              <a:t/>
            </a:r>
            <a:br>
              <a:rPr lang="sl-SI" sz="2200" b="1" dirty="0">
                <a:solidFill>
                  <a:srgbClr val="333333"/>
                </a:solidFill>
              </a:rPr>
            </a:br>
            <a:r>
              <a:rPr lang="sl-SI" sz="2200" b="1" dirty="0">
                <a:solidFill>
                  <a:srgbClr val="333333"/>
                </a:solidFill>
              </a:rPr>
              <a:t>	</a:t>
            </a:r>
          </a:p>
          <a:p>
            <a:pPr lvl="1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sl-SI" sz="2200" dirty="0" smtClean="0"/>
              <a:t>	- </a:t>
            </a:r>
            <a:r>
              <a:rPr lang="sl-SI" sz="2200" dirty="0" err="1" smtClean="0"/>
              <a:t>reflected</a:t>
            </a:r>
            <a:r>
              <a:rPr lang="sl-SI" sz="2200" dirty="0" smtClean="0"/>
              <a:t> </a:t>
            </a:r>
            <a:r>
              <a:rPr lang="en-GB" sz="2200" dirty="0" smtClean="0"/>
              <a:t>newly </a:t>
            </a:r>
            <a:r>
              <a:rPr lang="en-GB" sz="2200" dirty="0"/>
              <a:t>created European integration </a:t>
            </a:r>
            <a:r>
              <a:rPr lang="sl-SI" sz="2200" dirty="0" smtClean="0"/>
              <a:t>	</a:t>
            </a:r>
            <a:r>
              <a:rPr lang="en-GB" sz="2200" dirty="0" smtClean="0"/>
              <a:t>(</a:t>
            </a:r>
            <a:r>
              <a:rPr lang="en-GB" sz="2200" dirty="0"/>
              <a:t>European digital library) </a:t>
            </a:r>
            <a:endParaRPr lang="sl-SI" sz="2200" dirty="0"/>
          </a:p>
          <a:p>
            <a:pPr lvl="1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sl-SI" sz="2200" dirty="0" smtClean="0"/>
              <a:t>	- </a:t>
            </a:r>
            <a:r>
              <a:rPr lang="en-GB" sz="2200" dirty="0" smtClean="0"/>
              <a:t>created </a:t>
            </a:r>
            <a:r>
              <a:rPr lang="en-GB" sz="2200" dirty="0"/>
              <a:t>a more in-depth cooperation among </a:t>
            </a:r>
            <a:r>
              <a:rPr lang="sl-SI" sz="2200" dirty="0" smtClean="0"/>
              <a:t>	</a:t>
            </a:r>
            <a:r>
              <a:rPr lang="en-GB" sz="2200" dirty="0" smtClean="0"/>
              <a:t>the </a:t>
            </a:r>
            <a:r>
              <a:rPr lang="en-GB" sz="2200" dirty="0"/>
              <a:t>key players in the field of culture and </a:t>
            </a:r>
            <a:r>
              <a:rPr lang="sl-SI" sz="2200" dirty="0" smtClean="0"/>
              <a:t>	</a:t>
            </a:r>
            <a:r>
              <a:rPr lang="en-GB" sz="2200" dirty="0" smtClean="0"/>
              <a:t>science </a:t>
            </a:r>
            <a:endParaRPr lang="sl-SI" sz="2200" dirty="0"/>
          </a:p>
          <a:p>
            <a:pPr lvl="1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sl-SI" sz="2200" dirty="0" smtClean="0"/>
              <a:t>	- </a:t>
            </a:r>
            <a:r>
              <a:rPr lang="en-GB" sz="2200" dirty="0" smtClean="0"/>
              <a:t>t</a:t>
            </a:r>
            <a:r>
              <a:rPr lang="sl-SI" sz="2200" dirty="0" smtClean="0"/>
              <a:t>o</a:t>
            </a:r>
            <a:r>
              <a:rPr lang="en-GB" sz="2200" dirty="0" smtClean="0"/>
              <a:t> </a:t>
            </a:r>
            <a:r>
              <a:rPr lang="en-GB" sz="2200" dirty="0"/>
              <a:t>desire to coordinate creating e-content </a:t>
            </a:r>
            <a:r>
              <a:rPr lang="sl-SI" sz="2200" dirty="0" smtClean="0"/>
              <a:t>	</a:t>
            </a:r>
            <a:r>
              <a:rPr lang="en-GB" sz="2200" dirty="0" smtClean="0"/>
              <a:t>(</a:t>
            </a:r>
            <a:r>
              <a:rPr lang="en-GB" sz="2200" dirty="0"/>
              <a:t>digitized and born digital) produced with </a:t>
            </a:r>
            <a:r>
              <a:rPr lang="sl-SI" sz="2200" dirty="0" smtClean="0"/>
              <a:t>	</a:t>
            </a:r>
            <a:r>
              <a:rPr lang="en-GB" sz="2200" dirty="0" smtClean="0"/>
              <a:t>public </a:t>
            </a:r>
            <a:r>
              <a:rPr lang="en-GB" sz="2200" dirty="0"/>
              <a:t>funds </a:t>
            </a:r>
            <a:endParaRPr lang="sl-SI" sz="2200" dirty="0"/>
          </a:p>
          <a:p>
            <a:pPr lvl="1">
              <a:lnSpc>
                <a:spcPct val="81000"/>
              </a:lnSpc>
              <a:buFont typeface="Wingdings" charset="2"/>
              <a:buChar char="§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sl-SI" sz="2200" b="1" dirty="0"/>
          </a:p>
          <a:p>
            <a:pPr lvl="1" algn="just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sl-SI" sz="2200" b="1" dirty="0" smtClean="0">
                <a:solidFill>
                  <a:srgbClr val="333333"/>
                </a:solidFill>
              </a:rPr>
              <a:t>- </a:t>
            </a:r>
            <a:r>
              <a:rPr lang="sl-SI" sz="2200" b="1" dirty="0" err="1" smtClean="0">
                <a:solidFill>
                  <a:srgbClr val="333333"/>
                </a:solidFill>
              </a:rPr>
              <a:t>Task</a:t>
            </a:r>
            <a:r>
              <a:rPr lang="sl-SI" sz="2200" b="1" dirty="0" smtClean="0">
                <a:solidFill>
                  <a:srgbClr val="333333"/>
                </a:solidFill>
              </a:rPr>
              <a:t> </a:t>
            </a:r>
            <a:r>
              <a:rPr lang="sl-SI" sz="2200" b="1" dirty="0" err="1" smtClean="0">
                <a:solidFill>
                  <a:srgbClr val="333333"/>
                </a:solidFill>
              </a:rPr>
              <a:t>have</a:t>
            </a:r>
            <a:r>
              <a:rPr lang="sl-SI" sz="2200" b="1" dirty="0" smtClean="0">
                <a:solidFill>
                  <a:srgbClr val="333333"/>
                </a:solidFill>
              </a:rPr>
              <a:t> </a:t>
            </a:r>
            <a:r>
              <a:rPr lang="sl-SI" sz="2200" b="1" dirty="0" err="1" smtClean="0">
                <a:solidFill>
                  <a:srgbClr val="333333"/>
                </a:solidFill>
              </a:rPr>
              <a:t>assigned</a:t>
            </a:r>
            <a:r>
              <a:rPr lang="sl-SI" sz="2200" b="1" dirty="0" smtClean="0">
                <a:solidFill>
                  <a:srgbClr val="333333"/>
                </a:solidFill>
              </a:rPr>
              <a:t> to </a:t>
            </a:r>
            <a:r>
              <a:rPr lang="sl-SI" sz="2200" b="1" dirty="0" err="1" smtClean="0">
                <a:solidFill>
                  <a:srgbClr val="333333"/>
                </a:solidFill>
              </a:rPr>
              <a:t>National</a:t>
            </a:r>
            <a:r>
              <a:rPr lang="sl-SI" sz="2200" b="1" dirty="0" smtClean="0">
                <a:solidFill>
                  <a:srgbClr val="333333"/>
                </a:solidFill>
              </a:rPr>
              <a:t> </a:t>
            </a:r>
            <a:r>
              <a:rPr lang="sl-SI" sz="2200" b="1" dirty="0" err="1" smtClean="0">
                <a:solidFill>
                  <a:srgbClr val="333333"/>
                </a:solidFill>
              </a:rPr>
              <a:t>and</a:t>
            </a:r>
            <a:r>
              <a:rPr lang="sl-SI" sz="2200" b="1" dirty="0" smtClean="0">
                <a:solidFill>
                  <a:srgbClr val="333333"/>
                </a:solidFill>
              </a:rPr>
              <a:t> </a:t>
            </a:r>
            <a:r>
              <a:rPr lang="sl-SI" sz="2200" b="1" dirty="0" err="1" smtClean="0">
                <a:solidFill>
                  <a:srgbClr val="333333"/>
                </a:solidFill>
              </a:rPr>
              <a:t>University</a:t>
            </a:r>
            <a:r>
              <a:rPr lang="sl-SI" sz="2200" b="1" dirty="0" smtClean="0">
                <a:solidFill>
                  <a:srgbClr val="333333"/>
                </a:solidFill>
              </a:rPr>
              <a:t> </a:t>
            </a:r>
            <a:r>
              <a:rPr lang="sl-SI" sz="2200" b="1" dirty="0" err="1" smtClean="0">
                <a:solidFill>
                  <a:srgbClr val="333333"/>
                </a:solidFill>
              </a:rPr>
              <a:t>LIbrary</a:t>
            </a:r>
            <a:endParaRPr lang="en-GB" sz="2200" b="1" dirty="0">
              <a:solidFill>
                <a:srgbClr val="333333"/>
              </a:solidFill>
            </a:endParaRPr>
          </a:p>
          <a:p>
            <a:pPr algn="just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2200" b="1" dirty="0">
              <a:solidFill>
                <a:srgbClr val="333333"/>
              </a:solidFill>
            </a:endParaRPr>
          </a:p>
          <a:p>
            <a:pPr>
              <a:lnSpc>
                <a:spcPct val="14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1300" dirty="0">
              <a:solidFill>
                <a:srgbClr val="4C4C4C"/>
              </a:solidFill>
            </a:endParaRP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393121" y="1468954"/>
            <a:ext cx="8163360" cy="1441"/>
          </a:xfrm>
          <a:prstGeom prst="line">
            <a:avLst/>
          </a:prstGeom>
          <a:noFill/>
          <a:ln w="9360">
            <a:solidFill>
              <a:srgbClr val="00B8FF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sl-SI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8392320" y="6217134"/>
            <a:ext cx="2237760" cy="6595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ts val="3958"/>
              </a:lnSpc>
              <a:spcBef>
                <a:spcPts val="544"/>
              </a:spcBef>
              <a:buClr>
                <a:srgbClr val="17375E"/>
              </a:buCl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000" b="1" dirty="0">
                <a:solidFill>
                  <a:srgbClr val="808080"/>
                </a:solidFill>
                <a:latin typeface="Tahoma" pitchFamily="32" charset="0"/>
                <a:cs typeface="Tahoma" pitchFamily="32" charset="0"/>
              </a:rPr>
              <a:t> 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6560" y="188640"/>
            <a:ext cx="8367840" cy="900094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lnSpc>
                <a:spcPct val="71000"/>
              </a:lnSpc>
              <a:spcBef>
                <a:spcPct val="0"/>
              </a:spcBef>
              <a:buClr>
                <a:srgbClr val="17375E"/>
              </a:buCl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sl-SI" sz="35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Main</a:t>
            </a:r>
            <a:r>
              <a:rPr lang="sl-SI" sz="35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 </a:t>
            </a:r>
            <a:r>
              <a:rPr lang="sl-SI" sz="35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goals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0" y="1268760"/>
            <a:ext cx="9144000" cy="50995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lvl="1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sl-SI" b="1" dirty="0" smtClean="0">
              <a:solidFill>
                <a:srgbClr val="333366"/>
              </a:solidFill>
            </a:endParaRPr>
          </a:p>
          <a:p>
            <a:pPr lvl="1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sl-SI" b="1" dirty="0" smtClean="0">
                <a:solidFill>
                  <a:srgbClr val="333366"/>
                </a:solidFill>
              </a:rPr>
              <a:t>- </a:t>
            </a:r>
            <a:r>
              <a:rPr lang="sl-SI" dirty="0" smtClean="0">
                <a:solidFill>
                  <a:srgbClr val="333366"/>
                </a:solidFill>
              </a:rPr>
              <a:t>to </a:t>
            </a:r>
            <a:r>
              <a:rPr lang="sl-SI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</a:t>
            </a:r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uniform </a:t>
            </a:r>
            <a:r>
              <a:rPr lang="sl-SI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permanent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access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e-</a:t>
            </a:r>
            <a:r>
              <a:rPr lang="sl-SI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content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field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culture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science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to </a:t>
            </a:r>
            <a:r>
              <a:rPr lang="sl-SI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</a:t>
            </a:r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open </a:t>
            </a:r>
            <a:r>
              <a:rPr lang="sl-SI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easy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access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Slovenian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e-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content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culture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through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WWW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sl-SI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sl-SI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stimulate</a:t>
            </a:r>
            <a:r>
              <a:rPr lang="sl-SI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creation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e-</a:t>
            </a:r>
            <a:r>
              <a:rPr lang="sl-SI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content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sl-SI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public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institution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field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culture</a:t>
            </a: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sl-SI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to </a:t>
            </a:r>
            <a:r>
              <a:rPr lang="sl-SI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</a:t>
            </a:r>
            <a:r>
              <a:rPr lang="sl-SI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cooperation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synergy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between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existing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future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portals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that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provide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access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e-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content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field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culture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science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sl-SI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to </a:t>
            </a:r>
            <a:r>
              <a:rPr lang="sl-SI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facilitate</a:t>
            </a:r>
            <a:r>
              <a:rPr lang="sl-SI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transfer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Slovenian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cultural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content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sl-SI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digital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form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lvl="1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to </a:t>
            </a:r>
            <a:r>
              <a:rPr lang="sl-SI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</a:t>
            </a:r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platform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implementation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conditions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permanent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storage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Slovenian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e-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content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field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culture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to </a:t>
            </a:r>
            <a:r>
              <a:rPr lang="sl-SI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</a:t>
            </a:r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modalities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legal </a:t>
            </a:r>
            <a:r>
              <a:rPr lang="sl-SI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public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accessibility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digitized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works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lvl="1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to </a:t>
            </a:r>
            <a:r>
              <a:rPr lang="sl-SI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ensure</a:t>
            </a:r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functioning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national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aggregator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link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Europeana</a:t>
            </a:r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4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sz="1300" dirty="0">
              <a:solidFill>
                <a:srgbClr val="4C4C4C"/>
              </a:solidFill>
            </a:endParaRPr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auto">
          <a:xfrm>
            <a:off x="393121" y="1468954"/>
            <a:ext cx="8163360" cy="1441"/>
          </a:xfrm>
          <a:prstGeom prst="line">
            <a:avLst/>
          </a:prstGeom>
          <a:noFill/>
          <a:ln w="9360">
            <a:solidFill>
              <a:srgbClr val="00B8FF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sl-SI"/>
          </a:p>
        </p:txBody>
      </p:sp>
      <p:sp>
        <p:nvSpPr>
          <p:cNvPr id="6150" name="Text Box 2"/>
          <p:cNvSpPr txBox="1">
            <a:spLocks noChangeArrowheads="1"/>
          </p:cNvSpPr>
          <p:nvPr/>
        </p:nvSpPr>
        <p:spPr bwMode="auto">
          <a:xfrm>
            <a:off x="8425441" y="6198411"/>
            <a:ext cx="2237760" cy="6595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ts val="3958"/>
              </a:lnSpc>
              <a:spcBef>
                <a:spcPts val="544"/>
              </a:spcBef>
              <a:buClr>
                <a:srgbClr val="17375E"/>
              </a:buCl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000" b="1" dirty="0">
                <a:solidFill>
                  <a:srgbClr val="808080"/>
                </a:solidFill>
                <a:latin typeface="Tahoma" pitchFamily="32" charset="0"/>
                <a:cs typeface="Tahoma" pitchFamily="32" charset="0"/>
              </a:rPr>
              <a:t> </a:t>
            </a:r>
            <a:r>
              <a:rPr lang="sl-SI" sz="1000" b="1" dirty="0">
                <a:solidFill>
                  <a:srgbClr val="808080"/>
                </a:solidFill>
                <a:latin typeface="Tahoma" pitchFamily="32" charset="0"/>
                <a:cs typeface="Tahoma" pitchFamily="32" charset="0"/>
              </a:rPr>
              <a:t>6/13</a:t>
            </a:r>
            <a:endParaRPr lang="en-GB" sz="1000" b="1" dirty="0">
              <a:solidFill>
                <a:srgbClr val="808080"/>
              </a:solidFill>
              <a:latin typeface="Tahoma" pitchFamily="32" charset="0"/>
              <a:cs typeface="Tahom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286560" y="548680"/>
            <a:ext cx="8367840" cy="900094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lnSpc>
                <a:spcPct val="71000"/>
              </a:lnSpc>
              <a:spcBef>
                <a:spcPct val="0"/>
              </a:spcBef>
              <a:buClr>
                <a:srgbClr val="17375E"/>
              </a:buCl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sl-SI" sz="35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www.agregator.si</a:t>
            </a:r>
            <a:endParaRPr lang="pt-BR" sz="35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/>
              <a:ea typeface="+mj-ea"/>
              <a:cs typeface="Calibri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8392320" y="6217134"/>
            <a:ext cx="2237760" cy="6595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ts val="3958"/>
              </a:lnSpc>
              <a:spcBef>
                <a:spcPts val="544"/>
              </a:spcBef>
              <a:buClr>
                <a:srgbClr val="17375E"/>
              </a:buCl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000" b="1" dirty="0">
                <a:solidFill>
                  <a:srgbClr val="808080"/>
                </a:solidFill>
                <a:latin typeface="Tahoma" pitchFamily="32" charset="0"/>
                <a:cs typeface="Tahoma" pitchFamily="32" charset="0"/>
              </a:rPr>
              <a:t> </a:t>
            </a:r>
            <a:r>
              <a:rPr lang="sl-SI" sz="1000" b="1" dirty="0">
                <a:solidFill>
                  <a:srgbClr val="808080"/>
                </a:solidFill>
                <a:latin typeface="Tahoma" pitchFamily="32" charset="0"/>
                <a:cs typeface="Tahoma" pitchFamily="32" charset="0"/>
              </a:rPr>
              <a:t>12/13</a:t>
            </a:r>
            <a:endParaRPr lang="en-GB" sz="1000" b="1" dirty="0">
              <a:solidFill>
                <a:srgbClr val="808080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>
            <a:off x="393121" y="1468954"/>
            <a:ext cx="8163360" cy="1441"/>
          </a:xfrm>
          <a:prstGeom prst="line">
            <a:avLst/>
          </a:prstGeom>
          <a:noFill/>
          <a:ln w="9360">
            <a:solidFill>
              <a:srgbClr val="00B8FF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sl-SI"/>
          </a:p>
        </p:txBody>
      </p:sp>
      <p:pic>
        <p:nvPicPr>
          <p:cNvPr id="7173" name="Slika 5" descr="dsi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7120" y="1483356"/>
            <a:ext cx="5974560" cy="535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800200"/>
          </a:xfrm>
        </p:spPr>
        <p:txBody>
          <a:bodyPr>
            <a:normAutofit/>
          </a:bodyPr>
          <a:lstStyle/>
          <a:p>
            <a:pPr algn="ctr"/>
            <a:r>
              <a:rPr lang="sl-SI" sz="5400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Digitalna knjižnica Slovenije</a:t>
            </a:r>
            <a:br>
              <a:rPr lang="sl-SI" sz="5400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sl-SI" sz="5400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		</a:t>
            </a:r>
            <a:r>
              <a:rPr lang="sl-SI" sz="54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www.dLib.si</a:t>
            </a:r>
            <a:endParaRPr lang="sl-SI" sz="5400" dirty="0"/>
          </a:p>
        </p:txBody>
      </p:sp>
      <p:pic>
        <p:nvPicPr>
          <p:cNvPr id="4" name="Picture 2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093296"/>
            <a:ext cx="1512168" cy="588519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5301208"/>
            <a:ext cx="34480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Slika 4" descr="URN_NBN_SI_IMG-UQFNZHJI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52736"/>
            <a:ext cx="3330720" cy="470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avokotnik 9"/>
          <p:cNvSpPr>
            <a:spLocks noChangeArrowheads="1"/>
          </p:cNvSpPr>
          <p:nvPr/>
        </p:nvSpPr>
        <p:spPr bwMode="auto">
          <a:xfrm>
            <a:off x="4245120" y="2253837"/>
            <a:ext cx="4115520" cy="276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endParaRPr lang="sl-SI" b="1" dirty="0">
              <a:solidFill>
                <a:srgbClr val="333366"/>
              </a:solidFill>
            </a:endParaRPr>
          </a:p>
          <a:p>
            <a:endParaRPr lang="sl-SI" b="1" dirty="0">
              <a:solidFill>
                <a:srgbClr val="333366"/>
              </a:solidFill>
            </a:endParaRPr>
          </a:p>
          <a:p>
            <a:endParaRPr lang="sl-SI" b="1" dirty="0">
              <a:solidFill>
                <a:srgbClr val="333366"/>
              </a:solidFill>
            </a:endParaRPr>
          </a:p>
          <a:p>
            <a:endParaRPr lang="sl-SI" b="1" dirty="0">
              <a:solidFill>
                <a:srgbClr val="333366"/>
              </a:solidFill>
            </a:endParaRPr>
          </a:p>
          <a:p>
            <a:r>
              <a:rPr lang="sl-SI" b="1" i="1" dirty="0" err="1">
                <a:solidFill>
                  <a:srgbClr val="990000"/>
                </a:solidFill>
              </a:rPr>
              <a:t>zoran.krstulovic@nuk.uni</a:t>
            </a:r>
            <a:r>
              <a:rPr lang="sl-SI" b="1" i="1" dirty="0">
                <a:solidFill>
                  <a:srgbClr val="990000"/>
                </a:solidFill>
              </a:rPr>
              <a:t>-</a:t>
            </a:r>
            <a:r>
              <a:rPr lang="sl-SI" b="1" i="1" dirty="0" err="1">
                <a:solidFill>
                  <a:srgbClr val="990000"/>
                </a:solidFill>
              </a:rPr>
              <a:t>lj.si</a:t>
            </a:r>
            <a:endParaRPr lang="sl-SI" b="1" i="1" dirty="0">
              <a:solidFill>
                <a:srgbClr val="990000"/>
              </a:solidFill>
            </a:endParaRPr>
          </a:p>
          <a:p>
            <a:r>
              <a:rPr lang="sl-SI" b="1" i="1" dirty="0">
                <a:solidFill>
                  <a:srgbClr val="C00000"/>
                </a:solidFill>
                <a:hlinkClick r:id="rId6"/>
              </a:rPr>
              <a:t/>
            </a:r>
            <a:br>
              <a:rPr lang="sl-SI" b="1" i="1" dirty="0">
                <a:solidFill>
                  <a:srgbClr val="C00000"/>
                </a:solidFill>
                <a:hlinkClick r:id="rId6"/>
              </a:rPr>
            </a:br>
            <a:r>
              <a:rPr lang="sl-SI" b="1" i="1" dirty="0" err="1" smtClean="0">
                <a:solidFill>
                  <a:srgbClr val="990000"/>
                </a:solidFill>
              </a:rPr>
              <a:t>mojca.savnik@nuk.uni</a:t>
            </a:r>
            <a:r>
              <a:rPr lang="sl-SI" b="1" i="1" dirty="0" smtClean="0">
                <a:solidFill>
                  <a:srgbClr val="990000"/>
                </a:solidFill>
              </a:rPr>
              <a:t>-</a:t>
            </a:r>
            <a:r>
              <a:rPr lang="sl-SI" b="1" i="1" dirty="0" err="1" smtClean="0">
                <a:solidFill>
                  <a:srgbClr val="990000"/>
                </a:solidFill>
              </a:rPr>
              <a:t>lj.si</a:t>
            </a:r>
            <a:endParaRPr lang="sl-SI" b="1" i="1" dirty="0">
              <a:solidFill>
                <a:srgbClr val="990000"/>
              </a:solidFill>
            </a:endParaRPr>
          </a:p>
          <a:p>
            <a:endParaRPr lang="sl-SI" b="1" dirty="0">
              <a:solidFill>
                <a:srgbClr val="333366"/>
              </a:solidFill>
            </a:endParaRPr>
          </a:p>
          <a:p>
            <a:endParaRPr lang="sl-SI" sz="1500" b="1" dirty="0">
              <a:solidFill>
                <a:srgbClr val="333366"/>
              </a:solidFill>
            </a:endParaRPr>
          </a:p>
          <a:p>
            <a:endParaRPr lang="sl-SI" sz="1500" b="1" dirty="0">
              <a:solidFill>
                <a:srgbClr val="33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Let me take you to…</a:t>
            </a:r>
            <a:endParaRPr lang="sl-SI" dirty="0"/>
          </a:p>
        </p:txBody>
      </p:sp>
      <p:pic>
        <p:nvPicPr>
          <p:cNvPr id="5" name="Slika 4" descr="video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2000" y="2692400"/>
            <a:ext cx="2540000" cy="147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Pages from URN_NBN_SI_DOC-KU9ETY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83172" y="1481138"/>
            <a:ext cx="4977655" cy="4525962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But,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have</a:t>
            </a:r>
            <a:r>
              <a:rPr lang="sl-SI" dirty="0" smtClean="0"/>
              <a:t> some </a:t>
            </a:r>
            <a:r>
              <a:rPr lang="sl-SI" dirty="0" err="1" smtClean="0"/>
              <a:t>serious</a:t>
            </a:r>
            <a:r>
              <a:rPr lang="sl-SI" dirty="0" smtClean="0"/>
              <a:t> </a:t>
            </a:r>
            <a:r>
              <a:rPr lang="sl-SI" dirty="0" err="1" smtClean="0"/>
              <a:t>business</a:t>
            </a:r>
            <a:r>
              <a:rPr lang="sl-SI" dirty="0" smtClean="0"/>
              <a:t> to do in a </a:t>
            </a:r>
            <a:r>
              <a:rPr lang="sl-SI" dirty="0" err="1" smtClean="0"/>
              <a:t>very</a:t>
            </a:r>
            <a:r>
              <a:rPr lang="sl-SI" dirty="0" smtClean="0"/>
              <a:t> </a:t>
            </a:r>
            <a:r>
              <a:rPr lang="sl-SI" dirty="0" err="1" smtClean="0"/>
              <a:t>short</a:t>
            </a:r>
            <a:r>
              <a:rPr lang="sl-SI" dirty="0" smtClean="0"/>
              <a:t> time…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20688"/>
            <a:ext cx="4174232" cy="554461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GB" sz="2800" b="1" dirty="0" smtClean="0"/>
              <a:t>2006</a:t>
            </a:r>
            <a:endParaRPr lang="sl-SI" sz="2800" b="1" dirty="0" smtClean="0"/>
          </a:p>
          <a:p>
            <a:pPr>
              <a:buFont typeface="Wingdings" pitchFamily="2" charset="2"/>
              <a:buChar char="§"/>
            </a:pPr>
            <a:r>
              <a:rPr lang="en-GB" sz="2800" dirty="0" smtClean="0"/>
              <a:t>National and University Library (NUK)</a:t>
            </a:r>
            <a:r>
              <a:rPr lang="sl-SI" sz="2800" dirty="0" smtClean="0"/>
              <a:t> </a:t>
            </a:r>
            <a:r>
              <a:rPr lang="en-GB" sz="2800" dirty="0" smtClean="0"/>
              <a:t>established the Digital Library Development and Strategy Division</a:t>
            </a:r>
            <a:endParaRPr lang="sl-SI" sz="2800" dirty="0" smtClean="0"/>
          </a:p>
          <a:p>
            <a:pPr>
              <a:buFont typeface="Wingdings" pitchFamily="2" charset="2"/>
              <a:buChar char="§"/>
            </a:pPr>
            <a:endParaRPr lang="sl-SI" sz="2800" dirty="0" smtClean="0"/>
          </a:p>
          <a:p>
            <a:pPr algn="ctr">
              <a:buNone/>
            </a:pPr>
            <a:r>
              <a:rPr lang="en-GB" sz="2800" b="1" dirty="0" smtClean="0"/>
              <a:t>2010</a:t>
            </a:r>
            <a:endParaRPr lang="sl-SI" sz="2800" b="1" dirty="0" smtClean="0"/>
          </a:p>
          <a:p>
            <a:pPr>
              <a:buFont typeface="Wingdings" pitchFamily="2" charset="2"/>
              <a:buChar char="§"/>
            </a:pPr>
            <a:r>
              <a:rPr lang="en-GB" sz="2800" dirty="0" smtClean="0"/>
              <a:t> under the Division has formed </a:t>
            </a:r>
            <a:r>
              <a:rPr lang="en-GB" sz="2800" spc="600" dirty="0" smtClean="0"/>
              <a:t>a</a:t>
            </a:r>
            <a:r>
              <a:rPr lang="en-GB" sz="2800" spc="600" dirty="0" smtClean="0">
                <a:solidFill>
                  <a:srgbClr val="FF0000"/>
                </a:solidFill>
              </a:rPr>
              <a:t> </a:t>
            </a:r>
            <a:r>
              <a:rPr lang="en-GB" sz="2800" b="1" u="sng" spc="600" dirty="0" smtClean="0">
                <a:solidFill>
                  <a:srgbClr val="FF0000"/>
                </a:solidFill>
              </a:rPr>
              <a:t>new significant task</a:t>
            </a:r>
          </a:p>
          <a:p>
            <a:pPr>
              <a:buNone/>
            </a:pPr>
            <a:endParaRPr lang="sl-SI" sz="2800" b="1" u="sng" dirty="0" smtClean="0"/>
          </a:p>
          <a:p>
            <a:pPr algn="ctr">
              <a:buNone/>
            </a:pPr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 of digitisation on the state level</a:t>
            </a:r>
            <a:endParaRPr lang="sl-SI" sz="32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GB" sz="32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6" name="Ograda datuma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sl-SI" dirty="0" smtClean="0"/>
              <a:t>14.5.2011</a:t>
            </a:r>
          </a:p>
        </p:txBody>
      </p:sp>
      <p:sp>
        <p:nvSpPr>
          <p:cNvPr id="6147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2F8F1E-C10C-4816-B0AC-B68086B78091}" type="slidenum">
              <a:rPr lang="sl-SI" smtClean="0"/>
              <a:pPr/>
              <a:t>4</a:t>
            </a:fld>
            <a:endParaRPr lang="sl-SI" smtClean="0"/>
          </a:p>
        </p:txBody>
      </p:sp>
      <p:sp>
        <p:nvSpPr>
          <p:cNvPr id="6149" name="AutoShape 5" descr="URN_NBN_SI_doc-UQFNZHJI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4664"/>
            <a:ext cx="375982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</a:t>
            </a:r>
            <a:r>
              <a:rPr lang="en-GB" sz="2400" dirty="0" smtClean="0"/>
              <a:t> of </a:t>
            </a:r>
            <a:endParaRPr lang="sl-SI" sz="2400" dirty="0" smtClean="0"/>
          </a:p>
          <a:p>
            <a:pPr>
              <a:buNone/>
            </a:pPr>
            <a:r>
              <a:rPr lang="en-GB" sz="2400" u="sng" dirty="0" smtClean="0">
                <a:hlinkClick r:id="rId2" action="ppaction://hlinksldjump"/>
              </a:rPr>
              <a:t>technical documentation</a:t>
            </a:r>
            <a:endParaRPr lang="sl-SI" sz="2400" u="sng" dirty="0" smtClean="0"/>
          </a:p>
          <a:p>
            <a:pPr>
              <a:buNone/>
            </a:pPr>
            <a:endParaRPr lang="sl-SI" sz="4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GB" sz="4000" b="1" dirty="0" smtClean="0">
                <a:solidFill>
                  <a:srgbClr val="FFFF00"/>
                </a:solidFill>
              </a:rPr>
              <a:t>monitoring</a:t>
            </a:r>
            <a:r>
              <a:rPr lang="en-GB" sz="3200" dirty="0" smtClean="0"/>
              <a:t> of digitization process, </a:t>
            </a:r>
            <a:endParaRPr lang="sl-SI" sz="3200" dirty="0" smtClean="0"/>
          </a:p>
          <a:p>
            <a:pPr>
              <a:buNone/>
            </a:pPr>
            <a:endParaRPr lang="sl-SI" sz="32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sl-SI" sz="3200" b="1" dirty="0" smtClean="0">
                <a:solidFill>
                  <a:srgbClr val="FF0000"/>
                </a:solidFill>
              </a:rPr>
              <a:t>						</a:t>
            </a:r>
            <a:r>
              <a:rPr lang="en-GB" sz="3200" b="1" dirty="0" smtClean="0">
                <a:solidFill>
                  <a:srgbClr val="FF0000"/>
                </a:solidFill>
              </a:rPr>
              <a:t>collaboration</a:t>
            </a:r>
            <a:r>
              <a:rPr lang="en-GB" sz="2400" dirty="0" smtClean="0"/>
              <a:t> with </a:t>
            </a:r>
            <a:r>
              <a:rPr lang="sl-SI" sz="2400" dirty="0" smtClean="0"/>
              <a:t>							</a:t>
            </a:r>
            <a:r>
              <a:rPr lang="en-GB" sz="2400" dirty="0" smtClean="0"/>
              <a:t>selected</a:t>
            </a:r>
            <a:endParaRPr lang="sl-SI" sz="2400" dirty="0" smtClean="0"/>
          </a:p>
          <a:p>
            <a:pPr algn="ctr">
              <a:buNone/>
            </a:pPr>
            <a:r>
              <a:rPr lang="en-GB" sz="2400" dirty="0" smtClean="0"/>
              <a:t> </a:t>
            </a:r>
            <a:r>
              <a:rPr lang="sl-SI" sz="2400" dirty="0" smtClean="0"/>
              <a:t>				</a:t>
            </a:r>
            <a:r>
              <a:rPr lang="en-GB" sz="2400" dirty="0" smtClean="0"/>
              <a:t>outsourced contractors for digitization</a:t>
            </a:r>
            <a:endParaRPr lang="sl-SI" sz="2400" dirty="0" smtClean="0"/>
          </a:p>
          <a:p>
            <a:pPr>
              <a:buNone/>
            </a:pPr>
            <a:r>
              <a:rPr lang="en-GB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acquisition</a:t>
            </a:r>
            <a:r>
              <a:rPr lang="en-GB" sz="2400" dirty="0" smtClean="0"/>
              <a:t> of digitized material</a:t>
            </a:r>
            <a:endParaRPr lang="sl-SI" sz="2400" dirty="0" smtClean="0"/>
          </a:p>
          <a:p>
            <a:pPr>
              <a:buFont typeface="Wingdings" pitchFamily="2" charset="2"/>
              <a:buChar char="§"/>
            </a:pPr>
            <a:endParaRPr lang="sl-SI" sz="2400" dirty="0" smtClean="0"/>
          </a:p>
          <a:p>
            <a:pPr>
              <a:buFont typeface="Wingdings" pitchFamily="2" charset="2"/>
              <a:buChar char="§"/>
            </a:pPr>
            <a:r>
              <a:rPr lang="en-GB" sz="2400" b="1" spc="300" dirty="0" smtClean="0">
                <a:solidFill>
                  <a:srgbClr val="00B0F0"/>
                </a:solidFill>
              </a:rPr>
              <a:t>publishing</a:t>
            </a:r>
            <a:r>
              <a:rPr lang="en-GB" sz="2400" dirty="0" smtClean="0"/>
              <a:t> on the portal of the Digital Library of Slovenia</a:t>
            </a:r>
            <a:endParaRPr lang="sl-SI" sz="2400" i="1" dirty="0" smtClean="0">
              <a:cs typeface="Times New Roman" pitchFamily="-109" charset="0"/>
            </a:endParaRPr>
          </a:p>
          <a:p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coordination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3974207" cy="260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Technical documentation</a:t>
            </a:r>
            <a:endParaRPr lang="en-GB" dirty="0"/>
          </a:p>
        </p:txBody>
      </p:sp>
      <p:pic>
        <p:nvPicPr>
          <p:cNvPr id="4" name="Ograda vsebine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4278200" cy="309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140968"/>
            <a:ext cx="4733925" cy="330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/>
              <a:t>more than </a:t>
            </a:r>
            <a:r>
              <a:rPr lang="en-GB" sz="2800" b="1" u="sng" spc="600" dirty="0" smtClean="0">
                <a:solidFill>
                  <a:srgbClr val="6699FF"/>
                </a:solidFill>
              </a:rPr>
              <a:t>30 projects </a:t>
            </a:r>
            <a:r>
              <a:rPr lang="en-GB" dirty="0" smtClean="0"/>
              <a:t>of digitization materials from a different Slovenian libraries</a:t>
            </a:r>
            <a:endParaRPr lang="sl-SI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2010</a:t>
            </a:r>
            <a:endParaRPr lang="sl-SI" dirty="0"/>
          </a:p>
        </p:txBody>
      </p:sp>
      <p:pic>
        <p:nvPicPr>
          <p:cNvPr id="4" name="Slika 3" descr="C:\Users\msavnik\Desktop\Untitled_1.png"/>
          <p:cNvPicPr/>
          <p:nvPr/>
        </p:nvPicPr>
        <p:blipFill>
          <a:blip r:embed="rId2" cstate="print"/>
          <a:srcRect b="28663"/>
          <a:stretch>
            <a:fillRect/>
          </a:stretch>
        </p:blipFill>
        <p:spPr bwMode="auto">
          <a:xfrm>
            <a:off x="1835696" y="2708920"/>
            <a:ext cx="5756910" cy="337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Material </a:t>
            </a:r>
            <a:r>
              <a:rPr lang="sl-SI" dirty="0" err="1" smtClean="0"/>
              <a:t>duplication</a:t>
            </a:r>
            <a:endParaRPr lang="sl-SI" dirty="0"/>
          </a:p>
        </p:txBody>
      </p:sp>
      <p:pic>
        <p:nvPicPr>
          <p:cNvPr id="4" name="Ograda vsebine 3" descr="C:\Users\msavnik\Desktop\Untitled.png"/>
          <p:cNvPicPr>
            <a:picLocks noGrp="1"/>
          </p:cNvPicPr>
          <p:nvPr>
            <p:ph idx="1"/>
          </p:nvPr>
        </p:nvPicPr>
        <p:blipFill>
          <a:blip r:embed="rId2" cstate="print"/>
          <a:srcRect b="30308"/>
          <a:stretch>
            <a:fillRect/>
          </a:stretch>
        </p:blipFill>
        <p:spPr bwMode="auto">
          <a:xfrm>
            <a:off x="704515" y="1545369"/>
            <a:ext cx="3723469" cy="231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otnik 4"/>
          <p:cNvSpPr/>
          <p:nvPr/>
        </p:nvSpPr>
        <p:spPr>
          <a:xfrm>
            <a:off x="4572000" y="1628800"/>
            <a:ext cx="41044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1" spc="600" dirty="0" smtClean="0">
                <a:solidFill>
                  <a:srgbClr val="6699FF"/>
                </a:solidFill>
              </a:rPr>
              <a:t>Coordination</a:t>
            </a:r>
            <a:r>
              <a:rPr lang="en-GB" dirty="0" smtClean="0"/>
              <a:t> at the </a:t>
            </a:r>
            <a:r>
              <a:rPr lang="en-GB" b="1" dirty="0" smtClean="0">
                <a:solidFill>
                  <a:srgbClr val="FFFF00"/>
                </a:solidFill>
              </a:rPr>
              <a:t>national level </a:t>
            </a:r>
            <a:r>
              <a:rPr lang="en-GB" dirty="0" smtClean="0"/>
              <a:t>had started</a:t>
            </a: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en-GB" dirty="0" smtClean="0"/>
              <a:t>attempt to </a:t>
            </a:r>
            <a:r>
              <a:rPr lang="en-GB" b="1" dirty="0" smtClean="0">
                <a:solidFill>
                  <a:srgbClr val="92D050"/>
                </a:solidFill>
              </a:rPr>
              <a:t>prevent duplication </a:t>
            </a:r>
            <a:r>
              <a:rPr lang="en-GB" dirty="0" smtClean="0"/>
              <a:t>of digitization of library </a:t>
            </a: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en-GB" dirty="0" smtClean="0"/>
              <a:t>contribution to the </a:t>
            </a:r>
            <a:r>
              <a:rPr lang="en-GB" b="1" dirty="0" smtClean="0">
                <a:solidFill>
                  <a:srgbClr val="FF0000"/>
                </a:solidFill>
              </a:rPr>
              <a:t>rational use of public funds</a:t>
            </a:r>
            <a:endParaRPr lang="sl-SI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en-GB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unification </a:t>
            </a:r>
            <a:r>
              <a:rPr lang="en-GB" dirty="0" smtClean="0"/>
              <a:t>of library material that is spread over Slovenian libraries and beyond</a:t>
            </a:r>
            <a:endParaRPr lang="sl-SI" dirty="0" smtClean="0"/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286560" y="332656"/>
            <a:ext cx="8367840" cy="900094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ct val="0"/>
              </a:spcBef>
              <a:buClr>
                <a:srgbClr val="17375E"/>
              </a:buCl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sl-SI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Slovenian</a:t>
            </a:r>
            <a:r>
              <a:rPr lang="sl-SI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 e-</a:t>
            </a:r>
            <a:r>
              <a:rPr lang="sl-SI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content</a:t>
            </a:r>
            <a:r>
              <a:rPr lang="sl-SI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 </a:t>
            </a:r>
            <a:r>
              <a:rPr lang="sl-SI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portals</a:t>
            </a:r>
            <a:r>
              <a:rPr lang="sl-SI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 </a:t>
            </a:r>
            <a:r>
              <a:rPr lang="sl-SI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rPr>
              <a:t>landscape</a:t>
            </a:r>
            <a:endParaRPr lang="pt-BR" sz="41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/>
              <a:ea typeface="+mj-ea"/>
              <a:cs typeface="Calibri"/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8392320" y="6217134"/>
            <a:ext cx="2237760" cy="6595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ts val="3958"/>
              </a:lnSpc>
              <a:spcBef>
                <a:spcPts val="544"/>
              </a:spcBef>
              <a:buClr>
                <a:srgbClr val="17375E"/>
              </a:buCl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000" b="1" dirty="0">
                <a:solidFill>
                  <a:srgbClr val="808080"/>
                </a:solidFill>
                <a:latin typeface="Tahoma" pitchFamily="32" charset="0"/>
                <a:cs typeface="Tahoma" pitchFamily="32" charset="0"/>
              </a:rPr>
              <a:t> </a:t>
            </a:r>
            <a:r>
              <a:rPr lang="sl-SI" sz="1000" b="1" dirty="0">
                <a:solidFill>
                  <a:srgbClr val="808080"/>
                </a:solidFill>
                <a:latin typeface="Tahoma" pitchFamily="32" charset="0"/>
                <a:cs typeface="Tahoma" pitchFamily="32" charset="0"/>
              </a:rPr>
              <a:t>8/13</a:t>
            </a:r>
            <a:endParaRPr lang="en-GB" sz="1000" b="1" dirty="0">
              <a:solidFill>
                <a:srgbClr val="808080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393121" y="1468954"/>
            <a:ext cx="8163360" cy="1441"/>
          </a:xfrm>
          <a:prstGeom prst="line">
            <a:avLst/>
          </a:prstGeom>
          <a:noFill/>
          <a:ln w="9360">
            <a:solidFill>
              <a:srgbClr val="00B8FF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sl-SI"/>
          </a:p>
        </p:txBody>
      </p:sp>
      <p:pic>
        <p:nvPicPr>
          <p:cNvPr id="2053" name="Slika 16" descr="ds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40826"/>
            <a:ext cx="6840760" cy="469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ekanje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tek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Izvo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3064</TotalTime>
  <Words>509</Words>
  <Application>Microsoft Office PowerPoint</Application>
  <PresentationFormat>Diaprojekcija na zaslonu (4:3)</PresentationFormat>
  <Paragraphs>120</Paragraphs>
  <Slides>14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5" baseType="lpstr">
      <vt:lpstr>Stekanje</vt:lpstr>
      <vt:lpstr>  Library material digitisation project coordination and E-content national aggregator in the field of culture</vt:lpstr>
      <vt:lpstr>Let me take you to…</vt:lpstr>
      <vt:lpstr>But, we have some serious business to do in a very short time…</vt:lpstr>
      <vt:lpstr>Diapozitiv 4</vt:lpstr>
      <vt:lpstr>coordination</vt:lpstr>
      <vt:lpstr>Technical documentation</vt:lpstr>
      <vt:lpstr>2010</vt:lpstr>
      <vt:lpstr>Material duplication</vt:lpstr>
      <vt:lpstr>Diapozitiv 9</vt:lpstr>
      <vt:lpstr>Diapozitiv 10</vt:lpstr>
      <vt:lpstr>Diapozitiv 11</vt:lpstr>
      <vt:lpstr>Diapozitiv 12</vt:lpstr>
      <vt:lpstr>Diapozitiv 13</vt:lpstr>
      <vt:lpstr>Digitalna knjižnica Slovenije   www.dLib.si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dpokorn</dc:creator>
  <cp:lastModifiedBy>Zoran Krstulović</cp:lastModifiedBy>
  <cp:revision>181</cp:revision>
  <dcterms:created xsi:type="dcterms:W3CDTF">2011-03-27T09:12:20Z</dcterms:created>
  <dcterms:modified xsi:type="dcterms:W3CDTF">2011-05-15T15:17:11Z</dcterms:modified>
</cp:coreProperties>
</file>