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sldIdLst>
    <p:sldId id="256" r:id="rId2"/>
    <p:sldId id="274" r:id="rId3"/>
    <p:sldId id="257" r:id="rId4"/>
    <p:sldId id="258" r:id="rId5"/>
    <p:sldId id="259" r:id="rId6"/>
    <p:sldId id="260" r:id="rId7"/>
    <p:sldId id="275" r:id="rId8"/>
    <p:sldId id="261" r:id="rId9"/>
    <p:sldId id="262" r:id="rId10"/>
    <p:sldId id="263" r:id="rId11"/>
    <p:sldId id="270" r:id="rId12"/>
    <p:sldId id="264" r:id="rId13"/>
    <p:sldId id="267" r:id="rId14"/>
    <p:sldId id="269" r:id="rId15"/>
    <p:sldId id="271" r:id="rId16"/>
    <p:sldId id="272" r:id="rId17"/>
    <p:sldId id="273" r:id="rId18"/>
    <p:sldId id="266" r:id="rId19"/>
    <p:sldId id="268" r:id="rId20"/>
  </p:sldIdLst>
  <p:sldSz cx="9144000" cy="6858000" type="screen4x3"/>
  <p:notesSz cx="6858000" cy="9144000"/>
  <p:defaultTextStyle>
    <a:defPPr>
      <a:defRPr lang="sr-Latn-C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99" autoAdjust="0"/>
    <p:restoredTop sz="55528" autoAdjust="0"/>
  </p:normalViewPr>
  <p:slideViewPr>
    <p:cSldViewPr>
      <p:cViewPr varScale="1">
        <p:scale>
          <a:sx n="58" d="100"/>
          <a:sy n="58" d="100"/>
        </p:scale>
        <p:origin x="-1494" y="-96"/>
      </p:cViewPr>
      <p:guideLst>
        <p:guide orient="horz" pos="2160"/>
        <p:guide pos="2880"/>
      </p:guideLst>
    </p:cSldViewPr>
  </p:slideViewPr>
  <p:notesTextViewPr>
    <p:cViewPr>
      <p:scale>
        <a:sx n="100" d="100"/>
        <a:sy n="100" d="100"/>
      </p:scale>
      <p:origin x="0" y="0"/>
    </p:cViewPr>
  </p:notesTextViewPr>
  <p:notesViewPr>
    <p:cSldViewPr>
      <p:cViewPr varScale="1">
        <p:scale>
          <a:sx n="82" d="100"/>
          <a:sy n="82" d="100"/>
        </p:scale>
        <p:origin x="-2016" y="-90"/>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hr-H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31633C8-32B6-461B-81C6-28E9DE37929D}" type="datetimeFigureOut">
              <a:rPr lang="hr-HR" smtClean="0"/>
              <a:pPr/>
              <a:t>16.5.2011.</a:t>
            </a:fld>
            <a:endParaRPr lang="hr-H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hr-H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hr-H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BBF3792-F37C-49A5-81E3-6C03BD766510}" type="slidenum">
              <a:rPr lang="hr-HR" smtClean="0"/>
              <a:pPr/>
              <a:t>‹#›</a:t>
            </a:fld>
            <a:endParaRPr lang="hr-H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r-HR" dirty="0"/>
          </a:p>
        </p:txBody>
      </p:sp>
      <p:sp>
        <p:nvSpPr>
          <p:cNvPr id="4" name="Slide Number Placeholder 3"/>
          <p:cNvSpPr>
            <a:spLocks noGrp="1"/>
          </p:cNvSpPr>
          <p:nvPr>
            <p:ph type="sldNum" sz="quarter" idx="10"/>
          </p:nvPr>
        </p:nvSpPr>
        <p:spPr/>
        <p:txBody>
          <a:bodyPr/>
          <a:lstStyle/>
          <a:p>
            <a:fld id="{2BBF3792-F37C-49A5-81E3-6C03BD766510}" type="slidenum">
              <a:rPr lang="hr-HR" smtClean="0"/>
              <a:pPr/>
              <a:t>1</a:t>
            </a:fld>
            <a:endParaRPr lang="hr-H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r-HR" dirty="0"/>
          </a:p>
        </p:txBody>
      </p:sp>
      <p:sp>
        <p:nvSpPr>
          <p:cNvPr id="4" name="Slide Number Placeholder 3"/>
          <p:cNvSpPr>
            <a:spLocks noGrp="1"/>
          </p:cNvSpPr>
          <p:nvPr>
            <p:ph type="sldNum" sz="quarter" idx="10"/>
          </p:nvPr>
        </p:nvSpPr>
        <p:spPr/>
        <p:txBody>
          <a:bodyPr/>
          <a:lstStyle/>
          <a:p>
            <a:fld id="{2BBF3792-F37C-49A5-81E3-6C03BD766510}" type="slidenum">
              <a:rPr lang="hr-HR" smtClean="0"/>
              <a:pPr/>
              <a:t>10</a:t>
            </a:fld>
            <a:endParaRPr lang="hr-H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The Web presentation was produced as a component part of the site of the MDC</a:t>
            </a:r>
            <a:r>
              <a:rPr lang="hr-HR" dirty="0" smtClean="0"/>
              <a:t>.</a:t>
            </a:r>
            <a:endParaRPr lang="hr-HR" baseline="0" dirty="0" smtClean="0"/>
          </a:p>
          <a:p>
            <a:endParaRPr lang="hr-HR" dirty="0" smtClean="0"/>
          </a:p>
          <a:p>
            <a:r>
              <a:rPr lang="hr-HR" b="1" dirty="0" smtClean="0"/>
              <a:t>KLIKNUTI NA LINK I PROČITATI:</a:t>
            </a:r>
          </a:p>
          <a:p>
            <a:endParaRPr lang="hr-HR" sz="1200" kern="1200" dirty="0" smtClean="0">
              <a:solidFill>
                <a:schemeClr val="tx1"/>
              </a:solidFill>
              <a:latin typeface="+mn-lt"/>
              <a:ea typeface="+mn-ea"/>
              <a:cs typeface="+mn-cs"/>
            </a:endParaRPr>
          </a:p>
          <a:p>
            <a:r>
              <a:rPr lang="en-GB" sz="1200" kern="1200" dirty="0" smtClean="0">
                <a:solidFill>
                  <a:schemeClr val="tx1"/>
                </a:solidFill>
                <a:latin typeface="+mn-lt"/>
                <a:ea typeface="+mn-ea"/>
                <a:cs typeface="+mn-cs"/>
              </a:rPr>
              <a:t>This gave rise to additional information about</a:t>
            </a:r>
            <a:r>
              <a:rPr lang="hr-HR" sz="1200" kern="1200" dirty="0" smtClean="0">
                <a:solidFill>
                  <a:schemeClr val="tx1"/>
                </a:solidFill>
                <a:latin typeface="+mn-lt"/>
                <a:ea typeface="+mn-ea"/>
                <a:cs typeface="+mn-cs"/>
              </a:rPr>
              <a:t>:</a:t>
            </a:r>
          </a:p>
          <a:p>
            <a:pPr>
              <a:buFontTx/>
              <a:buChar char="-"/>
            </a:pPr>
            <a:r>
              <a:rPr lang="en-GB" sz="1200" kern="1200" dirty="0" smtClean="0">
                <a:solidFill>
                  <a:schemeClr val="tx1"/>
                </a:solidFill>
                <a:latin typeface="+mn-lt"/>
                <a:ea typeface="+mn-ea"/>
                <a:cs typeface="+mn-cs"/>
              </a:rPr>
              <a:t>the Bauer Collection, the Digitalisation Project, </a:t>
            </a:r>
            <a:r>
              <a:rPr lang="en-GB" sz="1200" kern="1200" dirty="0" err="1" smtClean="0">
                <a:solidFill>
                  <a:schemeClr val="tx1"/>
                </a:solidFill>
                <a:latin typeface="+mn-lt"/>
                <a:ea typeface="+mn-ea"/>
                <a:cs typeface="+mn-cs"/>
              </a:rPr>
              <a:t>Antun</a:t>
            </a:r>
            <a:r>
              <a:rPr lang="en-GB" sz="1200" kern="1200" dirty="0" smtClean="0">
                <a:solidFill>
                  <a:schemeClr val="tx1"/>
                </a:solidFill>
                <a:latin typeface="+mn-lt"/>
                <a:ea typeface="+mn-ea"/>
                <a:cs typeface="+mn-cs"/>
              </a:rPr>
              <a:t> Bauer, </a:t>
            </a:r>
            <a:endParaRPr lang="hr-HR" sz="1200" kern="1200" dirty="0" smtClean="0">
              <a:solidFill>
                <a:schemeClr val="tx1"/>
              </a:solidFill>
              <a:latin typeface="+mn-lt"/>
              <a:ea typeface="+mn-ea"/>
              <a:cs typeface="+mn-cs"/>
            </a:endParaRPr>
          </a:p>
          <a:p>
            <a:pPr>
              <a:buFontTx/>
              <a:buNone/>
            </a:pPr>
            <a:endParaRPr lang="hr-HR" sz="1200" kern="1200" dirty="0" smtClean="0">
              <a:solidFill>
                <a:schemeClr val="tx1"/>
              </a:solidFill>
              <a:latin typeface="+mn-lt"/>
              <a:ea typeface="+mn-ea"/>
              <a:cs typeface="+mn-cs"/>
            </a:endParaRPr>
          </a:p>
          <a:p>
            <a:pPr>
              <a:buFontTx/>
              <a:buNone/>
            </a:pPr>
            <a:r>
              <a:rPr lang="hr-HR" sz="1200" kern="1200" dirty="0" smtClean="0">
                <a:solidFill>
                  <a:schemeClr val="tx1"/>
                </a:solidFill>
                <a:latin typeface="+mn-lt"/>
                <a:ea typeface="+mn-ea"/>
                <a:cs typeface="+mn-cs"/>
              </a:rPr>
              <a:t>KLIK NA </a:t>
            </a:r>
            <a:r>
              <a:rPr lang="hr-HR" sz="1200" b="1" kern="1200" dirty="0" smtClean="0">
                <a:solidFill>
                  <a:schemeClr val="tx1"/>
                </a:solidFill>
                <a:latin typeface="+mn-lt"/>
                <a:ea typeface="+mn-ea"/>
                <a:cs typeface="+mn-cs"/>
              </a:rPr>
              <a:t>BIBLIOGRAFIJA</a:t>
            </a:r>
            <a:r>
              <a:rPr lang="hr-HR" sz="1200" b="1" kern="1200" baseline="0" dirty="0" smtClean="0">
                <a:solidFill>
                  <a:schemeClr val="tx1"/>
                </a:solidFill>
                <a:latin typeface="+mn-lt"/>
                <a:ea typeface="+mn-ea"/>
                <a:cs typeface="+mn-cs"/>
              </a:rPr>
              <a:t> I </a:t>
            </a:r>
            <a:r>
              <a:rPr lang="hr-HR" sz="1200" b="1" kern="1200" baseline="0" dirty="0" smtClean="0">
                <a:solidFill>
                  <a:schemeClr val="tx1"/>
                </a:solidFill>
                <a:latin typeface="+mn-lt"/>
                <a:ea typeface="+mn-ea"/>
                <a:cs typeface="+mn-cs"/>
              </a:rPr>
              <a:t>GRAĐA - </a:t>
            </a:r>
            <a:r>
              <a:rPr lang="en-GB" sz="1200" kern="1200" dirty="0" smtClean="0">
                <a:solidFill>
                  <a:schemeClr val="tx1"/>
                </a:solidFill>
                <a:latin typeface="+mn-lt"/>
                <a:ea typeface="+mn-ea"/>
                <a:cs typeface="+mn-cs"/>
              </a:rPr>
              <a:t>the bibliographic unit, </a:t>
            </a:r>
            <a:endParaRPr lang="hr-HR" sz="1200" b="1" kern="1200" dirty="0" smtClean="0">
              <a:solidFill>
                <a:schemeClr val="tx1"/>
              </a:solidFill>
              <a:latin typeface="+mn-lt"/>
              <a:ea typeface="+mn-ea"/>
              <a:cs typeface="+mn-cs"/>
            </a:endParaRPr>
          </a:p>
          <a:p>
            <a:pPr>
              <a:buFontTx/>
              <a:buChar char="-"/>
            </a:pPr>
            <a:endParaRPr lang="hr-HR"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hr-HR" sz="1200" kern="1200" dirty="0" smtClean="0">
                <a:solidFill>
                  <a:schemeClr val="tx1"/>
                </a:solidFill>
                <a:latin typeface="+mn-lt"/>
                <a:ea typeface="+mn-ea"/>
                <a:cs typeface="+mn-cs"/>
              </a:rPr>
              <a:t>KLIK </a:t>
            </a:r>
            <a:r>
              <a:rPr lang="hr-HR" sz="1200" kern="1200" dirty="0" smtClean="0">
                <a:solidFill>
                  <a:schemeClr val="tx1"/>
                </a:solidFill>
                <a:latin typeface="+mn-lt"/>
                <a:ea typeface="+mn-ea"/>
                <a:cs typeface="+mn-cs"/>
              </a:rPr>
              <a:t>NA </a:t>
            </a:r>
            <a:r>
              <a:rPr lang="hr-HR" sz="1200" b="1" kern="1200" dirty="0" smtClean="0">
                <a:solidFill>
                  <a:schemeClr val="tx1"/>
                </a:solidFill>
                <a:latin typeface="+mn-lt"/>
                <a:ea typeface="+mn-ea"/>
                <a:cs typeface="+mn-cs"/>
              </a:rPr>
              <a:t>KRONOLOGIJE </a:t>
            </a:r>
            <a:r>
              <a:rPr lang="hr-HR" sz="1200" b="1" kern="1200" dirty="0" smtClean="0">
                <a:solidFill>
                  <a:schemeClr val="tx1"/>
                </a:solidFill>
                <a:latin typeface="+mn-lt"/>
                <a:ea typeface="+mn-ea"/>
                <a:cs typeface="+mn-cs"/>
              </a:rPr>
              <a:t>IZLOŽABA - </a:t>
            </a:r>
            <a:r>
              <a:rPr lang="en-GB" sz="1200" kern="1200" dirty="0" smtClean="0">
                <a:solidFill>
                  <a:schemeClr val="tx1"/>
                </a:solidFill>
                <a:latin typeface="+mn-lt"/>
                <a:ea typeface="+mn-ea"/>
                <a:cs typeface="+mn-cs"/>
              </a:rPr>
              <a:t>the thematic groups of the Bibliography </a:t>
            </a:r>
            <a:endParaRPr lang="hr-HR" sz="1200" kern="1200" dirty="0" smtClean="0">
              <a:solidFill>
                <a:schemeClr val="tx1"/>
              </a:solidFill>
              <a:latin typeface="+mn-lt"/>
              <a:ea typeface="+mn-ea"/>
              <a:cs typeface="+mn-cs"/>
            </a:endParaRPr>
          </a:p>
          <a:p>
            <a:pPr>
              <a:buFontTx/>
              <a:buChar char="-"/>
            </a:pPr>
            <a:endParaRPr lang="hr-HR" sz="1200" kern="1200" dirty="0" smtClean="0">
              <a:solidFill>
                <a:schemeClr val="tx1"/>
              </a:solidFill>
              <a:latin typeface="+mn-lt"/>
              <a:ea typeface="+mn-ea"/>
              <a:cs typeface="+mn-cs"/>
            </a:endParaRPr>
          </a:p>
          <a:p>
            <a:pPr>
              <a:buFontTx/>
              <a:buChar char="-"/>
            </a:pPr>
            <a:r>
              <a:rPr lang="en-GB" sz="1200" kern="1200" dirty="0" smtClean="0">
                <a:solidFill>
                  <a:schemeClr val="tx1"/>
                </a:solidFill>
                <a:latin typeface="+mn-lt"/>
                <a:ea typeface="+mn-ea"/>
                <a:cs typeface="+mn-cs"/>
              </a:rPr>
              <a:t>and </a:t>
            </a:r>
            <a:endParaRPr lang="hr-HR" sz="1200" kern="1200" dirty="0" smtClean="0">
              <a:solidFill>
                <a:schemeClr val="tx1"/>
              </a:solidFill>
              <a:latin typeface="+mn-lt"/>
              <a:ea typeface="+mn-ea"/>
              <a:cs typeface="+mn-cs"/>
            </a:endParaRPr>
          </a:p>
          <a:p>
            <a:pPr>
              <a:buFontTx/>
              <a:buNone/>
            </a:pPr>
            <a:endParaRPr lang="hr-HR" sz="1200" kern="1200" dirty="0" smtClean="0">
              <a:solidFill>
                <a:schemeClr val="tx1"/>
              </a:solidFill>
              <a:latin typeface="+mn-lt"/>
              <a:ea typeface="+mn-ea"/>
              <a:cs typeface="+mn-cs"/>
            </a:endParaRPr>
          </a:p>
          <a:p>
            <a:pPr>
              <a:buFontTx/>
              <a:buNone/>
            </a:pPr>
            <a:r>
              <a:rPr lang="hr-HR" sz="1200" kern="1200" dirty="0" smtClean="0">
                <a:solidFill>
                  <a:schemeClr val="tx1"/>
                </a:solidFill>
                <a:latin typeface="+mn-lt"/>
                <a:ea typeface="+mn-ea"/>
                <a:cs typeface="+mn-cs"/>
              </a:rPr>
              <a:t>KLIK NA </a:t>
            </a:r>
            <a:r>
              <a:rPr lang="hr-HR" sz="1200" b="1" kern="1200" dirty="0" smtClean="0">
                <a:solidFill>
                  <a:schemeClr val="tx1"/>
                </a:solidFill>
                <a:latin typeface="+mn-lt"/>
                <a:ea typeface="+mn-ea"/>
                <a:cs typeface="+mn-cs"/>
              </a:rPr>
              <a:t>KNJIGU XXVIII</a:t>
            </a:r>
          </a:p>
          <a:p>
            <a:pPr>
              <a:buFontTx/>
              <a:buChar char="-"/>
            </a:pPr>
            <a:endParaRPr lang="hr-HR" sz="1200" kern="1200" dirty="0" smtClean="0">
              <a:solidFill>
                <a:schemeClr val="tx1"/>
              </a:solidFill>
              <a:latin typeface="+mn-lt"/>
              <a:ea typeface="+mn-ea"/>
              <a:cs typeface="+mn-cs"/>
            </a:endParaRPr>
          </a:p>
          <a:p>
            <a:pPr>
              <a:buFontTx/>
              <a:buChar char="-"/>
            </a:pPr>
            <a:r>
              <a:rPr lang="en-GB" sz="1200" kern="1200" dirty="0" smtClean="0">
                <a:solidFill>
                  <a:schemeClr val="tx1"/>
                </a:solidFill>
                <a:latin typeface="+mn-lt"/>
                <a:ea typeface="+mn-ea"/>
                <a:cs typeface="+mn-cs"/>
              </a:rPr>
              <a:t>each one of the 33 volumes and their contents and authors, along with </a:t>
            </a:r>
            <a:r>
              <a:rPr lang="hr-HR" sz="1200" kern="1200" dirty="0" smtClean="0">
                <a:solidFill>
                  <a:schemeClr val="tx1"/>
                </a:solidFill>
                <a:latin typeface="+mn-lt"/>
                <a:ea typeface="+mn-ea"/>
                <a:cs typeface="+mn-cs"/>
              </a:rPr>
              <a:t>(</a:t>
            </a:r>
            <a:r>
              <a:rPr lang="en-GB" sz="1200" kern="1200" dirty="0" smtClean="0">
                <a:solidFill>
                  <a:schemeClr val="tx1"/>
                </a:solidFill>
                <a:latin typeface="+mn-lt"/>
                <a:ea typeface="+mn-ea"/>
                <a:cs typeface="+mn-cs"/>
              </a:rPr>
              <a:t>ancillary</a:t>
            </a:r>
            <a:r>
              <a:rPr lang="hr-HR" sz="1200" kern="1200" dirty="0" smtClean="0">
                <a:solidFill>
                  <a:schemeClr val="tx1"/>
                </a:solidFill>
                <a:latin typeface="+mn-lt"/>
                <a:ea typeface="+mn-ea"/>
                <a:cs typeface="+mn-cs"/>
              </a:rPr>
              <a:t>)</a:t>
            </a:r>
            <a:r>
              <a:rPr lang="en-GB" sz="1200" kern="1200" dirty="0" smtClean="0">
                <a:solidFill>
                  <a:schemeClr val="tx1"/>
                </a:solidFill>
                <a:latin typeface="+mn-lt"/>
                <a:ea typeface="+mn-ea"/>
                <a:cs typeface="+mn-cs"/>
              </a:rPr>
              <a:t> </a:t>
            </a:r>
            <a:r>
              <a:rPr lang="en-GB" sz="1200" kern="1200" dirty="0" smtClean="0">
                <a:solidFill>
                  <a:schemeClr val="tx1"/>
                </a:solidFill>
                <a:latin typeface="+mn-lt"/>
                <a:ea typeface="+mn-ea"/>
                <a:cs typeface="+mn-cs"/>
              </a:rPr>
              <a:t>illustrative material. </a:t>
            </a:r>
            <a:endParaRPr lang="hr-HR" sz="1200" kern="1200" dirty="0" smtClean="0">
              <a:solidFill>
                <a:schemeClr val="tx1"/>
              </a:solidFill>
              <a:latin typeface="+mn-lt"/>
              <a:ea typeface="+mn-ea"/>
              <a:cs typeface="+mn-cs"/>
            </a:endParaRPr>
          </a:p>
          <a:p>
            <a:pPr>
              <a:buFontTx/>
              <a:buNone/>
            </a:pPr>
            <a:endParaRPr lang="hr-HR" sz="1200" kern="1200" dirty="0" smtClean="0">
              <a:solidFill>
                <a:schemeClr val="tx1"/>
              </a:solidFill>
              <a:latin typeface="+mn-lt"/>
              <a:ea typeface="+mn-ea"/>
              <a:cs typeface="+mn-cs"/>
            </a:endParaRPr>
          </a:p>
          <a:p>
            <a:pPr>
              <a:buFontTx/>
              <a:buNone/>
            </a:pPr>
            <a:r>
              <a:rPr lang="en-GB" sz="1200" kern="1200" dirty="0" smtClean="0">
                <a:solidFill>
                  <a:schemeClr val="tx1"/>
                </a:solidFill>
                <a:latin typeface="+mn-lt"/>
                <a:ea typeface="+mn-ea"/>
                <a:cs typeface="+mn-cs"/>
              </a:rPr>
              <a:t>Through books grouped in terms of themes and search engines of their contents we have facilitated the search of individual books in the bibliographic unit. </a:t>
            </a:r>
            <a:endParaRPr lang="hr-HR" sz="1200" kern="1200" dirty="0" smtClean="0">
              <a:solidFill>
                <a:schemeClr val="tx1"/>
              </a:solidFill>
              <a:latin typeface="+mn-lt"/>
              <a:ea typeface="+mn-ea"/>
              <a:cs typeface="+mn-cs"/>
            </a:endParaRPr>
          </a:p>
          <a:p>
            <a:pPr>
              <a:buFontTx/>
              <a:buNone/>
            </a:pPr>
            <a:r>
              <a:rPr lang="hr-HR" sz="1200" b="1" kern="1200" dirty="0" smtClean="0">
                <a:solidFill>
                  <a:schemeClr val="tx1"/>
                </a:solidFill>
                <a:latin typeface="+mn-lt"/>
                <a:ea typeface="+mn-ea"/>
                <a:cs typeface="+mn-cs"/>
              </a:rPr>
              <a:t>POVRATAK NA SLAJD!</a:t>
            </a:r>
            <a:endParaRPr lang="hr-HR" b="1" dirty="0"/>
          </a:p>
        </p:txBody>
      </p:sp>
      <p:sp>
        <p:nvSpPr>
          <p:cNvPr id="4" name="Slide Number Placeholder 3"/>
          <p:cNvSpPr>
            <a:spLocks noGrp="1"/>
          </p:cNvSpPr>
          <p:nvPr>
            <p:ph type="sldNum" sz="quarter" idx="10"/>
          </p:nvPr>
        </p:nvSpPr>
        <p:spPr/>
        <p:txBody>
          <a:bodyPr/>
          <a:lstStyle/>
          <a:p>
            <a:fld id="{2BBF3792-F37C-49A5-81E3-6C03BD766510}" type="slidenum">
              <a:rPr lang="hr-HR" smtClean="0"/>
              <a:pPr/>
              <a:t>11</a:t>
            </a:fld>
            <a:endParaRPr lang="hr-H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latin typeface="+mn-lt"/>
                <a:ea typeface="+mn-ea"/>
                <a:cs typeface="+mn-cs"/>
              </a:rPr>
              <a:t>These contents on the Web pages of the </a:t>
            </a:r>
            <a:r>
              <a:rPr lang="en-GB" sz="1200" i="1" kern="1200" dirty="0" smtClean="0">
                <a:solidFill>
                  <a:schemeClr val="tx1"/>
                </a:solidFill>
                <a:latin typeface="+mn-lt"/>
                <a:ea typeface="+mn-ea"/>
                <a:cs typeface="+mn-cs"/>
              </a:rPr>
              <a:t>Bibliography and material for art and similar disciplines of Dr </a:t>
            </a:r>
            <a:r>
              <a:rPr lang="en-GB" sz="1200" i="1" kern="1200" dirty="0" err="1" smtClean="0">
                <a:solidFill>
                  <a:schemeClr val="tx1"/>
                </a:solidFill>
                <a:latin typeface="+mn-lt"/>
                <a:ea typeface="+mn-ea"/>
                <a:cs typeface="+mn-cs"/>
              </a:rPr>
              <a:t>Antun</a:t>
            </a:r>
            <a:r>
              <a:rPr lang="en-GB" sz="1200" i="1" kern="1200" dirty="0" smtClean="0">
                <a:solidFill>
                  <a:schemeClr val="tx1"/>
                </a:solidFill>
                <a:latin typeface="+mn-lt"/>
                <a:ea typeface="+mn-ea"/>
                <a:cs typeface="+mn-cs"/>
              </a:rPr>
              <a:t> Bauer</a:t>
            </a:r>
            <a:r>
              <a:rPr lang="en-GB" sz="1200" kern="1200" dirty="0" smtClean="0">
                <a:solidFill>
                  <a:schemeClr val="tx1"/>
                </a:solidFill>
                <a:latin typeface="+mn-lt"/>
                <a:ea typeface="+mn-ea"/>
                <a:cs typeface="+mn-cs"/>
              </a:rPr>
              <a:t> are arranged into three linked but yet independent levels.</a:t>
            </a:r>
            <a:endParaRPr lang="hr-HR"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hr-HR" sz="1200" b="1"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200" b="1" kern="1200" dirty="0" smtClean="0">
                <a:solidFill>
                  <a:schemeClr val="tx1"/>
                </a:solidFill>
                <a:latin typeface="+mn-lt"/>
                <a:ea typeface="+mn-ea"/>
                <a:cs typeface="+mn-cs"/>
              </a:rPr>
              <a:t>At level one </a:t>
            </a:r>
            <a:r>
              <a:rPr lang="en-GB" sz="1200" kern="1200" dirty="0" smtClean="0">
                <a:solidFill>
                  <a:schemeClr val="tx1"/>
                </a:solidFill>
                <a:latin typeface="+mn-lt"/>
                <a:ea typeface="+mn-ea"/>
                <a:cs typeface="+mn-cs"/>
              </a:rPr>
              <a:t>it is possible to show the digitalised contents of the 14 completely digitalised books with 2754 digitalised copies. </a:t>
            </a:r>
            <a:endParaRPr lang="hr-HR"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hr-HR"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hr-HR" sz="1200" kern="1200" dirty="0" smtClean="0">
                <a:solidFill>
                  <a:schemeClr val="tx1"/>
                </a:solidFill>
                <a:latin typeface="+mn-lt"/>
                <a:ea typeface="+mn-ea"/>
                <a:cs typeface="+mn-cs"/>
              </a:rPr>
              <a:t>KLIK NA LINK I PROČITATI:</a:t>
            </a:r>
          </a:p>
          <a:p>
            <a:pPr marL="0" marR="0" indent="0" algn="l" defTabSz="914400" rtl="0" eaLnBrk="1" fontAlgn="auto" latinLnBrk="0" hangingPunct="1">
              <a:lnSpc>
                <a:spcPct val="100000"/>
              </a:lnSpc>
              <a:spcBef>
                <a:spcPts val="0"/>
              </a:spcBef>
              <a:spcAft>
                <a:spcPts val="0"/>
              </a:spcAft>
              <a:buClrTx/>
              <a:buSzTx/>
              <a:buFontTx/>
              <a:buNone/>
              <a:tabLst/>
              <a:defRPr/>
            </a:pPr>
            <a:endParaRPr lang="hr-HR"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latin typeface="+mn-lt"/>
                <a:ea typeface="+mn-ea"/>
                <a:cs typeface="+mn-cs"/>
              </a:rPr>
              <a:t>They can be reviewed by </a:t>
            </a:r>
            <a:r>
              <a:rPr lang="en-GB" sz="1200" b="1" kern="1200" dirty="0" smtClean="0">
                <a:solidFill>
                  <a:schemeClr val="tx1"/>
                </a:solidFill>
                <a:latin typeface="+mn-lt"/>
                <a:ea typeface="+mn-ea"/>
                <a:cs typeface="+mn-cs"/>
              </a:rPr>
              <a:t>scrolling</a:t>
            </a:r>
            <a:r>
              <a:rPr lang="en-GB" sz="1200" kern="1200" dirty="0" smtClean="0">
                <a:solidFill>
                  <a:schemeClr val="tx1"/>
                </a:solidFill>
                <a:latin typeface="+mn-lt"/>
                <a:ea typeface="+mn-ea"/>
                <a:cs typeface="+mn-cs"/>
              </a:rPr>
              <a:t>, </a:t>
            </a:r>
            <a:r>
              <a:rPr lang="en-GB" sz="1200" b="1" kern="1200" dirty="0" smtClean="0">
                <a:solidFill>
                  <a:schemeClr val="tx1"/>
                </a:solidFill>
                <a:latin typeface="+mn-lt"/>
                <a:ea typeface="+mn-ea"/>
                <a:cs typeface="+mn-cs"/>
              </a:rPr>
              <a:t>enlargement of the text </a:t>
            </a:r>
            <a:r>
              <a:rPr lang="en-GB" sz="1200" kern="1200" dirty="0" smtClean="0">
                <a:solidFill>
                  <a:schemeClr val="tx1"/>
                </a:solidFill>
                <a:latin typeface="+mn-lt"/>
                <a:ea typeface="+mn-ea"/>
                <a:cs typeface="+mn-cs"/>
              </a:rPr>
              <a:t>or </a:t>
            </a:r>
            <a:r>
              <a:rPr lang="en-GB" sz="1200" b="1" kern="1200" dirty="0" smtClean="0">
                <a:solidFill>
                  <a:schemeClr val="tx1"/>
                </a:solidFill>
                <a:latin typeface="+mn-lt"/>
                <a:ea typeface="+mn-ea"/>
                <a:cs typeface="+mn-cs"/>
              </a:rPr>
              <a:t>seeking a certain page number</a:t>
            </a:r>
            <a:r>
              <a:rPr lang="en-GB" sz="1200" kern="1200" dirty="0" smtClean="0">
                <a:solidFill>
                  <a:schemeClr val="tx1"/>
                </a:solidFill>
                <a:latin typeface="+mn-lt"/>
                <a:ea typeface="+mn-ea"/>
                <a:cs typeface="+mn-cs"/>
              </a:rPr>
              <a:t>. </a:t>
            </a:r>
            <a:endParaRPr lang="hr-HR"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latin typeface="+mn-lt"/>
                <a:ea typeface="+mn-ea"/>
                <a:cs typeface="+mn-cs"/>
              </a:rPr>
              <a:t>This enables an unhindered inspection of the original specimen to every interested user of the world’s virtual community. </a:t>
            </a:r>
            <a:endParaRPr lang="hr-HR"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hr-HR" sz="1200" kern="1200" dirty="0" smtClean="0">
              <a:solidFill>
                <a:schemeClr val="tx1"/>
              </a:solidFill>
              <a:latin typeface="+mn-lt"/>
              <a:ea typeface="+mn-ea"/>
              <a:cs typeface="+mn-cs"/>
            </a:endParaRPr>
          </a:p>
          <a:p>
            <a:endParaRPr lang="hr-HR" dirty="0"/>
          </a:p>
        </p:txBody>
      </p:sp>
      <p:sp>
        <p:nvSpPr>
          <p:cNvPr id="4" name="Slide Number Placeholder 3"/>
          <p:cNvSpPr>
            <a:spLocks noGrp="1"/>
          </p:cNvSpPr>
          <p:nvPr>
            <p:ph type="sldNum" sz="quarter" idx="10"/>
          </p:nvPr>
        </p:nvSpPr>
        <p:spPr/>
        <p:txBody>
          <a:bodyPr/>
          <a:lstStyle/>
          <a:p>
            <a:fld id="{2BBF3792-F37C-49A5-81E3-6C03BD766510}" type="slidenum">
              <a:rPr lang="hr-HR" smtClean="0"/>
              <a:pPr/>
              <a:t>12</a:t>
            </a:fld>
            <a:endParaRPr lang="hr-H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latin typeface="+mn-lt"/>
                <a:ea typeface="+mn-ea"/>
                <a:cs typeface="+mn-cs"/>
              </a:rPr>
              <a:t>At </a:t>
            </a:r>
            <a:r>
              <a:rPr lang="en-GB" sz="1200" b="1" kern="1200" dirty="0" smtClean="0">
                <a:solidFill>
                  <a:schemeClr val="tx1"/>
                </a:solidFill>
                <a:latin typeface="+mn-lt"/>
                <a:ea typeface="+mn-ea"/>
                <a:cs typeface="+mn-cs"/>
              </a:rPr>
              <a:t>level two </a:t>
            </a:r>
            <a:r>
              <a:rPr lang="en-GB" sz="1200" kern="1200" dirty="0" smtClean="0">
                <a:solidFill>
                  <a:schemeClr val="tx1"/>
                </a:solidFill>
                <a:latin typeface="+mn-lt"/>
                <a:ea typeface="+mn-ea"/>
                <a:cs typeface="+mn-cs"/>
              </a:rPr>
              <a:t>is a static text with </a:t>
            </a:r>
            <a:r>
              <a:rPr lang="en-GB" sz="1200" kern="1200" dirty="0" err="1" smtClean="0">
                <a:solidFill>
                  <a:schemeClr val="tx1"/>
                </a:solidFill>
                <a:latin typeface="+mn-lt"/>
                <a:ea typeface="+mn-ea"/>
                <a:cs typeface="+mn-cs"/>
              </a:rPr>
              <a:t>hypertextual</a:t>
            </a:r>
            <a:r>
              <a:rPr lang="en-GB" sz="1200" kern="1200" dirty="0" smtClean="0">
                <a:solidFill>
                  <a:schemeClr val="tx1"/>
                </a:solidFill>
                <a:latin typeface="+mn-lt"/>
                <a:ea typeface="+mn-ea"/>
                <a:cs typeface="+mn-cs"/>
              </a:rPr>
              <a:t> characteristics. </a:t>
            </a:r>
            <a:endParaRPr lang="hr-HR"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latin typeface="+mn-lt"/>
                <a:ea typeface="+mn-ea"/>
                <a:cs typeface="+mn-cs"/>
              </a:rPr>
              <a:t>These are textual descriptions of individual components of the project </a:t>
            </a:r>
            <a:endParaRPr lang="hr-HR"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Char char="-"/>
              <a:tabLst/>
              <a:defRPr/>
            </a:pPr>
            <a:r>
              <a:rPr lang="hr-HR" sz="1200" kern="1200" dirty="0" smtClean="0">
                <a:solidFill>
                  <a:schemeClr val="tx1"/>
                </a:solidFill>
                <a:latin typeface="+mn-lt"/>
                <a:ea typeface="+mn-ea"/>
                <a:cs typeface="+mn-cs"/>
              </a:rPr>
              <a:t> </a:t>
            </a:r>
            <a:r>
              <a:rPr lang="en-GB" sz="1200" kern="1200" dirty="0" smtClean="0">
                <a:solidFill>
                  <a:schemeClr val="tx1"/>
                </a:solidFill>
                <a:latin typeface="+mn-lt"/>
                <a:ea typeface="+mn-ea"/>
                <a:cs typeface="+mn-cs"/>
              </a:rPr>
              <a:t>introductory texts; </a:t>
            </a:r>
            <a:endParaRPr lang="hr-HR"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Char char="-"/>
              <a:tabLst/>
              <a:defRPr/>
            </a:pPr>
            <a:r>
              <a:rPr lang="hr-HR" sz="1200" kern="1200" dirty="0" smtClean="0">
                <a:solidFill>
                  <a:schemeClr val="tx1"/>
                </a:solidFill>
                <a:latin typeface="+mn-lt"/>
                <a:ea typeface="+mn-ea"/>
                <a:cs typeface="+mn-cs"/>
              </a:rPr>
              <a:t> </a:t>
            </a:r>
            <a:r>
              <a:rPr lang="en-GB" sz="1200" kern="1200" dirty="0" smtClean="0">
                <a:solidFill>
                  <a:schemeClr val="tx1"/>
                </a:solidFill>
                <a:latin typeface="+mn-lt"/>
                <a:ea typeface="+mn-ea"/>
                <a:cs typeface="+mn-cs"/>
              </a:rPr>
              <a:t>interpretative texts alongside each thematic unit and along with every individual book of the Bibliography; </a:t>
            </a:r>
            <a:endParaRPr lang="hr-HR"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Char char="-"/>
              <a:tabLst/>
              <a:defRPr/>
            </a:pPr>
            <a:r>
              <a:rPr lang="hr-HR" sz="1200" kern="1200" dirty="0" smtClean="0">
                <a:solidFill>
                  <a:schemeClr val="tx1"/>
                </a:solidFill>
                <a:latin typeface="+mn-lt"/>
                <a:ea typeface="+mn-ea"/>
                <a:cs typeface="+mn-cs"/>
              </a:rPr>
              <a:t> </a:t>
            </a:r>
            <a:r>
              <a:rPr lang="en-GB" sz="1200" kern="1200" dirty="0" smtClean="0">
                <a:solidFill>
                  <a:schemeClr val="tx1"/>
                </a:solidFill>
                <a:latin typeface="+mn-lt"/>
                <a:ea typeface="+mn-ea"/>
                <a:cs typeface="+mn-cs"/>
              </a:rPr>
              <a:t>metadata / cataloguing   data about each book; </a:t>
            </a:r>
            <a:endParaRPr lang="hr-HR"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Char char="-"/>
              <a:tabLst/>
              <a:defRPr/>
            </a:pPr>
            <a:r>
              <a:rPr lang="hr-HR" sz="1200" kern="1200" dirty="0" smtClean="0">
                <a:solidFill>
                  <a:schemeClr val="tx1"/>
                </a:solidFill>
                <a:latin typeface="+mn-lt"/>
                <a:ea typeface="+mn-ea"/>
                <a:cs typeface="+mn-cs"/>
              </a:rPr>
              <a:t> </a:t>
            </a:r>
            <a:r>
              <a:rPr lang="en-GB" sz="1200" kern="1200" dirty="0" smtClean="0">
                <a:solidFill>
                  <a:schemeClr val="tx1"/>
                </a:solidFill>
                <a:latin typeface="+mn-lt"/>
                <a:ea typeface="+mn-ea"/>
                <a:cs typeface="+mn-cs"/>
              </a:rPr>
              <a:t>more extensive textual representations of the individual books</a:t>
            </a:r>
            <a:endParaRPr lang="hr-HR" dirty="0" smtClean="0"/>
          </a:p>
          <a:p>
            <a:endParaRPr lang="hr-HR" dirty="0"/>
          </a:p>
        </p:txBody>
      </p:sp>
      <p:sp>
        <p:nvSpPr>
          <p:cNvPr id="4" name="Slide Number Placeholder 3"/>
          <p:cNvSpPr>
            <a:spLocks noGrp="1"/>
          </p:cNvSpPr>
          <p:nvPr>
            <p:ph type="sldNum" sz="quarter" idx="10"/>
          </p:nvPr>
        </p:nvSpPr>
        <p:spPr/>
        <p:txBody>
          <a:bodyPr/>
          <a:lstStyle/>
          <a:p>
            <a:fld id="{2BBF3792-F37C-49A5-81E3-6C03BD766510}" type="slidenum">
              <a:rPr lang="hr-HR" smtClean="0"/>
              <a:pPr/>
              <a:t>13</a:t>
            </a:fld>
            <a:endParaRPr lang="hr-H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latin typeface="+mn-lt"/>
                <a:ea typeface="+mn-ea"/>
                <a:cs typeface="+mn-cs"/>
              </a:rPr>
              <a:t>By the use of hyperlinks within all these texts an interconnection between different kinds of digital contents was established. </a:t>
            </a:r>
            <a:endParaRPr lang="hr-HR"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hr-HR"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latin typeface="+mn-lt"/>
                <a:ea typeface="+mn-ea"/>
                <a:cs typeface="+mn-cs"/>
              </a:rPr>
              <a:t>These connections were established</a:t>
            </a:r>
            <a:r>
              <a:rPr lang="hr-HR" sz="1200" kern="1200" dirty="0" smtClean="0">
                <a:solidFill>
                  <a:schemeClr val="tx1"/>
                </a:solidFill>
                <a:latin typeface="+mn-lt"/>
                <a:ea typeface="+mn-ea"/>
                <a:cs typeface="+mn-cs"/>
              </a:rPr>
              <a:t>:</a:t>
            </a:r>
          </a:p>
          <a:p>
            <a:pPr marL="0" marR="0" indent="0" algn="l" defTabSz="914400" rtl="0" eaLnBrk="1" fontAlgn="auto" latinLnBrk="0" hangingPunct="1">
              <a:lnSpc>
                <a:spcPct val="100000"/>
              </a:lnSpc>
              <a:spcBef>
                <a:spcPts val="0"/>
              </a:spcBef>
              <a:spcAft>
                <a:spcPts val="0"/>
              </a:spcAft>
              <a:buClrTx/>
              <a:buSzTx/>
              <a:buFontTx/>
              <a:buNone/>
              <a:tabLst/>
              <a:defRPr/>
            </a:pPr>
            <a:r>
              <a:rPr lang="hr-HR" b="1" dirty="0" smtClean="0"/>
              <a:t>1. </a:t>
            </a:r>
            <a:r>
              <a:rPr lang="en-GB" dirty="0" smtClean="0"/>
              <a:t>among the contents within the project</a:t>
            </a:r>
            <a:endParaRPr lang="hr-HR" dirty="0" smtClean="0"/>
          </a:p>
          <a:p>
            <a:pPr>
              <a:buFontTx/>
              <a:buNone/>
            </a:pPr>
            <a:endParaRPr lang="hr-HR" sz="1200" kern="1200" dirty="0" smtClean="0">
              <a:solidFill>
                <a:schemeClr val="tx1"/>
              </a:solidFill>
              <a:latin typeface="+mn-lt"/>
              <a:ea typeface="+mn-ea"/>
              <a:cs typeface="+mn-cs"/>
            </a:endParaRPr>
          </a:p>
          <a:p>
            <a:pPr>
              <a:buFontTx/>
              <a:buNone/>
            </a:pPr>
            <a:r>
              <a:rPr lang="hr-HR" sz="1200" kern="1200" dirty="0" smtClean="0">
                <a:solidFill>
                  <a:schemeClr val="tx1"/>
                </a:solidFill>
                <a:latin typeface="+mn-lt"/>
                <a:ea typeface="+mn-ea"/>
                <a:cs typeface="+mn-cs"/>
              </a:rPr>
              <a:t>KLIK</a:t>
            </a:r>
            <a:r>
              <a:rPr lang="hr-HR" sz="1200" kern="1200" baseline="0" dirty="0" smtClean="0">
                <a:solidFill>
                  <a:schemeClr val="tx1"/>
                </a:solidFill>
                <a:latin typeface="+mn-lt"/>
                <a:ea typeface="+mn-ea"/>
                <a:cs typeface="+mn-cs"/>
              </a:rPr>
              <a:t> </a:t>
            </a:r>
            <a:r>
              <a:rPr lang="hr-HR" sz="1200" kern="1200" baseline="0" dirty="0" smtClean="0">
                <a:solidFill>
                  <a:schemeClr val="tx1"/>
                </a:solidFill>
                <a:latin typeface="+mn-lt"/>
                <a:ea typeface="+mn-ea"/>
                <a:cs typeface="+mn-cs"/>
              </a:rPr>
              <a:t>NA LINK! - </a:t>
            </a:r>
            <a:r>
              <a:rPr lang="en-GB" sz="1200" kern="1200" dirty="0" smtClean="0">
                <a:solidFill>
                  <a:schemeClr val="tx1"/>
                </a:solidFill>
                <a:latin typeface="+mn-lt"/>
                <a:ea typeface="+mn-ea"/>
                <a:cs typeface="+mn-cs"/>
              </a:rPr>
              <a:t>from a description of one book to that of another with cognate contents; </a:t>
            </a:r>
            <a:endParaRPr lang="hr-HR" sz="1200" kern="1200" dirty="0" smtClean="0">
              <a:solidFill>
                <a:schemeClr val="tx1"/>
              </a:solidFill>
              <a:latin typeface="+mn-lt"/>
              <a:ea typeface="+mn-ea"/>
              <a:cs typeface="+mn-cs"/>
            </a:endParaRPr>
          </a:p>
          <a:p>
            <a:endParaRPr lang="hr-HR" sz="1200" kern="1200" dirty="0" smtClean="0">
              <a:solidFill>
                <a:schemeClr val="tx1"/>
              </a:solidFill>
              <a:latin typeface="+mn-lt"/>
              <a:ea typeface="+mn-ea"/>
              <a:cs typeface="+mn-cs"/>
            </a:endParaRPr>
          </a:p>
          <a:p>
            <a:r>
              <a:rPr lang="hr-HR" sz="1200" kern="1200" dirty="0" smtClean="0">
                <a:solidFill>
                  <a:schemeClr val="tx1"/>
                </a:solidFill>
                <a:latin typeface="+mn-lt"/>
                <a:ea typeface="+mn-ea"/>
                <a:cs typeface="+mn-cs"/>
              </a:rPr>
              <a:t>KLIK </a:t>
            </a:r>
            <a:r>
              <a:rPr lang="hr-HR" sz="1200" kern="1200" dirty="0" smtClean="0">
                <a:solidFill>
                  <a:schemeClr val="tx1"/>
                </a:solidFill>
                <a:latin typeface="+mn-lt"/>
                <a:ea typeface="+mn-ea"/>
                <a:cs typeface="+mn-cs"/>
              </a:rPr>
              <a:t>NA LINK- </a:t>
            </a:r>
            <a:r>
              <a:rPr lang="en-GB" sz="1200" kern="1200" dirty="0" smtClean="0">
                <a:solidFill>
                  <a:schemeClr val="tx1"/>
                </a:solidFill>
                <a:latin typeface="+mn-lt"/>
                <a:ea typeface="+mn-ea"/>
                <a:cs typeface="+mn-cs"/>
              </a:rPr>
              <a:t>from a single table with a list of periodicals and papers to books with their  thematic bibliographies</a:t>
            </a:r>
            <a:r>
              <a:rPr lang="hr-HR" sz="1200" kern="1200" dirty="0" smtClean="0">
                <a:solidFill>
                  <a:schemeClr val="tx1"/>
                </a:solidFill>
                <a:latin typeface="+mn-lt"/>
                <a:ea typeface="+mn-ea"/>
                <a:cs typeface="+mn-cs"/>
              </a:rPr>
              <a:t> (NPR. GLASNIK ZEMALJSKOG MUZEJA BIH)</a:t>
            </a:r>
            <a:r>
              <a:rPr lang="en-GB" sz="1200" kern="1200" dirty="0" smtClean="0">
                <a:solidFill>
                  <a:schemeClr val="tx1"/>
                </a:solidFill>
                <a:latin typeface="+mn-lt"/>
                <a:ea typeface="+mn-ea"/>
                <a:cs typeface="+mn-cs"/>
              </a:rPr>
              <a:t>; </a:t>
            </a:r>
            <a:endParaRPr lang="hr-HR" sz="1200" kern="1200" dirty="0" smtClean="0">
              <a:solidFill>
                <a:schemeClr val="tx1"/>
              </a:solidFill>
              <a:latin typeface="+mn-lt"/>
              <a:ea typeface="+mn-ea"/>
              <a:cs typeface="+mn-cs"/>
            </a:endParaRPr>
          </a:p>
          <a:p>
            <a:endParaRPr lang="hr-HR" sz="1200" kern="1200" dirty="0" smtClean="0">
              <a:solidFill>
                <a:schemeClr val="tx1"/>
              </a:solidFill>
              <a:latin typeface="+mn-lt"/>
              <a:ea typeface="+mn-ea"/>
              <a:cs typeface="+mn-cs"/>
            </a:endParaRPr>
          </a:p>
          <a:p>
            <a:r>
              <a:rPr lang="hr-HR" sz="1200" kern="1200" dirty="0" smtClean="0">
                <a:solidFill>
                  <a:schemeClr val="tx1"/>
                </a:solidFill>
                <a:latin typeface="+mn-lt"/>
                <a:ea typeface="+mn-ea"/>
                <a:cs typeface="+mn-cs"/>
              </a:rPr>
              <a:t>- </a:t>
            </a:r>
            <a:r>
              <a:rPr lang="en-GB" sz="1200" kern="1200" dirty="0" smtClean="0">
                <a:solidFill>
                  <a:schemeClr val="tx1"/>
                </a:solidFill>
                <a:latin typeface="+mn-lt"/>
                <a:ea typeface="+mn-ea"/>
                <a:cs typeface="+mn-cs"/>
              </a:rPr>
              <a:t>from search results to the digital copy</a:t>
            </a:r>
            <a:endParaRPr lang="hr-HR" b="1" dirty="0"/>
          </a:p>
        </p:txBody>
      </p:sp>
      <p:sp>
        <p:nvSpPr>
          <p:cNvPr id="4" name="Slide Number Placeholder 3"/>
          <p:cNvSpPr>
            <a:spLocks noGrp="1"/>
          </p:cNvSpPr>
          <p:nvPr>
            <p:ph type="sldNum" sz="quarter" idx="10"/>
          </p:nvPr>
        </p:nvSpPr>
        <p:spPr/>
        <p:txBody>
          <a:bodyPr/>
          <a:lstStyle/>
          <a:p>
            <a:fld id="{2BBF3792-F37C-49A5-81E3-6C03BD766510}" type="slidenum">
              <a:rPr lang="hr-HR" smtClean="0"/>
              <a:pPr/>
              <a:t>14</a:t>
            </a:fld>
            <a:endParaRPr lang="hr-H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hr-HR" sz="1200" kern="1200" dirty="0" smtClean="0">
                <a:solidFill>
                  <a:schemeClr val="tx1"/>
                </a:solidFill>
                <a:latin typeface="+mn-lt"/>
                <a:ea typeface="+mn-ea"/>
                <a:cs typeface="+mn-cs"/>
              </a:rPr>
              <a:t>b</a:t>
            </a:r>
            <a:r>
              <a:rPr lang="en-GB" sz="1200" kern="1200" dirty="0" smtClean="0">
                <a:solidFill>
                  <a:schemeClr val="tx1"/>
                </a:solidFill>
                <a:latin typeface="+mn-lt"/>
                <a:ea typeface="+mn-ea"/>
                <a:cs typeface="+mn-cs"/>
              </a:rPr>
              <a:t>. among project contents and other contents on the MDC Web site</a:t>
            </a:r>
            <a:endParaRPr lang="hr-HR" sz="1200" kern="1200" dirty="0" smtClean="0">
              <a:solidFill>
                <a:schemeClr val="tx1"/>
              </a:solidFill>
              <a:latin typeface="+mn-lt"/>
              <a:ea typeface="+mn-ea"/>
              <a:cs typeface="+mn-cs"/>
            </a:endParaRPr>
          </a:p>
          <a:p>
            <a:endParaRPr lang="hr-HR" sz="1200" kern="1200" dirty="0" smtClean="0">
              <a:solidFill>
                <a:schemeClr val="tx1"/>
              </a:solidFill>
              <a:latin typeface="+mn-lt"/>
              <a:ea typeface="+mn-ea"/>
              <a:cs typeface="+mn-cs"/>
            </a:endParaRPr>
          </a:p>
          <a:p>
            <a:pPr>
              <a:buFontTx/>
              <a:buChar char="-"/>
            </a:pPr>
            <a:r>
              <a:rPr lang="hr-HR" sz="1200" kern="1200" dirty="0" smtClean="0">
                <a:solidFill>
                  <a:schemeClr val="tx1"/>
                </a:solidFill>
                <a:latin typeface="+mn-lt"/>
                <a:ea typeface="+mn-ea"/>
                <a:cs typeface="+mn-cs"/>
              </a:rPr>
              <a:t> </a:t>
            </a:r>
            <a:r>
              <a:rPr lang="en-GB" sz="1200" kern="1200" dirty="0" smtClean="0">
                <a:solidFill>
                  <a:schemeClr val="tx1"/>
                </a:solidFill>
                <a:latin typeface="+mn-lt"/>
                <a:ea typeface="+mn-ea"/>
                <a:cs typeface="+mn-cs"/>
              </a:rPr>
              <a:t>links to data in the on-line Register of Museums, Galleries and Collections of the Republic of Croatia </a:t>
            </a:r>
            <a:endParaRPr lang="hr-HR" sz="1200" kern="1200" dirty="0" smtClean="0">
              <a:solidFill>
                <a:schemeClr val="tx1"/>
              </a:solidFill>
              <a:latin typeface="+mn-lt"/>
              <a:ea typeface="+mn-ea"/>
              <a:cs typeface="+mn-cs"/>
            </a:endParaRPr>
          </a:p>
          <a:p>
            <a:pPr>
              <a:buFontTx/>
              <a:buChar char="-"/>
            </a:pPr>
            <a:r>
              <a:rPr lang="hr-HR" sz="1200" kern="1200" dirty="0" smtClean="0">
                <a:solidFill>
                  <a:schemeClr val="tx1"/>
                </a:solidFill>
                <a:latin typeface="+mn-lt"/>
                <a:ea typeface="+mn-ea"/>
                <a:cs typeface="+mn-cs"/>
              </a:rPr>
              <a:t> </a:t>
            </a:r>
            <a:r>
              <a:rPr lang="en-GB" sz="1200" kern="1200" dirty="0" smtClean="0">
                <a:solidFill>
                  <a:schemeClr val="tx1"/>
                </a:solidFill>
                <a:latin typeface="+mn-lt"/>
                <a:ea typeface="+mn-ea"/>
                <a:cs typeface="+mn-cs"/>
              </a:rPr>
              <a:t>links to the Personal archives of museum professionals </a:t>
            </a:r>
            <a:endParaRPr lang="hr-HR" sz="1200" kern="1200" dirty="0" smtClean="0">
              <a:solidFill>
                <a:schemeClr val="tx1"/>
              </a:solidFill>
              <a:latin typeface="+mn-lt"/>
              <a:ea typeface="+mn-ea"/>
              <a:cs typeface="+mn-cs"/>
            </a:endParaRPr>
          </a:p>
          <a:p>
            <a:pPr>
              <a:buFontTx/>
              <a:buChar char="-"/>
            </a:pPr>
            <a:r>
              <a:rPr lang="hr-HR" sz="1200" kern="1200" dirty="0" smtClean="0">
                <a:solidFill>
                  <a:schemeClr val="tx1"/>
                </a:solidFill>
                <a:latin typeface="+mn-lt"/>
                <a:ea typeface="+mn-ea"/>
                <a:cs typeface="+mn-cs"/>
              </a:rPr>
              <a:t> </a:t>
            </a:r>
            <a:r>
              <a:rPr lang="en-GB" sz="1200" kern="1200" dirty="0" smtClean="0">
                <a:solidFill>
                  <a:schemeClr val="tx1"/>
                </a:solidFill>
                <a:latin typeface="+mn-lt"/>
                <a:ea typeface="+mn-ea"/>
                <a:cs typeface="+mn-cs"/>
              </a:rPr>
              <a:t>and  to the MDC library catalogue</a:t>
            </a:r>
            <a:endParaRPr lang="hr-HR" sz="1200" kern="1200" dirty="0" smtClean="0">
              <a:solidFill>
                <a:schemeClr val="tx1"/>
              </a:solidFill>
              <a:latin typeface="+mn-lt"/>
              <a:ea typeface="+mn-ea"/>
              <a:cs typeface="+mn-cs"/>
            </a:endParaRPr>
          </a:p>
          <a:p>
            <a:pPr>
              <a:buFontTx/>
              <a:buNone/>
            </a:pPr>
            <a:endParaRPr lang="hr-HR" sz="1200" kern="1200" dirty="0" smtClean="0">
              <a:solidFill>
                <a:schemeClr val="tx1"/>
              </a:solidFill>
              <a:latin typeface="+mn-lt"/>
              <a:ea typeface="+mn-ea"/>
              <a:cs typeface="+mn-cs"/>
            </a:endParaRPr>
          </a:p>
          <a:p>
            <a:pPr>
              <a:buFontTx/>
              <a:buNone/>
            </a:pPr>
            <a:r>
              <a:rPr lang="hr-HR" sz="1200" b="1" kern="1200" dirty="0" err="1" smtClean="0">
                <a:solidFill>
                  <a:schemeClr val="tx1"/>
                </a:solidFill>
                <a:latin typeface="+mn-lt"/>
                <a:ea typeface="+mn-ea"/>
                <a:cs typeface="+mn-cs"/>
              </a:rPr>
              <a:t>E.g</a:t>
            </a:r>
            <a:r>
              <a:rPr lang="hr-HR" sz="1200" b="1" kern="1200" dirty="0" smtClean="0">
                <a:solidFill>
                  <a:schemeClr val="tx1"/>
                </a:solidFill>
                <a:latin typeface="+mn-lt"/>
                <a:ea typeface="+mn-ea"/>
                <a:cs typeface="+mn-cs"/>
              </a:rPr>
              <a:t>. KLIKNUTI</a:t>
            </a:r>
            <a:r>
              <a:rPr lang="hr-HR" sz="1200" b="1" kern="1200" baseline="0" dirty="0" smtClean="0">
                <a:solidFill>
                  <a:schemeClr val="tx1"/>
                </a:solidFill>
                <a:latin typeface="+mn-lt"/>
                <a:ea typeface="+mn-ea"/>
                <a:cs typeface="+mn-cs"/>
              </a:rPr>
              <a:t> na stranicu pa na “Gliptoteka</a:t>
            </a:r>
            <a:r>
              <a:rPr lang="hr-HR" sz="1200" kern="1200" baseline="0" dirty="0" smtClean="0">
                <a:solidFill>
                  <a:schemeClr val="tx1"/>
                </a:solidFill>
                <a:latin typeface="+mn-lt"/>
                <a:ea typeface="+mn-ea"/>
                <a:cs typeface="+mn-cs"/>
              </a:rPr>
              <a:t>”</a:t>
            </a:r>
            <a:endParaRPr lang="hr-HR" sz="1200" kern="120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2BBF3792-F37C-49A5-81E3-6C03BD766510}" type="slidenum">
              <a:rPr lang="hr-HR" smtClean="0"/>
              <a:pPr/>
              <a:t>15</a:t>
            </a:fld>
            <a:endParaRPr lang="hr-H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latin typeface="+mn-lt"/>
                <a:ea typeface="+mn-ea"/>
                <a:cs typeface="+mn-cs"/>
              </a:rPr>
              <a:t>These connections were established</a:t>
            </a:r>
            <a:r>
              <a:rPr lang="hr-HR" sz="1200" kern="1200" dirty="0" smtClean="0">
                <a:solidFill>
                  <a:schemeClr val="tx1"/>
                </a:solidFill>
                <a:latin typeface="+mn-lt"/>
                <a:ea typeface="+mn-ea"/>
                <a:cs typeface="+mn-cs"/>
              </a:rPr>
              <a:t>:</a:t>
            </a:r>
          </a:p>
          <a:p>
            <a:r>
              <a:rPr lang="hr-HR" sz="1200" kern="1200" dirty="0" smtClean="0">
                <a:solidFill>
                  <a:schemeClr val="tx1"/>
                </a:solidFill>
                <a:latin typeface="+mn-lt"/>
                <a:ea typeface="+mn-ea"/>
                <a:cs typeface="+mn-cs"/>
              </a:rPr>
              <a:t>C</a:t>
            </a:r>
            <a:r>
              <a:rPr lang="en-GB" sz="1200" kern="1200" dirty="0" smtClean="0">
                <a:solidFill>
                  <a:schemeClr val="tx1"/>
                </a:solidFill>
                <a:latin typeface="+mn-lt"/>
                <a:ea typeface="+mn-ea"/>
                <a:cs typeface="+mn-cs"/>
              </a:rPr>
              <a:t>. to outside Web contents</a:t>
            </a:r>
            <a:endParaRPr lang="hr-HR" sz="1200" kern="1200" dirty="0" smtClean="0">
              <a:solidFill>
                <a:schemeClr val="tx1"/>
              </a:solidFill>
              <a:latin typeface="+mn-lt"/>
              <a:ea typeface="+mn-ea"/>
              <a:cs typeface="+mn-cs"/>
            </a:endParaRPr>
          </a:p>
          <a:p>
            <a:r>
              <a:rPr lang="en-GB" sz="1200" kern="1200" dirty="0" smtClean="0">
                <a:solidFill>
                  <a:schemeClr val="tx1"/>
                </a:solidFill>
                <a:latin typeface="+mn-lt"/>
                <a:ea typeface="+mn-ea"/>
                <a:cs typeface="+mn-cs"/>
              </a:rPr>
              <a:t>for example, </a:t>
            </a:r>
            <a:r>
              <a:rPr lang="hr-HR" sz="1200" b="1" kern="1200" dirty="0" smtClean="0">
                <a:solidFill>
                  <a:schemeClr val="tx1"/>
                </a:solidFill>
                <a:latin typeface="+mn-lt"/>
                <a:ea typeface="+mn-ea"/>
                <a:cs typeface="+mn-cs"/>
              </a:rPr>
              <a:t>KLIK NA </a:t>
            </a:r>
            <a:r>
              <a:rPr lang="hr-HR" sz="1200" b="1" kern="1200" dirty="0" smtClean="0">
                <a:solidFill>
                  <a:schemeClr val="tx1"/>
                </a:solidFill>
                <a:latin typeface="+mn-lt"/>
                <a:ea typeface="+mn-ea"/>
                <a:cs typeface="+mn-cs"/>
              </a:rPr>
              <a:t>PRVI LINK </a:t>
            </a:r>
            <a:r>
              <a:rPr lang="hr-HR" sz="1200" b="1" kern="1200" dirty="0" smtClean="0">
                <a:solidFill>
                  <a:schemeClr val="tx1"/>
                </a:solidFill>
                <a:latin typeface="+mn-lt"/>
                <a:ea typeface="+mn-ea"/>
                <a:cs typeface="+mn-cs"/>
              </a:rPr>
              <a:t>I ČITATI S POKAZIVANJEM:</a:t>
            </a:r>
          </a:p>
          <a:p>
            <a:endParaRPr lang="hr-HR" sz="1200" kern="1200" dirty="0" smtClean="0">
              <a:solidFill>
                <a:schemeClr val="tx1"/>
              </a:solidFill>
              <a:latin typeface="+mn-lt"/>
              <a:ea typeface="+mn-ea"/>
              <a:cs typeface="+mn-cs"/>
            </a:endParaRPr>
          </a:p>
          <a:p>
            <a:r>
              <a:rPr lang="en-GB" sz="1200" kern="1200" dirty="0" smtClean="0">
                <a:solidFill>
                  <a:schemeClr val="tx1"/>
                </a:solidFill>
                <a:latin typeface="+mn-lt"/>
                <a:ea typeface="+mn-ea"/>
                <a:cs typeface="+mn-cs"/>
              </a:rPr>
              <a:t>the presentation of the book containing the forgotten, unpublished MS of Ivan </a:t>
            </a:r>
            <a:r>
              <a:rPr lang="en-GB" sz="1200" kern="1200" dirty="0" err="1" smtClean="0">
                <a:solidFill>
                  <a:schemeClr val="tx1"/>
                </a:solidFill>
                <a:latin typeface="+mn-lt"/>
                <a:ea typeface="+mn-ea"/>
                <a:cs typeface="+mn-cs"/>
              </a:rPr>
              <a:t>Rengjeo</a:t>
            </a:r>
            <a:r>
              <a:rPr lang="en-GB" sz="1200" kern="1200" dirty="0" smtClean="0">
                <a:solidFill>
                  <a:schemeClr val="tx1"/>
                </a:solidFill>
                <a:latin typeface="+mn-lt"/>
                <a:ea typeface="+mn-ea"/>
                <a:cs typeface="+mn-cs"/>
              </a:rPr>
              <a:t> contained in the 8</a:t>
            </a:r>
            <a:r>
              <a:rPr lang="en-GB" sz="1200" kern="1200" baseline="30000" dirty="0" smtClean="0">
                <a:solidFill>
                  <a:schemeClr val="tx1"/>
                </a:solidFill>
                <a:latin typeface="+mn-lt"/>
                <a:ea typeface="+mn-ea"/>
                <a:cs typeface="+mn-cs"/>
              </a:rPr>
              <a:t>th</a:t>
            </a:r>
            <a:r>
              <a:rPr lang="en-GB" sz="1200" kern="1200" dirty="0" smtClean="0">
                <a:solidFill>
                  <a:schemeClr val="tx1"/>
                </a:solidFill>
                <a:latin typeface="+mn-lt"/>
                <a:ea typeface="+mn-ea"/>
                <a:cs typeface="+mn-cs"/>
              </a:rPr>
              <a:t> volume of the Bibliography, which is also the most recent content within the project that we are showing for the first time</a:t>
            </a:r>
            <a:r>
              <a:rPr lang="hr-HR" sz="1200" kern="1200" dirty="0" smtClean="0">
                <a:solidFill>
                  <a:schemeClr val="tx1"/>
                </a:solidFill>
                <a:latin typeface="+mn-lt"/>
                <a:ea typeface="+mn-ea"/>
                <a:cs typeface="+mn-cs"/>
              </a:rPr>
              <a:t>.</a:t>
            </a:r>
          </a:p>
          <a:p>
            <a:r>
              <a:rPr lang="en-GB" sz="1200" kern="1200" dirty="0" smtClean="0">
                <a:solidFill>
                  <a:schemeClr val="tx1"/>
                </a:solidFill>
                <a:latin typeface="+mn-lt"/>
                <a:ea typeface="+mn-ea"/>
                <a:cs typeface="+mn-cs"/>
              </a:rPr>
              <a:t>This MS was a starting point for the exploration and publication of lesser known data from his life, his work with Dr Bauer on a number of projects, his work in the research into </a:t>
            </a:r>
            <a:r>
              <a:rPr lang="en-GB" sz="1200" kern="1200" dirty="0" err="1" smtClean="0">
                <a:solidFill>
                  <a:schemeClr val="tx1"/>
                </a:solidFill>
                <a:latin typeface="+mn-lt"/>
                <a:ea typeface="+mn-ea"/>
                <a:cs typeface="+mn-cs"/>
              </a:rPr>
              <a:t>stechaks</a:t>
            </a:r>
            <a:r>
              <a:rPr lang="en-GB" sz="1200" kern="1200" dirty="0" smtClean="0">
                <a:solidFill>
                  <a:schemeClr val="tx1"/>
                </a:solidFill>
                <a:latin typeface="+mn-lt"/>
                <a:ea typeface="+mn-ea"/>
                <a:cs typeface="+mn-cs"/>
              </a:rPr>
              <a:t> and his participation in the Exhibitions of the Medieval Art of the Peoples of Yugoslavia held in Paris in 1950 and in the Art Pavilion, Zagreb, in 1951.</a:t>
            </a:r>
            <a:endParaRPr lang="hr-HR" sz="1200" kern="1200" dirty="0" smtClean="0">
              <a:solidFill>
                <a:schemeClr val="tx1"/>
              </a:solidFill>
              <a:latin typeface="+mn-lt"/>
              <a:ea typeface="+mn-ea"/>
              <a:cs typeface="+mn-cs"/>
            </a:endParaRPr>
          </a:p>
          <a:p>
            <a:endParaRPr lang="hr-HR" sz="1200" kern="1200" dirty="0" smtClean="0">
              <a:solidFill>
                <a:schemeClr val="tx1"/>
              </a:solidFill>
              <a:latin typeface="+mn-lt"/>
              <a:ea typeface="+mn-ea"/>
              <a:cs typeface="+mn-cs"/>
            </a:endParaRPr>
          </a:p>
          <a:p>
            <a:r>
              <a:rPr lang="hr-HR" sz="1200" kern="1200" dirty="0" smtClean="0">
                <a:solidFill>
                  <a:schemeClr val="tx1"/>
                </a:solidFill>
                <a:latin typeface="+mn-lt"/>
                <a:ea typeface="+mn-ea"/>
                <a:cs typeface="+mn-cs"/>
              </a:rPr>
              <a:t>T</a:t>
            </a:r>
            <a:r>
              <a:rPr lang="en-GB" sz="1200" kern="1200" dirty="0" smtClean="0">
                <a:solidFill>
                  <a:schemeClr val="tx1"/>
                </a:solidFill>
                <a:latin typeface="+mn-lt"/>
                <a:ea typeface="+mn-ea"/>
                <a:cs typeface="+mn-cs"/>
              </a:rPr>
              <a:t>he presentation of the book </a:t>
            </a:r>
            <a:r>
              <a:rPr lang="hr-HR" sz="1200" kern="1200" dirty="0" err="1" smtClean="0">
                <a:solidFill>
                  <a:schemeClr val="tx1"/>
                </a:solidFill>
                <a:latin typeface="+mn-lt"/>
                <a:ea typeface="+mn-ea"/>
                <a:cs typeface="+mn-cs"/>
              </a:rPr>
              <a:t>has</a:t>
            </a:r>
            <a:r>
              <a:rPr lang="hr-HR" sz="1200" kern="1200" dirty="0" smtClean="0">
                <a:solidFill>
                  <a:schemeClr val="tx1"/>
                </a:solidFill>
                <a:latin typeface="+mn-lt"/>
                <a:ea typeface="+mn-ea"/>
                <a:cs typeface="+mn-cs"/>
              </a:rPr>
              <a:t> a</a:t>
            </a:r>
            <a:r>
              <a:rPr lang="en-GB" sz="1200" kern="1200" dirty="0" smtClean="0">
                <a:solidFill>
                  <a:schemeClr val="tx1"/>
                </a:solidFill>
                <a:latin typeface="+mn-lt"/>
                <a:ea typeface="+mn-ea"/>
                <a:cs typeface="+mn-cs"/>
              </a:rPr>
              <a:t> links to external Web contents that contribute to the virtual contextualisation of this MS</a:t>
            </a:r>
            <a:r>
              <a:rPr lang="hr-HR" sz="1200" kern="1200" baseline="0" dirty="0" smtClean="0">
                <a:solidFill>
                  <a:schemeClr val="tx1"/>
                </a:solidFill>
                <a:latin typeface="+mn-lt"/>
                <a:ea typeface="+mn-ea"/>
                <a:cs typeface="+mn-cs"/>
              </a:rPr>
              <a:t> </a:t>
            </a:r>
            <a:r>
              <a:rPr lang="en-GB" sz="1200" kern="1200" dirty="0" smtClean="0">
                <a:solidFill>
                  <a:schemeClr val="tx1"/>
                </a:solidFill>
                <a:latin typeface="+mn-lt"/>
                <a:ea typeface="+mn-ea"/>
                <a:cs typeface="+mn-cs"/>
              </a:rPr>
              <a:t>– for example, a link to </a:t>
            </a:r>
            <a:r>
              <a:rPr lang="en-GB" sz="1200" kern="1200" dirty="0" err="1" smtClean="0">
                <a:solidFill>
                  <a:schemeClr val="tx1"/>
                </a:solidFill>
                <a:latin typeface="+mn-lt"/>
                <a:ea typeface="+mn-ea"/>
                <a:cs typeface="+mn-cs"/>
              </a:rPr>
              <a:t>Rengjeo’s</a:t>
            </a:r>
            <a:r>
              <a:rPr lang="en-GB" sz="1200" kern="1200" dirty="0" smtClean="0">
                <a:solidFill>
                  <a:schemeClr val="tx1"/>
                </a:solidFill>
                <a:latin typeface="+mn-lt"/>
                <a:ea typeface="+mn-ea"/>
                <a:cs typeface="+mn-cs"/>
              </a:rPr>
              <a:t> texts in </a:t>
            </a:r>
            <a:r>
              <a:rPr lang="en-GB" sz="1200" kern="1200" dirty="0" err="1" smtClean="0">
                <a:solidFill>
                  <a:schemeClr val="tx1"/>
                </a:solidFill>
                <a:latin typeface="+mn-lt"/>
                <a:ea typeface="+mn-ea"/>
                <a:cs typeface="+mn-cs"/>
              </a:rPr>
              <a:t>pdf</a:t>
            </a:r>
            <a:r>
              <a:rPr lang="en-GB" sz="1200" kern="1200" dirty="0" smtClean="0">
                <a:solidFill>
                  <a:schemeClr val="tx1"/>
                </a:solidFill>
                <a:latin typeface="+mn-lt"/>
                <a:ea typeface="+mn-ea"/>
                <a:cs typeface="+mn-cs"/>
              </a:rPr>
              <a:t>. format published on other Web sites</a:t>
            </a:r>
            <a:r>
              <a:rPr lang="hr-HR" sz="1200" kern="1200" dirty="0" smtClean="0">
                <a:solidFill>
                  <a:schemeClr val="tx1"/>
                </a:solidFill>
                <a:latin typeface="+mn-lt"/>
                <a:ea typeface="+mn-ea"/>
                <a:cs typeface="+mn-cs"/>
              </a:rPr>
              <a:t> </a:t>
            </a:r>
            <a:r>
              <a:rPr lang="hr-HR" sz="1200" b="1" kern="1200" dirty="0" smtClean="0">
                <a:solidFill>
                  <a:schemeClr val="tx1"/>
                </a:solidFill>
                <a:latin typeface="+mn-lt"/>
                <a:ea typeface="+mn-ea"/>
                <a:cs typeface="+mn-cs"/>
              </a:rPr>
              <a:t>KLIKNUTI IZ MOG TEKSTA NA RENGJEOVE STEĆKE U PLANINARU</a:t>
            </a:r>
            <a:r>
              <a:rPr lang="hr-HR" sz="1200" kern="1200" dirty="0" smtClean="0">
                <a:solidFill>
                  <a:schemeClr val="tx1"/>
                </a:solidFill>
                <a:latin typeface="+mn-lt"/>
                <a:ea typeface="+mn-ea"/>
                <a:cs typeface="+mn-cs"/>
              </a:rPr>
              <a:t>!!</a:t>
            </a:r>
          </a:p>
          <a:p>
            <a:endParaRPr lang="hr-HR" sz="1200" b="1"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latin typeface="+mn-lt"/>
                <a:ea typeface="+mn-ea"/>
                <a:cs typeface="+mn-cs"/>
              </a:rPr>
              <a:t>We hope that the digitalised MS will be a </a:t>
            </a:r>
            <a:r>
              <a:rPr lang="hr-HR" sz="1200" kern="1200" dirty="0" smtClean="0">
                <a:solidFill>
                  <a:schemeClr val="tx1"/>
                </a:solidFill>
                <a:latin typeface="+mn-lt"/>
                <a:ea typeface="+mn-ea"/>
                <a:cs typeface="+mn-cs"/>
              </a:rPr>
              <a:t>start-</a:t>
            </a:r>
            <a:r>
              <a:rPr lang="en-GB" sz="1200" kern="1200" dirty="0" smtClean="0">
                <a:solidFill>
                  <a:schemeClr val="tx1"/>
                </a:solidFill>
                <a:latin typeface="+mn-lt"/>
                <a:ea typeface="+mn-ea"/>
                <a:cs typeface="+mn-cs"/>
              </a:rPr>
              <a:t>point for </a:t>
            </a:r>
            <a:r>
              <a:rPr lang="en-GB" sz="1200" kern="1200" dirty="0" smtClean="0">
                <a:solidFill>
                  <a:schemeClr val="tx1"/>
                </a:solidFill>
                <a:latin typeface="+mn-lt"/>
                <a:ea typeface="+mn-ea"/>
                <a:cs typeface="+mn-cs"/>
              </a:rPr>
              <a:t>research by the wider professional and scholarly community, for with its presentation of the Web, it will become accessible to all inheritors of </a:t>
            </a:r>
            <a:r>
              <a:rPr lang="en-GB" sz="1200" kern="1200" dirty="0" err="1" smtClean="0">
                <a:solidFill>
                  <a:schemeClr val="tx1"/>
                </a:solidFill>
                <a:latin typeface="+mn-lt"/>
                <a:ea typeface="+mn-ea"/>
                <a:cs typeface="+mn-cs"/>
              </a:rPr>
              <a:t>stechaks</a:t>
            </a:r>
            <a:r>
              <a:rPr lang="en-GB" sz="1200" kern="1200" dirty="0" smtClean="0">
                <a:solidFill>
                  <a:schemeClr val="tx1"/>
                </a:solidFill>
                <a:latin typeface="+mn-lt"/>
                <a:ea typeface="+mn-ea"/>
                <a:cs typeface="+mn-cs"/>
              </a:rPr>
              <a:t> and the common cultural heritage as well as other interested members of the world’s virtual community. </a:t>
            </a:r>
            <a:endParaRPr lang="hr-HR" sz="1200" kern="1200" dirty="0" smtClean="0">
              <a:solidFill>
                <a:schemeClr val="tx1"/>
              </a:solidFill>
              <a:latin typeface="+mn-lt"/>
              <a:ea typeface="+mn-ea"/>
              <a:cs typeface="+mn-cs"/>
            </a:endParaRPr>
          </a:p>
          <a:p>
            <a:endParaRPr lang="hr-HR" sz="1200" kern="120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2BBF3792-F37C-49A5-81E3-6C03BD766510}" type="slidenum">
              <a:rPr lang="hr-HR" smtClean="0"/>
              <a:pPr/>
              <a:t>16</a:t>
            </a:fld>
            <a:endParaRPr lang="hr-H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hr-HR" sz="1200" kern="1200" dirty="0" err="1" smtClean="0">
                <a:solidFill>
                  <a:schemeClr val="tx1"/>
                </a:solidFill>
                <a:latin typeface="+mn-lt"/>
                <a:ea typeface="+mn-ea"/>
                <a:cs typeface="+mn-cs"/>
              </a:rPr>
              <a:t>And</a:t>
            </a:r>
            <a:r>
              <a:rPr lang="hr-HR" sz="1200" kern="1200" dirty="0" smtClean="0">
                <a:solidFill>
                  <a:schemeClr val="tx1"/>
                </a:solidFill>
                <a:latin typeface="+mn-lt"/>
                <a:ea typeface="+mn-ea"/>
                <a:cs typeface="+mn-cs"/>
              </a:rPr>
              <a:t>, </a:t>
            </a:r>
            <a:r>
              <a:rPr lang="en-GB" sz="1200" kern="1200" dirty="0" smtClean="0">
                <a:solidFill>
                  <a:schemeClr val="tx1"/>
                </a:solidFill>
                <a:latin typeface="+mn-lt"/>
                <a:ea typeface="+mn-ea"/>
                <a:cs typeface="+mn-cs"/>
              </a:rPr>
              <a:t>connections were established</a:t>
            </a:r>
            <a:r>
              <a:rPr lang="hr-HR" sz="1200" kern="1200" dirty="0" smtClean="0">
                <a:solidFill>
                  <a:schemeClr val="tx1"/>
                </a:solidFill>
                <a:latin typeface="+mn-lt"/>
                <a:ea typeface="+mn-ea"/>
                <a:cs typeface="+mn-cs"/>
              </a:rPr>
              <a:t>:</a:t>
            </a:r>
          </a:p>
          <a:p>
            <a:endParaRPr lang="hr-HR" sz="1200" kern="1200" dirty="0" smtClean="0">
              <a:solidFill>
                <a:schemeClr val="tx1"/>
              </a:solidFill>
              <a:latin typeface="+mn-lt"/>
              <a:ea typeface="+mn-ea"/>
              <a:cs typeface="+mn-cs"/>
            </a:endParaRPr>
          </a:p>
          <a:p>
            <a:r>
              <a:rPr lang="hr-HR" sz="1200" kern="1200" dirty="0" smtClean="0">
                <a:solidFill>
                  <a:schemeClr val="tx1"/>
                </a:solidFill>
                <a:latin typeface="+mn-lt"/>
                <a:ea typeface="+mn-ea"/>
                <a:cs typeface="+mn-cs"/>
              </a:rPr>
              <a:t>d</a:t>
            </a:r>
            <a:r>
              <a:rPr lang="en-GB" sz="1200" kern="1200" dirty="0" smtClean="0">
                <a:solidFill>
                  <a:schemeClr val="tx1"/>
                </a:solidFill>
                <a:latin typeface="+mn-lt"/>
                <a:ea typeface="+mn-ea"/>
                <a:cs typeface="+mn-cs"/>
              </a:rPr>
              <a:t>. with other repositories of digitalised material</a:t>
            </a:r>
            <a:endParaRPr lang="hr-HR" sz="1200" kern="1200" dirty="0" smtClean="0">
              <a:solidFill>
                <a:schemeClr val="tx1"/>
              </a:solidFill>
              <a:latin typeface="+mn-lt"/>
              <a:ea typeface="+mn-ea"/>
              <a:cs typeface="+mn-cs"/>
            </a:endParaRPr>
          </a:p>
          <a:p>
            <a:pPr>
              <a:buFontTx/>
              <a:buChar char="-"/>
            </a:pPr>
            <a:endParaRPr lang="hr-HR" sz="1200" kern="1200" dirty="0" smtClean="0">
              <a:solidFill>
                <a:schemeClr val="tx1"/>
              </a:solidFill>
              <a:latin typeface="+mn-lt"/>
              <a:ea typeface="+mn-ea"/>
              <a:cs typeface="+mn-cs"/>
            </a:endParaRPr>
          </a:p>
          <a:p>
            <a:pPr>
              <a:buFontTx/>
              <a:buNone/>
            </a:pPr>
            <a:r>
              <a:rPr lang="hr-HR" sz="1200" kern="1200" dirty="0" smtClean="0">
                <a:solidFill>
                  <a:schemeClr val="tx1"/>
                </a:solidFill>
                <a:latin typeface="+mn-lt"/>
                <a:ea typeface="+mn-ea"/>
                <a:cs typeface="+mn-cs"/>
              </a:rPr>
              <a:t>For </a:t>
            </a:r>
            <a:r>
              <a:rPr lang="hr-HR" sz="1200" kern="1200" dirty="0" err="1" smtClean="0">
                <a:solidFill>
                  <a:schemeClr val="tx1"/>
                </a:solidFill>
                <a:latin typeface="+mn-lt"/>
                <a:ea typeface="+mn-ea"/>
                <a:cs typeface="+mn-cs"/>
              </a:rPr>
              <a:t>now</a:t>
            </a:r>
            <a:r>
              <a:rPr lang="hr-HR" sz="1200" kern="1200" dirty="0" smtClean="0">
                <a:solidFill>
                  <a:schemeClr val="tx1"/>
                </a:solidFill>
                <a:latin typeface="+mn-lt"/>
                <a:ea typeface="+mn-ea"/>
                <a:cs typeface="+mn-cs"/>
              </a:rPr>
              <a:t> </a:t>
            </a:r>
            <a:r>
              <a:rPr lang="hr-HR" sz="1200" kern="1200" dirty="0" err="1" smtClean="0">
                <a:solidFill>
                  <a:schemeClr val="tx1"/>
                </a:solidFill>
                <a:latin typeface="+mn-lt"/>
                <a:ea typeface="+mn-ea"/>
                <a:cs typeface="+mn-cs"/>
              </a:rPr>
              <a:t>that</a:t>
            </a:r>
            <a:r>
              <a:rPr lang="hr-HR" sz="1200" kern="1200" dirty="0" smtClean="0">
                <a:solidFill>
                  <a:schemeClr val="tx1"/>
                </a:solidFill>
                <a:latin typeface="+mn-lt"/>
                <a:ea typeface="+mn-ea"/>
                <a:cs typeface="+mn-cs"/>
              </a:rPr>
              <a:t> are </a:t>
            </a:r>
            <a:r>
              <a:rPr lang="en-GB" sz="1200" kern="1200" dirty="0" smtClean="0">
                <a:solidFill>
                  <a:schemeClr val="tx1"/>
                </a:solidFill>
                <a:latin typeface="+mn-lt"/>
                <a:ea typeface="+mn-ea"/>
                <a:cs typeface="+mn-cs"/>
              </a:rPr>
              <a:t>links to the digitalised repository of the Croatian Academy of Sciences and Arts about certain contents in the project, </a:t>
            </a:r>
            <a:endParaRPr lang="hr-HR" sz="1200" kern="1200" dirty="0" smtClean="0">
              <a:solidFill>
                <a:schemeClr val="tx1"/>
              </a:solidFill>
              <a:latin typeface="+mn-lt"/>
              <a:ea typeface="+mn-ea"/>
              <a:cs typeface="+mn-cs"/>
            </a:endParaRPr>
          </a:p>
          <a:p>
            <a:pPr>
              <a:buFontTx/>
              <a:buNone/>
            </a:pPr>
            <a:endParaRPr lang="hr-HR" sz="1200" b="1" kern="1200" dirty="0" smtClean="0">
              <a:solidFill>
                <a:schemeClr val="tx1"/>
              </a:solidFill>
              <a:latin typeface="+mn-lt"/>
              <a:ea typeface="+mn-ea"/>
              <a:cs typeface="+mn-cs"/>
            </a:endParaRPr>
          </a:p>
          <a:p>
            <a:pPr>
              <a:buFontTx/>
              <a:buNone/>
            </a:pPr>
            <a:r>
              <a:rPr lang="hr-HR" sz="1200" b="1" kern="1200" dirty="0" smtClean="0">
                <a:solidFill>
                  <a:schemeClr val="tx1"/>
                </a:solidFill>
                <a:latin typeface="+mn-lt"/>
                <a:ea typeface="+mn-ea"/>
                <a:cs typeface="+mn-cs"/>
              </a:rPr>
              <a:t>KLIKNUTI </a:t>
            </a:r>
            <a:r>
              <a:rPr lang="hr-HR" sz="1200" b="1" kern="1200" dirty="0" smtClean="0">
                <a:solidFill>
                  <a:schemeClr val="tx1"/>
                </a:solidFill>
                <a:latin typeface="+mn-lt"/>
                <a:ea typeface="+mn-ea"/>
                <a:cs typeface="+mn-cs"/>
              </a:rPr>
              <a:t>NA LINK</a:t>
            </a:r>
          </a:p>
          <a:p>
            <a:pPr>
              <a:buFontTx/>
              <a:buNone/>
            </a:pPr>
            <a:r>
              <a:rPr lang="en-GB" sz="1200" kern="1200" dirty="0" smtClean="0">
                <a:solidFill>
                  <a:schemeClr val="tx1"/>
                </a:solidFill>
                <a:latin typeface="+mn-lt"/>
                <a:ea typeface="+mn-ea"/>
                <a:cs typeface="+mn-cs"/>
              </a:rPr>
              <a:t>e.g., a link has been established from the digitalised catalogue of the exhibition 1</a:t>
            </a:r>
            <a:r>
              <a:rPr lang="en-GB" sz="1200" kern="1200" baseline="30000" dirty="0" smtClean="0">
                <a:solidFill>
                  <a:schemeClr val="tx1"/>
                </a:solidFill>
                <a:latin typeface="+mn-lt"/>
                <a:ea typeface="+mn-ea"/>
                <a:cs typeface="+mn-cs"/>
              </a:rPr>
              <a:t>st</a:t>
            </a:r>
            <a:r>
              <a:rPr lang="en-GB" sz="1200" kern="1200" dirty="0" smtClean="0">
                <a:solidFill>
                  <a:schemeClr val="tx1"/>
                </a:solidFill>
                <a:latin typeface="+mn-lt"/>
                <a:ea typeface="+mn-ea"/>
                <a:cs typeface="+mn-cs"/>
              </a:rPr>
              <a:t> Spring Salon, 1916</a:t>
            </a:r>
            <a:endParaRPr lang="hr-HR" sz="1200" kern="1200" dirty="0" smtClean="0">
              <a:solidFill>
                <a:schemeClr val="tx1"/>
              </a:solidFill>
              <a:latin typeface="+mn-lt"/>
              <a:ea typeface="+mn-ea"/>
              <a:cs typeface="+mn-cs"/>
            </a:endParaRPr>
          </a:p>
          <a:p>
            <a:endParaRPr lang="hr-HR" sz="1200" b="1" kern="1200" dirty="0" smtClean="0">
              <a:solidFill>
                <a:schemeClr val="tx1"/>
              </a:solidFill>
              <a:latin typeface="+mn-lt"/>
              <a:ea typeface="+mn-ea"/>
              <a:cs typeface="+mn-cs"/>
            </a:endParaRPr>
          </a:p>
          <a:p>
            <a:r>
              <a:rPr lang="hr-HR" sz="1200" b="1" kern="1200" dirty="0" smtClean="0">
                <a:solidFill>
                  <a:schemeClr val="tx1"/>
                </a:solidFill>
                <a:latin typeface="+mn-lt"/>
                <a:ea typeface="+mn-ea"/>
                <a:cs typeface="+mn-cs"/>
              </a:rPr>
              <a:t>KLIKNUTI NA DRUGI LINK</a:t>
            </a:r>
          </a:p>
          <a:p>
            <a:r>
              <a:rPr lang="en-GB" sz="1200" kern="1200" dirty="0" smtClean="0">
                <a:solidFill>
                  <a:schemeClr val="tx1"/>
                </a:solidFill>
                <a:latin typeface="+mn-lt"/>
                <a:ea typeface="+mn-ea"/>
                <a:cs typeface="+mn-cs"/>
              </a:rPr>
              <a:t>to </a:t>
            </a:r>
            <a:r>
              <a:rPr lang="en-GB" sz="1200" kern="1200" dirty="0" smtClean="0">
                <a:solidFill>
                  <a:schemeClr val="tx1"/>
                </a:solidFill>
                <a:latin typeface="+mn-lt"/>
                <a:ea typeface="+mn-ea"/>
                <a:cs typeface="+mn-cs"/>
              </a:rPr>
              <a:t>the digital copy from the Bibliography with information about this exhibition.</a:t>
            </a:r>
            <a:endParaRPr lang="hr-HR" sz="1200" kern="1200" dirty="0" smtClean="0">
              <a:solidFill>
                <a:schemeClr val="tx1"/>
              </a:solidFill>
              <a:latin typeface="+mn-lt"/>
              <a:ea typeface="+mn-ea"/>
              <a:cs typeface="+mn-cs"/>
            </a:endParaRPr>
          </a:p>
          <a:p>
            <a:endParaRPr lang="hr-HR" sz="1200" kern="1200" dirty="0" smtClean="0">
              <a:solidFill>
                <a:schemeClr val="tx1"/>
              </a:solidFill>
              <a:latin typeface="+mn-lt"/>
              <a:ea typeface="+mn-ea"/>
              <a:cs typeface="+mn-cs"/>
            </a:endParaRPr>
          </a:p>
          <a:p>
            <a:endParaRPr lang="hr-HR" sz="1200" kern="120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2BBF3792-F37C-49A5-81E3-6C03BD766510}" type="slidenum">
              <a:rPr lang="hr-HR" smtClean="0"/>
              <a:pPr/>
              <a:t>17</a:t>
            </a:fld>
            <a:endParaRPr lang="hr-H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latin typeface="+mn-lt"/>
                <a:ea typeface="+mn-ea"/>
                <a:cs typeface="+mn-cs"/>
              </a:rPr>
              <a:t>The </a:t>
            </a:r>
            <a:r>
              <a:rPr lang="en-GB" sz="1200" b="1" kern="1200" dirty="0" smtClean="0">
                <a:solidFill>
                  <a:schemeClr val="tx1"/>
                </a:solidFill>
                <a:latin typeface="+mn-lt"/>
                <a:ea typeface="+mn-ea"/>
                <a:cs typeface="+mn-cs"/>
              </a:rPr>
              <a:t>third level </a:t>
            </a:r>
            <a:r>
              <a:rPr lang="en-GB" sz="1200" kern="1200" dirty="0" smtClean="0">
                <a:solidFill>
                  <a:schemeClr val="tx1"/>
                </a:solidFill>
                <a:latin typeface="+mn-lt"/>
                <a:ea typeface="+mn-ea"/>
                <a:cs typeface="+mn-cs"/>
              </a:rPr>
              <a:t>of Web presentation of the Bibliography is a search engine for the data base</a:t>
            </a:r>
            <a:r>
              <a:rPr lang="hr-HR" sz="1200" kern="1200" dirty="0" smtClean="0">
                <a:solidFill>
                  <a:schemeClr val="tx1"/>
                </a:solidFill>
                <a:latin typeface="+mn-lt"/>
                <a:ea typeface="+mn-ea"/>
                <a:cs typeface="+mn-cs"/>
              </a:rPr>
              <a:t> </a:t>
            </a:r>
            <a:r>
              <a:rPr lang="hr-HR" sz="1200" b="1" kern="1200" dirty="0" smtClean="0">
                <a:solidFill>
                  <a:schemeClr val="tx1"/>
                </a:solidFill>
                <a:latin typeface="+mn-lt"/>
                <a:ea typeface="+mn-ea"/>
                <a:cs typeface="+mn-cs"/>
              </a:rPr>
              <a:t>KLIK</a:t>
            </a:r>
            <a:r>
              <a:rPr lang="hr-HR" sz="1200" b="1" kern="1200" baseline="0" dirty="0" smtClean="0">
                <a:solidFill>
                  <a:schemeClr val="tx1"/>
                </a:solidFill>
                <a:latin typeface="+mn-lt"/>
                <a:ea typeface="+mn-ea"/>
                <a:cs typeface="+mn-cs"/>
              </a:rPr>
              <a:t> NA LINK!</a:t>
            </a:r>
            <a:r>
              <a:rPr lang="en-GB" sz="1200" kern="1200" dirty="0" smtClean="0">
                <a:solidFill>
                  <a:schemeClr val="tx1"/>
                </a:solidFill>
                <a:latin typeface="+mn-lt"/>
                <a:ea typeface="+mn-ea"/>
                <a:cs typeface="+mn-cs"/>
              </a:rPr>
              <a:t>, </a:t>
            </a:r>
            <a:endParaRPr lang="hr-HR"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latin typeface="+mn-lt"/>
                <a:ea typeface="+mn-ea"/>
                <a:cs typeface="+mn-cs"/>
              </a:rPr>
              <a:t>which </a:t>
            </a:r>
            <a:r>
              <a:rPr lang="en-GB" sz="1200" kern="1200" dirty="0" smtClean="0">
                <a:solidFill>
                  <a:schemeClr val="tx1"/>
                </a:solidFill>
                <a:latin typeface="+mn-lt"/>
                <a:ea typeface="+mn-ea"/>
                <a:cs typeface="+mn-cs"/>
              </a:rPr>
              <a:t>contains 1276 bibliographical entries from two books that relate to the chronology of exhibitions held in Zagreb from 1842 to 1952. </a:t>
            </a:r>
            <a:endParaRPr lang="hr-HR"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hr-HR"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hr-HR" sz="1200" kern="1200" dirty="0" smtClean="0">
                <a:solidFill>
                  <a:schemeClr val="tx1"/>
                </a:solidFill>
                <a:latin typeface="+mn-lt"/>
                <a:ea typeface="+mn-ea"/>
                <a:cs typeface="+mn-cs"/>
              </a:rPr>
              <a:t>B</a:t>
            </a:r>
            <a:r>
              <a:rPr lang="en-GB" sz="1200" kern="1200" dirty="0" err="1" smtClean="0">
                <a:solidFill>
                  <a:schemeClr val="tx1"/>
                </a:solidFill>
                <a:latin typeface="+mn-lt"/>
                <a:ea typeface="+mn-ea"/>
                <a:cs typeface="+mn-cs"/>
              </a:rPr>
              <a:t>ecause</a:t>
            </a:r>
            <a:r>
              <a:rPr lang="en-GB" sz="1200" kern="1200" dirty="0" smtClean="0">
                <a:solidFill>
                  <a:schemeClr val="tx1"/>
                </a:solidFill>
                <a:latin typeface="+mn-lt"/>
                <a:ea typeface="+mn-ea"/>
                <a:cs typeface="+mn-cs"/>
              </a:rPr>
              <a:t> of the physical characteristics of the originals it was impossible to carry out the digitalisation of the material by OCR. Hence the whole contents of two books were first transcribed. In order to preserve the authenticity of the document, the content was transcribed literally without any interventions into language or grammar. </a:t>
            </a:r>
            <a:endParaRPr lang="hr-HR"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latin typeface="+mn-lt"/>
                <a:ea typeface="+mn-ea"/>
                <a:cs typeface="+mn-cs"/>
              </a:rPr>
              <a:t>The base is searchable according to the following criteria: artist, exhibition venue, year and name of exhibition. </a:t>
            </a:r>
            <a:endParaRPr lang="hr-HR"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hr-HR" sz="1200" b="1"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hr-HR" sz="1200" b="1" kern="1200" dirty="0" smtClean="0">
                <a:solidFill>
                  <a:schemeClr val="tx1"/>
                </a:solidFill>
                <a:latin typeface="+mn-lt"/>
                <a:ea typeface="+mn-ea"/>
                <a:cs typeface="+mn-cs"/>
              </a:rPr>
              <a:t>KLIK</a:t>
            </a:r>
            <a:r>
              <a:rPr lang="hr-HR" sz="1200" b="1" kern="1200" baseline="0" dirty="0" smtClean="0">
                <a:solidFill>
                  <a:schemeClr val="tx1"/>
                </a:solidFill>
                <a:latin typeface="+mn-lt"/>
                <a:ea typeface="+mn-ea"/>
                <a:cs typeface="+mn-cs"/>
              </a:rPr>
              <a:t> NA “1. GODIŠNJA IZLOŽBA HRVATSKIH UMJETNIKA”</a:t>
            </a:r>
            <a:endParaRPr lang="hr-HR" sz="1200" b="1"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latin typeface="+mn-lt"/>
                <a:ea typeface="+mn-ea"/>
                <a:cs typeface="+mn-cs"/>
              </a:rPr>
              <a:t>The results of each search are connected via the titles of the exhibitions to the digital copy from the Bibliography and supported with the currently available and digitalised copies of the covers of catalogues of the exhibitions from the holdings of the library of MDC.</a:t>
            </a:r>
            <a:endParaRPr lang="hr-HR" dirty="0"/>
          </a:p>
        </p:txBody>
      </p:sp>
      <p:sp>
        <p:nvSpPr>
          <p:cNvPr id="4" name="Slide Number Placeholder 3"/>
          <p:cNvSpPr>
            <a:spLocks noGrp="1"/>
          </p:cNvSpPr>
          <p:nvPr>
            <p:ph type="sldNum" sz="quarter" idx="10"/>
          </p:nvPr>
        </p:nvSpPr>
        <p:spPr/>
        <p:txBody>
          <a:bodyPr/>
          <a:lstStyle/>
          <a:p>
            <a:fld id="{2BBF3792-F37C-49A5-81E3-6C03BD766510}" type="slidenum">
              <a:rPr lang="hr-HR" smtClean="0"/>
              <a:pPr/>
              <a:t>18</a:t>
            </a:fld>
            <a:endParaRPr lang="hr-H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r>
              <a:rPr lang="en-GB" sz="1200" kern="1200" dirty="0" smtClean="0">
                <a:solidFill>
                  <a:schemeClr val="tx1"/>
                </a:solidFill>
                <a:latin typeface="+mn-lt"/>
                <a:ea typeface="+mn-ea"/>
                <a:cs typeface="+mn-cs"/>
              </a:rPr>
              <a:t>In the making of the web pages, we enriched the Bibliography and its fourteen digitalised books with added contents – additional texts (descriptions, lists, transcriptions, catalogue data), image material (digitalised copies of texts, covers, photographs), menus and search engines, which all resulted in a new electronic publication.</a:t>
            </a:r>
            <a:endParaRPr lang="hr-HR" sz="1200" kern="1200" dirty="0" smtClean="0">
              <a:solidFill>
                <a:schemeClr val="tx1"/>
              </a:solidFill>
              <a:latin typeface="+mn-lt"/>
              <a:ea typeface="+mn-ea"/>
              <a:cs typeface="+mn-cs"/>
            </a:endParaRPr>
          </a:p>
          <a:p>
            <a:endParaRPr lang="hr-HR" sz="1200" kern="1200" dirty="0" smtClean="0">
              <a:solidFill>
                <a:schemeClr val="tx1"/>
              </a:solidFill>
              <a:latin typeface="+mn-lt"/>
              <a:ea typeface="+mn-ea"/>
              <a:cs typeface="+mn-cs"/>
            </a:endParaRPr>
          </a:p>
          <a:p>
            <a:r>
              <a:rPr lang="en-GB" sz="1200" kern="1200" dirty="0" smtClean="0">
                <a:solidFill>
                  <a:schemeClr val="tx1"/>
                </a:solidFill>
                <a:latin typeface="+mn-lt"/>
                <a:ea typeface="+mn-ea"/>
                <a:cs typeface="+mn-cs"/>
              </a:rPr>
              <a:t>Through this added value we </a:t>
            </a:r>
            <a:r>
              <a:rPr lang="en-GB" sz="1200" kern="1200" dirty="0" smtClean="0">
                <a:solidFill>
                  <a:schemeClr val="tx1"/>
                </a:solidFill>
                <a:latin typeface="+mn-lt"/>
                <a:ea typeface="+mn-ea"/>
                <a:cs typeface="+mn-cs"/>
              </a:rPr>
              <a:t>endeavoured</a:t>
            </a:r>
            <a:r>
              <a:rPr lang="hr-HR" sz="1200" kern="1200" dirty="0" smtClean="0">
                <a:solidFill>
                  <a:schemeClr val="tx1"/>
                </a:solidFill>
                <a:latin typeface="+mn-lt"/>
                <a:ea typeface="+mn-ea"/>
                <a:cs typeface="+mn-cs"/>
              </a:rPr>
              <a:t>/</a:t>
            </a:r>
            <a:r>
              <a:rPr lang="hr-HR" sz="1200" kern="1200" dirty="0" err="1" smtClean="0">
                <a:solidFill>
                  <a:schemeClr val="tx1"/>
                </a:solidFill>
                <a:latin typeface="+mn-lt"/>
                <a:ea typeface="+mn-ea"/>
                <a:cs typeface="+mn-cs"/>
              </a:rPr>
              <a:t>tried</a:t>
            </a:r>
            <a:r>
              <a:rPr lang="en-GB" sz="1200" kern="1200" dirty="0" smtClean="0">
                <a:solidFill>
                  <a:schemeClr val="tx1"/>
                </a:solidFill>
                <a:latin typeface="+mn-lt"/>
                <a:ea typeface="+mn-ea"/>
                <a:cs typeface="+mn-cs"/>
              </a:rPr>
              <a:t> </a:t>
            </a:r>
            <a:r>
              <a:rPr lang="en-GB" sz="1200" kern="1200" dirty="0" smtClean="0">
                <a:solidFill>
                  <a:schemeClr val="tx1"/>
                </a:solidFill>
                <a:latin typeface="+mn-lt"/>
                <a:ea typeface="+mn-ea"/>
                <a:cs typeface="+mn-cs"/>
              </a:rPr>
              <a:t>virtually to contextualise the digitalised contents, in which we </a:t>
            </a:r>
            <a:r>
              <a:rPr lang="en-GB" sz="1200" kern="1200" dirty="0" smtClean="0">
                <a:solidFill>
                  <a:schemeClr val="tx1"/>
                </a:solidFill>
                <a:latin typeface="+mn-lt"/>
                <a:ea typeface="+mn-ea"/>
                <a:cs typeface="+mn-cs"/>
              </a:rPr>
              <a:t>perceived</a:t>
            </a:r>
            <a:r>
              <a:rPr lang="hr-HR" sz="1200" kern="1200" dirty="0" smtClean="0">
                <a:solidFill>
                  <a:schemeClr val="tx1"/>
                </a:solidFill>
                <a:latin typeface="+mn-lt"/>
                <a:ea typeface="+mn-ea"/>
                <a:cs typeface="+mn-cs"/>
              </a:rPr>
              <a:t>/</a:t>
            </a:r>
            <a:r>
              <a:rPr lang="hr-HR" sz="1200" kern="1200" dirty="0" err="1" smtClean="0">
                <a:solidFill>
                  <a:schemeClr val="tx1"/>
                </a:solidFill>
                <a:latin typeface="+mn-lt"/>
                <a:ea typeface="+mn-ea"/>
                <a:cs typeface="+mn-cs"/>
              </a:rPr>
              <a:t>consider</a:t>
            </a:r>
            <a:r>
              <a:rPr lang="en-GB" sz="1200" kern="1200" dirty="0" smtClean="0">
                <a:solidFill>
                  <a:schemeClr val="tx1"/>
                </a:solidFill>
                <a:latin typeface="+mn-lt"/>
                <a:ea typeface="+mn-ea"/>
                <a:cs typeface="+mn-cs"/>
              </a:rPr>
              <a:t> </a:t>
            </a:r>
            <a:r>
              <a:rPr lang="en-GB" sz="1200" kern="1200" dirty="0" smtClean="0">
                <a:solidFill>
                  <a:schemeClr val="tx1"/>
                </a:solidFill>
                <a:latin typeface="+mn-lt"/>
                <a:ea typeface="+mn-ea"/>
                <a:cs typeface="+mn-cs"/>
              </a:rPr>
              <a:t>the basic objective and purpose of the Web presentation of this old MS material. </a:t>
            </a:r>
            <a:endParaRPr lang="hr-HR" sz="1200" kern="1200" dirty="0" smtClean="0">
              <a:solidFill>
                <a:schemeClr val="tx1"/>
              </a:solidFill>
              <a:latin typeface="+mn-lt"/>
              <a:ea typeface="+mn-ea"/>
              <a:cs typeface="+mn-cs"/>
            </a:endParaRPr>
          </a:p>
          <a:p>
            <a:endParaRPr lang="hr-HR" sz="1200" kern="1200" dirty="0" smtClean="0">
              <a:solidFill>
                <a:schemeClr val="tx1"/>
              </a:solidFill>
              <a:latin typeface="+mn-lt"/>
              <a:ea typeface="+mn-ea"/>
              <a:cs typeface="+mn-cs"/>
            </a:endParaRPr>
          </a:p>
          <a:p>
            <a:r>
              <a:rPr lang="en-GB" sz="1200" kern="1200" dirty="0" smtClean="0">
                <a:solidFill>
                  <a:schemeClr val="tx1"/>
                </a:solidFill>
                <a:latin typeface="+mn-lt"/>
                <a:ea typeface="+mn-ea"/>
                <a:cs typeface="+mn-cs"/>
              </a:rPr>
              <a:t>The project has been </a:t>
            </a:r>
            <a:r>
              <a:rPr lang="en-GB" sz="1200" kern="1200" dirty="0" smtClean="0">
                <a:solidFill>
                  <a:schemeClr val="tx1"/>
                </a:solidFill>
                <a:latin typeface="+mn-lt"/>
                <a:ea typeface="+mn-ea"/>
                <a:cs typeface="+mn-cs"/>
              </a:rPr>
              <a:t>conceived</a:t>
            </a:r>
            <a:r>
              <a:rPr lang="hr-HR" sz="1200" kern="1200" dirty="0" smtClean="0">
                <a:solidFill>
                  <a:schemeClr val="tx1"/>
                </a:solidFill>
                <a:latin typeface="+mn-lt"/>
                <a:ea typeface="+mn-ea"/>
                <a:cs typeface="+mn-cs"/>
              </a:rPr>
              <a:t>/</a:t>
            </a:r>
            <a:r>
              <a:rPr lang="hr-HR" sz="1200" kern="1200" smtClean="0">
                <a:solidFill>
                  <a:schemeClr val="tx1"/>
                </a:solidFill>
                <a:latin typeface="+mn-lt"/>
                <a:ea typeface="+mn-ea"/>
                <a:cs typeface="+mn-cs"/>
              </a:rPr>
              <a:t>designed</a:t>
            </a:r>
            <a:r>
              <a:rPr lang="en-GB" sz="1200" kern="1200" smtClean="0">
                <a:solidFill>
                  <a:schemeClr val="tx1"/>
                </a:solidFill>
                <a:latin typeface="+mn-lt"/>
                <a:ea typeface="+mn-ea"/>
                <a:cs typeface="+mn-cs"/>
              </a:rPr>
              <a:t> </a:t>
            </a:r>
            <a:r>
              <a:rPr lang="en-GB" sz="1200" kern="1200" dirty="0" smtClean="0">
                <a:solidFill>
                  <a:schemeClr val="tx1"/>
                </a:solidFill>
                <a:latin typeface="+mn-lt"/>
                <a:ea typeface="+mn-ea"/>
                <a:cs typeface="+mn-cs"/>
              </a:rPr>
              <a:t>as an open form that can be constantly upgraded and updated with new knowledge, textual and imaged material, new digital copies and new hyperlinks.</a:t>
            </a:r>
            <a:endParaRPr lang="hr-HR" sz="1200" kern="1200" dirty="0" smtClean="0">
              <a:solidFill>
                <a:schemeClr val="tx1"/>
              </a:solidFill>
              <a:latin typeface="+mn-lt"/>
              <a:ea typeface="+mn-ea"/>
              <a:cs typeface="+mn-cs"/>
            </a:endParaRPr>
          </a:p>
          <a:p>
            <a:endParaRPr lang="hr-HR" sz="1200" kern="1200" dirty="0" smtClean="0">
              <a:solidFill>
                <a:schemeClr val="tx1"/>
              </a:solidFill>
              <a:latin typeface="+mn-lt"/>
              <a:ea typeface="+mn-ea"/>
              <a:cs typeface="+mn-cs"/>
            </a:endParaRPr>
          </a:p>
          <a:p>
            <a:r>
              <a:rPr lang="en-GB" sz="1200" kern="1200" dirty="0" smtClean="0">
                <a:solidFill>
                  <a:schemeClr val="tx1"/>
                </a:solidFill>
                <a:latin typeface="+mn-lt"/>
                <a:ea typeface="+mn-ea"/>
                <a:cs typeface="+mn-cs"/>
              </a:rPr>
              <a:t>We see the future of the project </a:t>
            </a:r>
            <a:r>
              <a:rPr lang="en-GB" sz="1200" i="1" kern="1200" dirty="0" smtClean="0">
                <a:solidFill>
                  <a:schemeClr val="tx1"/>
                </a:solidFill>
                <a:latin typeface="+mn-lt"/>
                <a:ea typeface="+mn-ea"/>
                <a:cs typeface="+mn-cs"/>
              </a:rPr>
              <a:t>Digitalisation of old and rare material from the Bauer Collection of the MDC library </a:t>
            </a:r>
            <a:r>
              <a:rPr lang="hr-HR" sz="1200" kern="1200" dirty="0" err="1" smtClean="0">
                <a:solidFill>
                  <a:schemeClr val="tx1"/>
                </a:solidFill>
                <a:latin typeface="+mn-lt"/>
                <a:ea typeface="+mn-ea"/>
                <a:cs typeface="+mn-cs"/>
              </a:rPr>
              <a:t>in</a:t>
            </a:r>
            <a:r>
              <a:rPr lang="hr-HR" sz="1200" kern="1200" dirty="0" smtClean="0">
                <a:solidFill>
                  <a:schemeClr val="tx1"/>
                </a:solidFill>
                <a:latin typeface="+mn-lt"/>
                <a:ea typeface="+mn-ea"/>
                <a:cs typeface="+mn-cs"/>
              </a:rPr>
              <a:t> </a:t>
            </a:r>
            <a:r>
              <a:rPr lang="hr-HR" sz="1200" kern="1200" dirty="0" err="1" smtClean="0">
                <a:solidFill>
                  <a:schemeClr val="tx1"/>
                </a:solidFill>
                <a:latin typeface="+mn-lt"/>
                <a:ea typeface="+mn-ea"/>
                <a:cs typeface="+mn-cs"/>
              </a:rPr>
              <a:t>the</a:t>
            </a:r>
            <a:r>
              <a:rPr lang="hr-HR" sz="1200" kern="1200" dirty="0" smtClean="0">
                <a:solidFill>
                  <a:schemeClr val="tx1"/>
                </a:solidFill>
                <a:latin typeface="+mn-lt"/>
                <a:ea typeface="+mn-ea"/>
                <a:cs typeface="+mn-cs"/>
              </a:rPr>
              <a:t> </a:t>
            </a:r>
            <a:r>
              <a:rPr lang="hr-HR" sz="1200" kern="1200" dirty="0" err="1" smtClean="0">
                <a:solidFill>
                  <a:schemeClr val="tx1"/>
                </a:solidFill>
                <a:latin typeface="+mn-lt"/>
                <a:ea typeface="+mn-ea"/>
                <a:cs typeface="+mn-cs"/>
              </a:rPr>
              <a:t>further</a:t>
            </a:r>
            <a:r>
              <a:rPr lang="hr-HR" sz="1200" kern="1200" dirty="0" smtClean="0">
                <a:solidFill>
                  <a:schemeClr val="tx1"/>
                </a:solidFill>
                <a:latin typeface="+mn-lt"/>
                <a:ea typeface="+mn-ea"/>
                <a:cs typeface="+mn-cs"/>
              </a:rPr>
              <a:t> </a:t>
            </a:r>
            <a:r>
              <a:rPr lang="hr-HR" sz="1200" kern="1200" dirty="0" err="1" smtClean="0">
                <a:solidFill>
                  <a:schemeClr val="tx1"/>
                </a:solidFill>
                <a:latin typeface="+mn-lt"/>
                <a:ea typeface="+mn-ea"/>
                <a:cs typeface="+mn-cs"/>
              </a:rPr>
              <a:t>linkage</a:t>
            </a:r>
            <a:r>
              <a:rPr lang="hr-HR" sz="1200" kern="1200" dirty="0" smtClean="0">
                <a:solidFill>
                  <a:schemeClr val="tx1"/>
                </a:solidFill>
                <a:latin typeface="+mn-lt"/>
                <a:ea typeface="+mn-ea"/>
                <a:cs typeface="+mn-cs"/>
              </a:rPr>
              <a:t> </a:t>
            </a:r>
            <a:r>
              <a:rPr lang="hr-HR" sz="1200" kern="1200" dirty="0" err="1" smtClean="0">
                <a:solidFill>
                  <a:schemeClr val="tx1"/>
                </a:solidFill>
                <a:latin typeface="+mn-lt"/>
                <a:ea typeface="+mn-ea"/>
                <a:cs typeface="+mn-cs"/>
              </a:rPr>
              <a:t>of</a:t>
            </a:r>
            <a:r>
              <a:rPr lang="hr-HR" sz="1200" kern="1200" dirty="0" smtClean="0">
                <a:solidFill>
                  <a:schemeClr val="tx1"/>
                </a:solidFill>
                <a:latin typeface="+mn-lt"/>
                <a:ea typeface="+mn-ea"/>
                <a:cs typeface="+mn-cs"/>
              </a:rPr>
              <a:t> </a:t>
            </a:r>
            <a:r>
              <a:rPr lang="hr-HR" sz="1200" kern="1200" dirty="0" err="1" smtClean="0">
                <a:solidFill>
                  <a:schemeClr val="tx1"/>
                </a:solidFill>
                <a:latin typeface="+mn-lt"/>
                <a:ea typeface="+mn-ea"/>
                <a:cs typeface="+mn-cs"/>
              </a:rPr>
              <a:t>contents</a:t>
            </a:r>
            <a:r>
              <a:rPr lang="hr-HR" sz="1200" kern="1200" dirty="0" smtClean="0">
                <a:solidFill>
                  <a:schemeClr val="tx1"/>
                </a:solidFill>
                <a:latin typeface="+mn-lt"/>
                <a:ea typeface="+mn-ea"/>
                <a:cs typeface="+mn-cs"/>
              </a:rPr>
              <a:t> </a:t>
            </a:r>
            <a:r>
              <a:rPr lang="hr-HR" sz="1200" kern="1200" dirty="0" err="1" smtClean="0">
                <a:solidFill>
                  <a:schemeClr val="tx1"/>
                </a:solidFill>
                <a:latin typeface="+mn-lt"/>
                <a:ea typeface="+mn-ea"/>
                <a:cs typeface="+mn-cs"/>
              </a:rPr>
              <a:t>of</a:t>
            </a:r>
            <a:r>
              <a:rPr lang="hr-HR" sz="1200" kern="1200" dirty="0" smtClean="0">
                <a:solidFill>
                  <a:schemeClr val="tx1"/>
                </a:solidFill>
                <a:latin typeface="+mn-lt"/>
                <a:ea typeface="+mn-ea"/>
                <a:cs typeface="+mn-cs"/>
              </a:rPr>
              <a:t> </a:t>
            </a:r>
            <a:r>
              <a:rPr lang="hr-HR" sz="1200" kern="1200" dirty="0" err="1" smtClean="0">
                <a:solidFill>
                  <a:schemeClr val="tx1"/>
                </a:solidFill>
                <a:latin typeface="+mn-lt"/>
                <a:ea typeface="+mn-ea"/>
                <a:cs typeface="+mn-cs"/>
              </a:rPr>
              <a:t>repository</a:t>
            </a:r>
            <a:r>
              <a:rPr lang="hr-HR" sz="1200" kern="1200" dirty="0" smtClean="0">
                <a:solidFill>
                  <a:schemeClr val="tx1"/>
                </a:solidFill>
                <a:latin typeface="+mn-lt"/>
                <a:ea typeface="+mn-ea"/>
                <a:cs typeface="+mn-cs"/>
              </a:rPr>
              <a:t> </a:t>
            </a:r>
            <a:r>
              <a:rPr lang="hr-HR" sz="1200" kern="1200" dirty="0" err="1" smtClean="0">
                <a:solidFill>
                  <a:schemeClr val="tx1"/>
                </a:solidFill>
                <a:latin typeface="+mn-lt"/>
                <a:ea typeface="+mn-ea"/>
                <a:cs typeface="+mn-cs"/>
              </a:rPr>
              <a:t>digital</a:t>
            </a:r>
            <a:r>
              <a:rPr lang="hr-HR" sz="1200" kern="1200" dirty="0" smtClean="0">
                <a:solidFill>
                  <a:schemeClr val="tx1"/>
                </a:solidFill>
                <a:latin typeface="+mn-lt"/>
                <a:ea typeface="+mn-ea"/>
                <a:cs typeface="+mn-cs"/>
              </a:rPr>
              <a:t> </a:t>
            </a:r>
            <a:r>
              <a:rPr lang="hr-HR" sz="1200" kern="1200" dirty="0" err="1" smtClean="0">
                <a:solidFill>
                  <a:schemeClr val="tx1"/>
                </a:solidFill>
                <a:latin typeface="+mn-lt"/>
                <a:ea typeface="+mn-ea"/>
                <a:cs typeface="+mn-cs"/>
              </a:rPr>
              <a:t>material</a:t>
            </a:r>
            <a:r>
              <a:rPr lang="hr-HR" sz="1200" kern="1200" dirty="0" smtClean="0">
                <a:solidFill>
                  <a:schemeClr val="tx1"/>
                </a:solidFill>
                <a:latin typeface="+mn-lt"/>
                <a:ea typeface="+mn-ea"/>
                <a:cs typeface="+mn-cs"/>
              </a:rPr>
              <a:t> on </a:t>
            </a:r>
            <a:r>
              <a:rPr lang="hr-HR" sz="1200" kern="1200" dirty="0" err="1" smtClean="0">
                <a:solidFill>
                  <a:schemeClr val="tx1"/>
                </a:solidFill>
                <a:latin typeface="+mn-lt"/>
                <a:ea typeface="+mn-ea"/>
                <a:cs typeface="+mn-cs"/>
              </a:rPr>
              <a:t>various</a:t>
            </a:r>
            <a:r>
              <a:rPr lang="hr-HR" sz="1200" kern="1200" dirty="0" smtClean="0">
                <a:solidFill>
                  <a:schemeClr val="tx1"/>
                </a:solidFill>
                <a:latin typeface="+mn-lt"/>
                <a:ea typeface="+mn-ea"/>
                <a:cs typeface="+mn-cs"/>
              </a:rPr>
              <a:t> </a:t>
            </a:r>
            <a:r>
              <a:rPr lang="hr-HR" sz="1200" kern="1200" dirty="0" err="1" smtClean="0">
                <a:solidFill>
                  <a:schemeClr val="tx1"/>
                </a:solidFill>
                <a:latin typeface="+mn-lt"/>
                <a:ea typeface="+mn-ea"/>
                <a:cs typeface="+mn-cs"/>
              </a:rPr>
              <a:t>portals</a:t>
            </a:r>
            <a:r>
              <a:rPr lang="hr-HR" sz="1200" kern="1200" dirty="0" smtClean="0">
                <a:solidFill>
                  <a:schemeClr val="tx1"/>
                </a:solidFill>
                <a:latin typeface="+mn-lt"/>
                <a:ea typeface="+mn-ea"/>
                <a:cs typeface="+mn-cs"/>
              </a:rPr>
              <a:t>, as </a:t>
            </a:r>
            <a:r>
              <a:rPr lang="hr-HR" sz="1200" kern="1200" dirty="0" err="1" smtClean="0">
                <a:solidFill>
                  <a:schemeClr val="tx1"/>
                </a:solidFill>
                <a:latin typeface="+mn-lt"/>
                <a:ea typeface="+mn-ea"/>
                <a:cs typeface="+mn-cs"/>
              </a:rPr>
              <a:t>illustrated</a:t>
            </a:r>
            <a:r>
              <a:rPr lang="hr-HR" sz="1200" kern="1200" dirty="0" smtClean="0">
                <a:solidFill>
                  <a:schemeClr val="tx1"/>
                </a:solidFill>
                <a:latin typeface="+mn-lt"/>
                <a:ea typeface="+mn-ea"/>
                <a:cs typeface="+mn-cs"/>
              </a:rPr>
              <a:t> </a:t>
            </a:r>
            <a:r>
              <a:rPr lang="hr-HR" sz="1200" kern="1200" dirty="0" err="1" smtClean="0">
                <a:solidFill>
                  <a:schemeClr val="tx1"/>
                </a:solidFill>
                <a:latin typeface="+mn-lt"/>
                <a:ea typeface="+mn-ea"/>
                <a:cs typeface="+mn-cs"/>
              </a:rPr>
              <a:t>by</a:t>
            </a:r>
            <a:r>
              <a:rPr lang="hr-HR" sz="1200" kern="1200" dirty="0" smtClean="0">
                <a:solidFill>
                  <a:schemeClr val="tx1"/>
                </a:solidFill>
                <a:latin typeface="+mn-lt"/>
                <a:ea typeface="+mn-ea"/>
                <a:cs typeface="+mn-cs"/>
              </a:rPr>
              <a:t> </a:t>
            </a:r>
            <a:r>
              <a:rPr lang="hr-HR" sz="1200" kern="1200" dirty="0" err="1" smtClean="0">
                <a:solidFill>
                  <a:schemeClr val="tx1"/>
                </a:solidFill>
                <a:latin typeface="+mn-lt"/>
                <a:ea typeface="+mn-ea"/>
                <a:cs typeface="+mn-cs"/>
              </a:rPr>
              <a:t>the</a:t>
            </a:r>
            <a:r>
              <a:rPr lang="hr-HR" sz="1200" kern="1200" dirty="0" smtClean="0">
                <a:solidFill>
                  <a:schemeClr val="tx1"/>
                </a:solidFill>
                <a:latin typeface="+mn-lt"/>
                <a:ea typeface="+mn-ea"/>
                <a:cs typeface="+mn-cs"/>
              </a:rPr>
              <a:t> </a:t>
            </a:r>
            <a:r>
              <a:rPr lang="hr-HR" sz="1200" kern="1200" dirty="0" err="1" smtClean="0">
                <a:solidFill>
                  <a:schemeClr val="tx1"/>
                </a:solidFill>
                <a:latin typeface="+mn-lt"/>
                <a:ea typeface="+mn-ea"/>
                <a:cs typeface="+mn-cs"/>
              </a:rPr>
              <a:t>links</a:t>
            </a:r>
            <a:r>
              <a:rPr lang="hr-HR" sz="1200" kern="1200" dirty="0" smtClean="0">
                <a:solidFill>
                  <a:schemeClr val="tx1"/>
                </a:solidFill>
                <a:latin typeface="+mn-lt"/>
                <a:ea typeface="+mn-ea"/>
                <a:cs typeface="+mn-cs"/>
              </a:rPr>
              <a:t> </a:t>
            </a:r>
            <a:r>
              <a:rPr lang="hr-HR" sz="1200" kern="1200" dirty="0" err="1" smtClean="0">
                <a:solidFill>
                  <a:schemeClr val="tx1"/>
                </a:solidFill>
                <a:latin typeface="+mn-lt"/>
                <a:ea typeface="+mn-ea"/>
                <a:cs typeface="+mn-cs"/>
              </a:rPr>
              <a:t>made</a:t>
            </a:r>
            <a:r>
              <a:rPr lang="hr-HR" sz="1200" kern="1200" dirty="0" smtClean="0">
                <a:solidFill>
                  <a:schemeClr val="tx1"/>
                </a:solidFill>
                <a:latin typeface="+mn-lt"/>
                <a:ea typeface="+mn-ea"/>
                <a:cs typeface="+mn-cs"/>
              </a:rPr>
              <a:t> </a:t>
            </a:r>
            <a:r>
              <a:rPr lang="hr-HR" sz="1200" kern="1200" dirty="0" err="1" smtClean="0">
                <a:solidFill>
                  <a:schemeClr val="tx1"/>
                </a:solidFill>
                <a:latin typeface="+mn-lt"/>
                <a:ea typeface="+mn-ea"/>
                <a:cs typeface="+mn-cs"/>
              </a:rPr>
              <a:t>between</a:t>
            </a:r>
            <a:r>
              <a:rPr lang="hr-HR" sz="1200" kern="1200" dirty="0" smtClean="0">
                <a:solidFill>
                  <a:schemeClr val="tx1"/>
                </a:solidFill>
                <a:latin typeface="+mn-lt"/>
                <a:ea typeface="+mn-ea"/>
                <a:cs typeface="+mn-cs"/>
              </a:rPr>
              <a:t> </a:t>
            </a:r>
            <a:r>
              <a:rPr lang="hr-HR" sz="1200" kern="1200" dirty="0" err="1" smtClean="0">
                <a:solidFill>
                  <a:schemeClr val="tx1"/>
                </a:solidFill>
                <a:latin typeface="+mn-lt"/>
                <a:ea typeface="+mn-ea"/>
                <a:cs typeface="+mn-cs"/>
              </a:rPr>
              <a:t>the</a:t>
            </a:r>
            <a:r>
              <a:rPr lang="hr-HR" sz="1200" kern="1200" dirty="0" smtClean="0">
                <a:solidFill>
                  <a:schemeClr val="tx1"/>
                </a:solidFill>
                <a:latin typeface="+mn-lt"/>
                <a:ea typeface="+mn-ea"/>
                <a:cs typeface="+mn-cs"/>
              </a:rPr>
              <a:t> </a:t>
            </a:r>
            <a:r>
              <a:rPr lang="hr-HR" sz="1200" kern="1200" dirty="0" err="1" smtClean="0">
                <a:solidFill>
                  <a:schemeClr val="tx1"/>
                </a:solidFill>
                <a:latin typeface="+mn-lt"/>
                <a:ea typeface="+mn-ea"/>
                <a:cs typeface="+mn-cs"/>
              </a:rPr>
              <a:t>Croatian</a:t>
            </a:r>
            <a:r>
              <a:rPr lang="hr-HR" sz="1200" kern="1200" dirty="0" smtClean="0">
                <a:solidFill>
                  <a:schemeClr val="tx1"/>
                </a:solidFill>
                <a:latin typeface="+mn-lt"/>
                <a:ea typeface="+mn-ea"/>
                <a:cs typeface="+mn-cs"/>
              </a:rPr>
              <a:t> </a:t>
            </a:r>
            <a:r>
              <a:rPr lang="hr-HR" sz="1200" kern="1200" dirty="0" err="1" smtClean="0">
                <a:solidFill>
                  <a:schemeClr val="tx1"/>
                </a:solidFill>
                <a:latin typeface="+mn-lt"/>
                <a:ea typeface="+mn-ea"/>
                <a:cs typeface="+mn-cs"/>
              </a:rPr>
              <a:t>Academy</a:t>
            </a:r>
            <a:r>
              <a:rPr lang="hr-HR" sz="1200" kern="1200" dirty="0" smtClean="0">
                <a:solidFill>
                  <a:schemeClr val="tx1"/>
                </a:solidFill>
                <a:latin typeface="+mn-lt"/>
                <a:ea typeface="+mn-ea"/>
                <a:cs typeface="+mn-cs"/>
              </a:rPr>
              <a:t> </a:t>
            </a:r>
            <a:r>
              <a:rPr lang="hr-HR" sz="1200" kern="1200" dirty="0" err="1" smtClean="0">
                <a:solidFill>
                  <a:schemeClr val="tx1"/>
                </a:solidFill>
                <a:latin typeface="+mn-lt"/>
                <a:ea typeface="+mn-ea"/>
                <a:cs typeface="+mn-cs"/>
              </a:rPr>
              <a:t>and</a:t>
            </a:r>
            <a:r>
              <a:rPr lang="hr-HR" sz="1200" kern="1200" dirty="0" smtClean="0">
                <a:solidFill>
                  <a:schemeClr val="tx1"/>
                </a:solidFill>
                <a:latin typeface="+mn-lt"/>
                <a:ea typeface="+mn-ea"/>
                <a:cs typeface="+mn-cs"/>
              </a:rPr>
              <a:t> </a:t>
            </a:r>
            <a:r>
              <a:rPr lang="hr-HR" sz="1200" kern="1200" dirty="0" err="1" smtClean="0">
                <a:solidFill>
                  <a:schemeClr val="tx1"/>
                </a:solidFill>
                <a:latin typeface="+mn-lt"/>
                <a:ea typeface="+mn-ea"/>
                <a:cs typeface="+mn-cs"/>
              </a:rPr>
              <a:t>the</a:t>
            </a:r>
            <a:r>
              <a:rPr lang="hr-HR" sz="1200" kern="1200" dirty="0" smtClean="0">
                <a:solidFill>
                  <a:schemeClr val="tx1"/>
                </a:solidFill>
                <a:latin typeface="+mn-lt"/>
                <a:ea typeface="+mn-ea"/>
                <a:cs typeface="+mn-cs"/>
              </a:rPr>
              <a:t> MDC portal.</a:t>
            </a:r>
          </a:p>
          <a:p>
            <a:endParaRPr lang="hr-HR" dirty="0"/>
          </a:p>
        </p:txBody>
      </p:sp>
      <p:sp>
        <p:nvSpPr>
          <p:cNvPr id="4" name="Slide Number Placeholder 3"/>
          <p:cNvSpPr>
            <a:spLocks noGrp="1"/>
          </p:cNvSpPr>
          <p:nvPr>
            <p:ph type="sldNum" sz="quarter" idx="10"/>
          </p:nvPr>
        </p:nvSpPr>
        <p:spPr/>
        <p:txBody>
          <a:bodyPr/>
          <a:lstStyle/>
          <a:p>
            <a:fld id="{2BBF3792-F37C-49A5-81E3-6C03BD766510}" type="slidenum">
              <a:rPr lang="hr-HR" smtClean="0"/>
              <a:pPr/>
              <a:t>19</a:t>
            </a:fld>
            <a:endParaRPr lang="hr-H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r-HR" dirty="0"/>
          </a:p>
        </p:txBody>
      </p:sp>
      <p:sp>
        <p:nvSpPr>
          <p:cNvPr id="4" name="Slide Number Placeholder 3"/>
          <p:cNvSpPr>
            <a:spLocks noGrp="1"/>
          </p:cNvSpPr>
          <p:nvPr>
            <p:ph type="sldNum" sz="quarter" idx="10"/>
          </p:nvPr>
        </p:nvSpPr>
        <p:spPr/>
        <p:txBody>
          <a:bodyPr/>
          <a:lstStyle/>
          <a:p>
            <a:fld id="{2BBF3792-F37C-49A5-81E3-6C03BD766510}" type="slidenum">
              <a:rPr lang="hr-HR" smtClean="0"/>
              <a:pPr/>
              <a:t>2</a:t>
            </a:fld>
            <a:endParaRPr lang="hr-H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sz="1200" kern="1200" dirty="0" smtClean="0">
                <a:solidFill>
                  <a:schemeClr val="tx1"/>
                </a:solidFill>
                <a:latin typeface="+mn-lt"/>
                <a:ea typeface="+mn-ea"/>
                <a:cs typeface="+mn-cs"/>
              </a:rPr>
              <a:t>The project </a:t>
            </a:r>
            <a:r>
              <a:rPr lang="en-GB" sz="1200" i="1" kern="1200" dirty="0" smtClean="0">
                <a:solidFill>
                  <a:schemeClr val="tx1"/>
                </a:solidFill>
                <a:latin typeface="+mn-lt"/>
                <a:ea typeface="+mn-ea"/>
                <a:cs typeface="+mn-cs"/>
              </a:rPr>
              <a:t>Digitalisation of the old and rare book holdings of the Bauer Collection of the MDC Library</a:t>
            </a:r>
            <a:r>
              <a:rPr lang="en-GB" sz="1200" kern="1200" dirty="0" smtClean="0">
                <a:solidFill>
                  <a:schemeClr val="tx1"/>
                </a:solidFill>
                <a:latin typeface="+mn-lt"/>
                <a:ea typeface="+mn-ea"/>
                <a:cs typeface="+mn-cs"/>
              </a:rPr>
              <a:t> is devised with the objective of preserving the intellectual contents of the old and rare book material that is kept in the library of the Museum Documentation Centre</a:t>
            </a:r>
            <a:r>
              <a:rPr lang="hr-HR" sz="1200" kern="1200" dirty="0" smtClean="0">
                <a:solidFill>
                  <a:schemeClr val="tx1"/>
                </a:solidFill>
                <a:latin typeface="+mn-lt"/>
                <a:ea typeface="+mn-ea"/>
                <a:cs typeface="+mn-cs"/>
              </a:rPr>
              <a:t>.</a:t>
            </a:r>
          </a:p>
          <a:p>
            <a:endParaRPr lang="hr-HR" sz="1200" kern="1200" dirty="0" smtClean="0">
              <a:solidFill>
                <a:schemeClr val="tx1"/>
              </a:solidFill>
              <a:latin typeface="+mn-lt"/>
              <a:ea typeface="+mn-ea"/>
              <a:cs typeface="+mn-cs"/>
            </a:endParaRPr>
          </a:p>
          <a:p>
            <a:r>
              <a:rPr lang="en-GB" sz="1200" kern="1200" dirty="0" smtClean="0">
                <a:solidFill>
                  <a:schemeClr val="tx1"/>
                </a:solidFill>
                <a:latin typeface="+mn-lt"/>
                <a:ea typeface="+mn-ea"/>
                <a:cs typeface="+mn-cs"/>
              </a:rPr>
              <a:t>The project covers publications unique in terms of their </a:t>
            </a:r>
            <a:r>
              <a:rPr lang="en-GB" sz="1200" kern="1200" dirty="0" err="1" smtClean="0">
                <a:solidFill>
                  <a:schemeClr val="tx1"/>
                </a:solidFill>
                <a:latin typeface="+mn-lt"/>
                <a:ea typeface="+mn-ea"/>
                <a:cs typeface="+mn-cs"/>
              </a:rPr>
              <a:t>museological</a:t>
            </a:r>
            <a:r>
              <a:rPr lang="en-GB" sz="1200" kern="1200" dirty="0" smtClean="0">
                <a:solidFill>
                  <a:schemeClr val="tx1"/>
                </a:solidFill>
                <a:latin typeface="+mn-lt"/>
                <a:ea typeface="+mn-ea"/>
                <a:cs typeface="+mn-cs"/>
              </a:rPr>
              <a:t> theme and one-off in terms of the number of preserved </a:t>
            </a:r>
            <a:r>
              <a:rPr lang="en-GB" sz="1200" kern="1200" dirty="0" smtClean="0">
                <a:solidFill>
                  <a:schemeClr val="tx1"/>
                </a:solidFill>
                <a:latin typeface="+mn-lt"/>
                <a:ea typeface="+mn-ea"/>
                <a:cs typeface="+mn-cs"/>
              </a:rPr>
              <a:t>specimens</a:t>
            </a:r>
            <a:r>
              <a:rPr lang="hr-HR" sz="1200" kern="1200" dirty="0" smtClean="0">
                <a:solidFill>
                  <a:schemeClr val="tx1"/>
                </a:solidFill>
                <a:latin typeface="+mn-lt"/>
                <a:ea typeface="+mn-ea"/>
                <a:cs typeface="+mn-cs"/>
              </a:rPr>
              <a:t>/</a:t>
            </a:r>
            <a:r>
              <a:rPr lang="hr-HR" sz="1200" kern="1200" dirty="0" err="1" smtClean="0">
                <a:solidFill>
                  <a:schemeClr val="tx1"/>
                </a:solidFill>
                <a:latin typeface="+mn-lt"/>
                <a:ea typeface="+mn-ea"/>
                <a:cs typeface="+mn-cs"/>
              </a:rPr>
              <a:t>copy</a:t>
            </a:r>
            <a:r>
              <a:rPr lang="en-GB" sz="1200" kern="1200" dirty="0" smtClean="0">
                <a:solidFill>
                  <a:schemeClr val="tx1"/>
                </a:solidFill>
                <a:latin typeface="+mn-lt"/>
                <a:ea typeface="+mn-ea"/>
                <a:cs typeface="+mn-cs"/>
              </a:rPr>
              <a:t> </a:t>
            </a:r>
            <a:r>
              <a:rPr lang="en-GB" sz="1200" kern="1200" dirty="0" smtClean="0">
                <a:solidFill>
                  <a:schemeClr val="tx1"/>
                </a:solidFill>
                <a:latin typeface="+mn-lt"/>
                <a:ea typeface="+mn-ea"/>
                <a:cs typeface="+mn-cs"/>
              </a:rPr>
              <a:t>in other Croatian heritage </a:t>
            </a:r>
            <a:r>
              <a:rPr lang="en-GB" sz="1200" kern="1200" dirty="0" smtClean="0">
                <a:solidFill>
                  <a:schemeClr val="tx1"/>
                </a:solidFill>
                <a:latin typeface="+mn-lt"/>
                <a:ea typeface="+mn-ea"/>
                <a:cs typeface="+mn-cs"/>
              </a:rPr>
              <a:t>establishments</a:t>
            </a:r>
            <a:r>
              <a:rPr lang="hr-HR" sz="1200" kern="1200" dirty="0" smtClean="0">
                <a:solidFill>
                  <a:schemeClr val="tx1"/>
                </a:solidFill>
                <a:latin typeface="+mn-lt"/>
                <a:ea typeface="+mn-ea"/>
                <a:cs typeface="+mn-cs"/>
              </a:rPr>
              <a:t>/</a:t>
            </a:r>
            <a:r>
              <a:rPr lang="hr-HR" sz="1200" kern="1200" dirty="0" err="1" smtClean="0">
                <a:solidFill>
                  <a:schemeClr val="tx1"/>
                </a:solidFill>
                <a:latin typeface="+mn-lt"/>
                <a:ea typeface="+mn-ea"/>
                <a:cs typeface="+mn-cs"/>
              </a:rPr>
              <a:t>institutions</a:t>
            </a:r>
            <a:r>
              <a:rPr lang="en-GB" sz="1200" kern="1200" dirty="0" smtClean="0">
                <a:solidFill>
                  <a:schemeClr val="tx1"/>
                </a:solidFill>
                <a:latin typeface="+mn-lt"/>
                <a:ea typeface="+mn-ea"/>
                <a:cs typeface="+mn-cs"/>
              </a:rPr>
              <a:t> </a:t>
            </a:r>
            <a:r>
              <a:rPr lang="en-GB" sz="1200" kern="1200" dirty="0" smtClean="0">
                <a:solidFill>
                  <a:schemeClr val="tx1"/>
                </a:solidFill>
                <a:latin typeface="+mn-lt"/>
                <a:ea typeface="+mn-ea"/>
                <a:cs typeface="+mn-cs"/>
              </a:rPr>
              <a:t>as well as publications that because of their age are worn-out and liable easily to be damaged.</a:t>
            </a:r>
            <a:endParaRPr lang="hr-HR" sz="1200" kern="1200" dirty="0" smtClean="0">
              <a:solidFill>
                <a:schemeClr val="tx1"/>
              </a:solidFill>
              <a:latin typeface="+mn-lt"/>
              <a:ea typeface="+mn-ea"/>
              <a:cs typeface="+mn-cs"/>
            </a:endParaRPr>
          </a:p>
          <a:p>
            <a:endParaRPr lang="hr-HR" sz="1200" kern="1200" dirty="0" smtClean="0">
              <a:solidFill>
                <a:schemeClr val="tx1"/>
              </a:solidFill>
              <a:latin typeface="+mn-lt"/>
              <a:ea typeface="+mn-ea"/>
              <a:cs typeface="+mn-cs"/>
            </a:endParaRPr>
          </a:p>
          <a:p>
            <a:r>
              <a:rPr lang="en-GB" sz="1200" kern="1200" dirty="0" smtClean="0">
                <a:solidFill>
                  <a:schemeClr val="tx1"/>
                </a:solidFill>
                <a:latin typeface="+mn-lt"/>
                <a:ea typeface="+mn-ea"/>
                <a:cs typeface="+mn-cs"/>
              </a:rPr>
              <a:t>In the first phase of the project, some of the manuscript material of the oldest library collection was digitalised: the Bauer Collection</a:t>
            </a:r>
            <a:endParaRPr lang="hr-HR" dirty="0"/>
          </a:p>
        </p:txBody>
      </p:sp>
      <p:sp>
        <p:nvSpPr>
          <p:cNvPr id="4" name="Slide Number Placeholder 3"/>
          <p:cNvSpPr>
            <a:spLocks noGrp="1"/>
          </p:cNvSpPr>
          <p:nvPr>
            <p:ph type="sldNum" sz="quarter" idx="10"/>
          </p:nvPr>
        </p:nvSpPr>
        <p:spPr/>
        <p:txBody>
          <a:bodyPr/>
          <a:lstStyle/>
          <a:p>
            <a:fld id="{2BBF3792-F37C-49A5-81E3-6C03BD766510}" type="slidenum">
              <a:rPr lang="hr-HR" smtClean="0"/>
              <a:pPr/>
              <a:t>3</a:t>
            </a:fld>
            <a:endParaRPr lang="hr-H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sz="1200" kern="1200" dirty="0" smtClean="0">
                <a:solidFill>
                  <a:schemeClr val="tx1"/>
                </a:solidFill>
                <a:latin typeface="+mn-lt"/>
                <a:ea typeface="+mn-ea"/>
                <a:cs typeface="+mn-cs"/>
              </a:rPr>
              <a:t>The Collection comprehends the donation of the MDC founder, Dr </a:t>
            </a:r>
            <a:r>
              <a:rPr lang="en-GB" sz="1200" kern="1200" dirty="0" err="1" smtClean="0">
                <a:solidFill>
                  <a:schemeClr val="tx1"/>
                </a:solidFill>
                <a:latin typeface="+mn-lt"/>
                <a:ea typeface="+mn-ea"/>
                <a:cs typeface="+mn-cs"/>
              </a:rPr>
              <a:t>Antun</a:t>
            </a:r>
            <a:r>
              <a:rPr lang="en-GB" sz="1200" kern="1200" dirty="0" smtClean="0">
                <a:solidFill>
                  <a:schemeClr val="tx1"/>
                </a:solidFill>
                <a:latin typeface="+mn-lt"/>
                <a:ea typeface="+mn-ea"/>
                <a:cs typeface="+mn-cs"/>
              </a:rPr>
              <a:t> Bauer, prominent archaeologist, </a:t>
            </a:r>
            <a:r>
              <a:rPr lang="en-GB" sz="1200" kern="1200" dirty="0" err="1" smtClean="0">
                <a:solidFill>
                  <a:schemeClr val="tx1"/>
                </a:solidFill>
                <a:latin typeface="+mn-lt"/>
                <a:ea typeface="+mn-ea"/>
                <a:cs typeface="+mn-cs"/>
              </a:rPr>
              <a:t>museologist</a:t>
            </a:r>
            <a:r>
              <a:rPr lang="en-GB" sz="1200" kern="1200" dirty="0" smtClean="0">
                <a:solidFill>
                  <a:schemeClr val="tx1"/>
                </a:solidFill>
                <a:latin typeface="+mn-lt"/>
                <a:ea typeface="+mn-ea"/>
                <a:cs typeface="+mn-cs"/>
              </a:rPr>
              <a:t> and collector, as well as the initiator and founder of and donor to numerous museum institutions in Croatia</a:t>
            </a:r>
            <a:endParaRPr lang="hr-HR" dirty="0"/>
          </a:p>
        </p:txBody>
      </p:sp>
      <p:sp>
        <p:nvSpPr>
          <p:cNvPr id="4" name="Slide Number Placeholder 3"/>
          <p:cNvSpPr>
            <a:spLocks noGrp="1"/>
          </p:cNvSpPr>
          <p:nvPr>
            <p:ph type="sldNum" sz="quarter" idx="10"/>
          </p:nvPr>
        </p:nvSpPr>
        <p:spPr/>
        <p:txBody>
          <a:bodyPr/>
          <a:lstStyle/>
          <a:p>
            <a:fld id="{2BBF3792-F37C-49A5-81E3-6C03BD766510}" type="slidenum">
              <a:rPr lang="hr-HR" smtClean="0"/>
              <a:pPr/>
              <a:t>4</a:t>
            </a:fld>
            <a:endParaRPr lang="hr-H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latin typeface="+mn-lt"/>
                <a:ea typeface="+mn-ea"/>
                <a:cs typeface="+mn-cs"/>
              </a:rPr>
              <a:t>In the first phase of the project, part of the unique MS bibliographic unit </a:t>
            </a:r>
            <a:r>
              <a:rPr lang="en-GB" sz="1200" i="1" kern="1200" dirty="0" smtClean="0">
                <a:solidFill>
                  <a:schemeClr val="tx1"/>
                </a:solidFill>
                <a:latin typeface="+mn-lt"/>
                <a:ea typeface="+mn-ea"/>
                <a:cs typeface="+mn-cs"/>
              </a:rPr>
              <a:t>Bibliography and material for art and similar disciplines </a:t>
            </a:r>
            <a:r>
              <a:rPr lang="en-GB" sz="1200" kern="1200" dirty="0" smtClean="0">
                <a:solidFill>
                  <a:schemeClr val="tx1"/>
                </a:solidFill>
                <a:latin typeface="+mn-lt"/>
                <a:ea typeface="+mn-ea"/>
                <a:cs typeface="+mn-cs"/>
              </a:rPr>
              <a:t>(Zagreb, 1951-1958) has been digitalised. The unit is made up of 31 numbered books that combined bibliographic, biographical and documentary material from cultural history, particularly the fine arts and historical </a:t>
            </a:r>
            <a:r>
              <a:rPr lang="en-GB" sz="1200" kern="1200" dirty="0" err="1" smtClean="0">
                <a:solidFill>
                  <a:schemeClr val="tx1"/>
                </a:solidFill>
                <a:latin typeface="+mn-lt"/>
                <a:ea typeface="+mn-ea"/>
                <a:cs typeface="+mn-cs"/>
              </a:rPr>
              <a:t>museology</a:t>
            </a:r>
            <a:r>
              <a:rPr lang="en-GB" sz="1200" kern="1200" dirty="0" smtClean="0">
                <a:solidFill>
                  <a:schemeClr val="tx1"/>
                </a:solidFill>
                <a:latin typeface="+mn-lt"/>
                <a:ea typeface="+mn-ea"/>
                <a:cs typeface="+mn-cs"/>
              </a:rPr>
              <a:t> from the 19</a:t>
            </a:r>
            <a:r>
              <a:rPr lang="en-GB" sz="1200" kern="1200" baseline="30000" dirty="0" smtClean="0">
                <a:solidFill>
                  <a:schemeClr val="tx1"/>
                </a:solidFill>
                <a:latin typeface="+mn-lt"/>
                <a:ea typeface="+mn-ea"/>
                <a:cs typeface="+mn-cs"/>
              </a:rPr>
              <a:t>th</a:t>
            </a:r>
            <a:r>
              <a:rPr lang="en-GB" sz="1200" kern="1200" dirty="0" smtClean="0">
                <a:solidFill>
                  <a:schemeClr val="tx1"/>
                </a:solidFill>
                <a:latin typeface="+mn-lt"/>
                <a:ea typeface="+mn-ea"/>
                <a:cs typeface="+mn-cs"/>
              </a:rPr>
              <a:t> century to the 1950s, from Croatia and the whole of the former Yugoslavia</a:t>
            </a:r>
            <a:r>
              <a:rPr lang="hr-HR" sz="1200" kern="1200" dirty="0" smtClean="0">
                <a:solidFill>
                  <a:schemeClr val="tx1"/>
                </a:solidFill>
                <a:latin typeface="+mn-lt"/>
                <a:ea typeface="+mn-ea"/>
                <a:cs typeface="+mn-cs"/>
              </a:rPr>
              <a:t>.</a:t>
            </a:r>
          </a:p>
          <a:p>
            <a:pPr marL="0" marR="0" indent="0" algn="l" defTabSz="914400" rtl="0" eaLnBrk="1" fontAlgn="auto" latinLnBrk="0" hangingPunct="1">
              <a:lnSpc>
                <a:spcPct val="100000"/>
              </a:lnSpc>
              <a:spcBef>
                <a:spcPts val="0"/>
              </a:spcBef>
              <a:spcAft>
                <a:spcPts val="0"/>
              </a:spcAft>
              <a:buClrTx/>
              <a:buSzTx/>
              <a:buFontTx/>
              <a:buNone/>
              <a:tabLst/>
              <a:defRPr/>
            </a:pPr>
            <a:endParaRPr lang="hr-HR"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latin typeface="+mn-lt"/>
                <a:ea typeface="+mn-ea"/>
                <a:cs typeface="+mn-cs"/>
              </a:rPr>
              <a:t>The material in the Bibliography is a unique document of exhibition events and a </a:t>
            </a:r>
            <a:r>
              <a:rPr lang="hr-HR" sz="1200" kern="1200" dirty="0" err="1" smtClean="0">
                <a:solidFill>
                  <a:schemeClr val="tx1"/>
                </a:solidFill>
                <a:latin typeface="+mn-lt"/>
                <a:ea typeface="+mn-ea"/>
                <a:cs typeface="+mn-cs"/>
              </a:rPr>
              <a:t>starting</a:t>
            </a:r>
            <a:r>
              <a:rPr lang="hr-HR" sz="1200" kern="1200" dirty="0" smtClean="0">
                <a:solidFill>
                  <a:schemeClr val="tx1"/>
                </a:solidFill>
                <a:latin typeface="+mn-lt"/>
                <a:ea typeface="+mn-ea"/>
                <a:cs typeface="+mn-cs"/>
              </a:rPr>
              <a:t> </a:t>
            </a:r>
            <a:r>
              <a:rPr lang="en-GB" sz="1200" kern="1200" dirty="0" smtClean="0">
                <a:solidFill>
                  <a:schemeClr val="tx1"/>
                </a:solidFill>
                <a:latin typeface="+mn-lt"/>
                <a:ea typeface="+mn-ea"/>
                <a:cs typeface="+mn-cs"/>
              </a:rPr>
              <a:t>point </a:t>
            </a:r>
            <a:r>
              <a:rPr lang="hr-HR" sz="1200" kern="1200" dirty="0" smtClean="0">
                <a:solidFill>
                  <a:schemeClr val="tx1"/>
                </a:solidFill>
                <a:latin typeface="+mn-lt"/>
                <a:ea typeface="+mn-ea"/>
                <a:cs typeface="+mn-cs"/>
              </a:rPr>
              <a:t>(</a:t>
            </a:r>
            <a:r>
              <a:rPr lang="en-GB" sz="1200" kern="1200" dirty="0" smtClean="0">
                <a:solidFill>
                  <a:schemeClr val="tx1"/>
                </a:solidFill>
                <a:latin typeface="+mn-lt"/>
                <a:ea typeface="+mn-ea"/>
                <a:cs typeface="+mn-cs"/>
              </a:rPr>
              <a:t>of departure</a:t>
            </a:r>
            <a:r>
              <a:rPr lang="hr-HR" sz="1200" kern="1200" dirty="0" smtClean="0">
                <a:solidFill>
                  <a:schemeClr val="tx1"/>
                </a:solidFill>
                <a:latin typeface="+mn-lt"/>
                <a:ea typeface="+mn-ea"/>
                <a:cs typeface="+mn-cs"/>
              </a:rPr>
              <a:t>)</a:t>
            </a:r>
            <a:r>
              <a:rPr lang="en-GB" sz="1200" kern="1200" dirty="0" smtClean="0">
                <a:solidFill>
                  <a:schemeClr val="tx1"/>
                </a:solidFill>
                <a:latin typeface="+mn-lt"/>
                <a:ea typeface="+mn-ea"/>
                <a:cs typeface="+mn-cs"/>
              </a:rPr>
              <a:t> </a:t>
            </a:r>
            <a:r>
              <a:rPr lang="en-GB" sz="1200" kern="1200" dirty="0" smtClean="0">
                <a:solidFill>
                  <a:schemeClr val="tx1"/>
                </a:solidFill>
                <a:latin typeface="+mn-lt"/>
                <a:ea typeface="+mn-ea"/>
                <a:cs typeface="+mn-cs"/>
              </a:rPr>
              <a:t>for varied cultural, art history and </a:t>
            </a:r>
            <a:r>
              <a:rPr lang="en-GB" sz="1200" kern="1200" dirty="0" err="1" smtClean="0">
                <a:solidFill>
                  <a:schemeClr val="tx1"/>
                </a:solidFill>
                <a:latin typeface="+mn-lt"/>
                <a:ea typeface="+mn-ea"/>
                <a:cs typeface="+mn-cs"/>
              </a:rPr>
              <a:t>museological</a:t>
            </a:r>
            <a:r>
              <a:rPr lang="en-GB" sz="1200" kern="1200" dirty="0" smtClean="0">
                <a:solidFill>
                  <a:schemeClr val="tx1"/>
                </a:solidFill>
                <a:latin typeface="+mn-lt"/>
                <a:ea typeface="+mn-ea"/>
                <a:cs typeface="+mn-cs"/>
              </a:rPr>
              <a:t> researches.</a:t>
            </a:r>
            <a:endParaRPr lang="hr-HR"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hr-HR" sz="1200" kern="1200" dirty="0" smtClean="0">
              <a:solidFill>
                <a:schemeClr val="tx1"/>
              </a:solidFill>
              <a:latin typeface="+mn-lt"/>
              <a:ea typeface="+mn-ea"/>
              <a:cs typeface="+mn-cs"/>
            </a:endParaRPr>
          </a:p>
          <a:p>
            <a:endParaRPr lang="hr-HR" dirty="0"/>
          </a:p>
        </p:txBody>
      </p:sp>
      <p:sp>
        <p:nvSpPr>
          <p:cNvPr id="4" name="Slide Number Placeholder 3"/>
          <p:cNvSpPr>
            <a:spLocks noGrp="1"/>
          </p:cNvSpPr>
          <p:nvPr>
            <p:ph type="sldNum" sz="quarter" idx="10"/>
          </p:nvPr>
        </p:nvSpPr>
        <p:spPr/>
        <p:txBody>
          <a:bodyPr/>
          <a:lstStyle/>
          <a:p>
            <a:fld id="{2BBF3792-F37C-49A5-81E3-6C03BD766510}" type="slidenum">
              <a:rPr lang="hr-HR" smtClean="0"/>
              <a:pPr/>
              <a:t>5</a:t>
            </a:fld>
            <a:endParaRPr lang="hr-H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sz="1200" kern="1200" dirty="0" smtClean="0">
                <a:solidFill>
                  <a:schemeClr val="tx1"/>
                </a:solidFill>
                <a:latin typeface="+mn-lt"/>
                <a:ea typeface="+mn-ea"/>
                <a:cs typeface="+mn-cs"/>
              </a:rPr>
              <a:t>With respect to the themes represented and the structure of the contents, books from this bibliographic unit can be divided into four basic thematic units:</a:t>
            </a:r>
            <a:endParaRPr lang="hr-HR" sz="1200" kern="1200" dirty="0" smtClean="0">
              <a:solidFill>
                <a:schemeClr val="tx1"/>
              </a:solidFill>
              <a:latin typeface="+mn-lt"/>
              <a:ea typeface="+mn-ea"/>
              <a:cs typeface="+mn-cs"/>
            </a:endParaRPr>
          </a:p>
          <a:p>
            <a:pPr marL="228600" indent="-228600">
              <a:buAutoNum type="arabicPeriod"/>
            </a:pPr>
            <a:r>
              <a:rPr lang="en-GB" sz="1200" kern="1200" dirty="0" err="1" smtClean="0">
                <a:solidFill>
                  <a:schemeClr val="tx1"/>
                </a:solidFill>
                <a:latin typeface="+mn-lt"/>
                <a:ea typeface="+mn-ea"/>
                <a:cs typeface="+mn-cs"/>
              </a:rPr>
              <a:t>Gipsotheque</a:t>
            </a:r>
            <a:r>
              <a:rPr lang="en-GB" sz="1200" kern="1200" dirty="0" smtClean="0">
                <a:solidFill>
                  <a:schemeClr val="tx1"/>
                </a:solidFill>
                <a:latin typeface="+mn-lt"/>
                <a:ea typeface="+mn-ea"/>
                <a:cs typeface="+mn-cs"/>
              </a:rPr>
              <a:t> collections,</a:t>
            </a:r>
            <a:endParaRPr lang="hr-HR" sz="1200" kern="1200" dirty="0" smtClean="0">
              <a:solidFill>
                <a:schemeClr val="tx1"/>
              </a:solidFill>
              <a:latin typeface="+mn-lt"/>
              <a:ea typeface="+mn-ea"/>
              <a:cs typeface="+mn-cs"/>
            </a:endParaRPr>
          </a:p>
          <a:p>
            <a:pPr marL="228600" indent="-228600">
              <a:buNone/>
            </a:pPr>
            <a:endParaRPr lang="hr-HR" sz="1200" kern="1200" dirty="0" smtClean="0">
              <a:solidFill>
                <a:schemeClr val="tx1"/>
              </a:solidFill>
              <a:latin typeface="+mn-lt"/>
              <a:ea typeface="+mn-ea"/>
              <a:cs typeface="+mn-cs"/>
            </a:endParaRPr>
          </a:p>
          <a:p>
            <a:r>
              <a:rPr lang="en-GB" sz="1200" kern="1200" dirty="0" smtClean="0">
                <a:solidFill>
                  <a:schemeClr val="tx1"/>
                </a:solidFill>
                <a:latin typeface="+mn-lt"/>
                <a:ea typeface="+mn-ea"/>
                <a:cs typeface="+mn-cs"/>
              </a:rPr>
              <a:t>2. Chronologies of exhibitions (the books contain chronologies of individual and collective exhibitions held in Croatia, in the towns of the former Yugoslavia and a chronology of important exhibitions of Croatian artists held abroad from 1840 to 1952),</a:t>
            </a:r>
            <a:endParaRPr lang="hr-HR" sz="1200" kern="1200" dirty="0" smtClean="0">
              <a:solidFill>
                <a:schemeClr val="tx1"/>
              </a:solidFill>
              <a:latin typeface="+mn-lt"/>
              <a:ea typeface="+mn-ea"/>
              <a:cs typeface="+mn-cs"/>
            </a:endParaRPr>
          </a:p>
          <a:p>
            <a:endParaRPr lang="hr-HR" sz="1200" kern="1200" dirty="0" smtClean="0">
              <a:solidFill>
                <a:schemeClr val="tx1"/>
              </a:solidFill>
              <a:latin typeface="+mn-lt"/>
              <a:ea typeface="+mn-ea"/>
              <a:cs typeface="+mn-cs"/>
            </a:endParaRPr>
          </a:p>
          <a:p>
            <a:r>
              <a:rPr lang="en-GB" sz="1200" kern="1200" dirty="0" smtClean="0">
                <a:solidFill>
                  <a:schemeClr val="tx1"/>
                </a:solidFill>
                <a:latin typeface="+mn-lt"/>
                <a:ea typeface="+mn-ea"/>
                <a:cs typeface="+mn-cs"/>
              </a:rPr>
              <a:t>3. Biographies and autobiographies of visual artists (the books also contain a list of and biographies of fine artists from the card index system of the fine artists of Yugoslavia of the  Fine Arts Archives, and autobiographies of fine artists collected in the Archives of the Federation of Fine Artists of Yugoslavia),</a:t>
            </a:r>
            <a:endParaRPr lang="hr-HR" sz="1200" kern="1200" dirty="0" smtClean="0">
              <a:solidFill>
                <a:schemeClr val="tx1"/>
              </a:solidFill>
              <a:latin typeface="+mn-lt"/>
              <a:ea typeface="+mn-ea"/>
              <a:cs typeface="+mn-cs"/>
            </a:endParaRPr>
          </a:p>
          <a:p>
            <a:endParaRPr lang="hr-HR" sz="1200" kern="1200" dirty="0" smtClean="0">
              <a:solidFill>
                <a:schemeClr val="tx1"/>
              </a:solidFill>
              <a:latin typeface="+mn-lt"/>
              <a:ea typeface="+mn-ea"/>
              <a:cs typeface="+mn-cs"/>
            </a:endParaRPr>
          </a:p>
          <a:p>
            <a:r>
              <a:rPr lang="en-GB" sz="1200" kern="1200" dirty="0" smtClean="0">
                <a:solidFill>
                  <a:schemeClr val="tx1"/>
                </a:solidFill>
                <a:latin typeface="+mn-lt"/>
                <a:ea typeface="+mn-ea"/>
                <a:cs typeface="+mn-cs"/>
              </a:rPr>
              <a:t>4. Bibliographies of articles (retrospective bibliographies of articles from specialised periodicals, papers, dailies and reviews issued in Croatian and the former Yugoslavia and abroad since their first appearance up to the 1950s); about 30,000 selected bibliographical entries related to artistic and cultural life, listed from 72 periodical titles</a:t>
            </a:r>
            <a:endParaRPr lang="hr-HR" dirty="0"/>
          </a:p>
        </p:txBody>
      </p:sp>
      <p:sp>
        <p:nvSpPr>
          <p:cNvPr id="4" name="Slide Number Placeholder 3"/>
          <p:cNvSpPr>
            <a:spLocks noGrp="1"/>
          </p:cNvSpPr>
          <p:nvPr>
            <p:ph type="sldNum" sz="quarter" idx="10"/>
          </p:nvPr>
        </p:nvSpPr>
        <p:spPr/>
        <p:txBody>
          <a:bodyPr/>
          <a:lstStyle/>
          <a:p>
            <a:fld id="{2BBF3792-F37C-49A5-81E3-6C03BD766510}" type="slidenum">
              <a:rPr lang="hr-HR" smtClean="0"/>
              <a:pPr/>
              <a:t>6</a:t>
            </a:fld>
            <a:endParaRPr lang="hr-H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r-HR" dirty="0"/>
          </a:p>
        </p:txBody>
      </p:sp>
      <p:sp>
        <p:nvSpPr>
          <p:cNvPr id="4" name="Slide Number Placeholder 3"/>
          <p:cNvSpPr>
            <a:spLocks noGrp="1"/>
          </p:cNvSpPr>
          <p:nvPr>
            <p:ph type="sldNum" sz="quarter" idx="10"/>
          </p:nvPr>
        </p:nvSpPr>
        <p:spPr/>
        <p:txBody>
          <a:bodyPr/>
          <a:lstStyle/>
          <a:p>
            <a:fld id="{2BBF3792-F37C-49A5-81E3-6C03BD766510}" type="slidenum">
              <a:rPr lang="hr-HR" smtClean="0"/>
              <a:pPr/>
              <a:t>7</a:t>
            </a:fld>
            <a:endParaRPr lang="hr-H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sz="1200" kern="1200" dirty="0" smtClean="0">
                <a:solidFill>
                  <a:schemeClr val="tx1"/>
                </a:solidFill>
                <a:latin typeface="+mn-lt"/>
                <a:ea typeface="+mn-ea"/>
                <a:cs typeface="+mn-cs"/>
              </a:rPr>
              <a:t>The careful selection of the </a:t>
            </a:r>
            <a:r>
              <a:rPr lang="en-GB" sz="1200" i="1" kern="1200" dirty="0" smtClean="0">
                <a:solidFill>
                  <a:schemeClr val="tx1"/>
                </a:solidFill>
                <a:latin typeface="+mn-lt"/>
                <a:ea typeface="+mn-ea"/>
                <a:cs typeface="+mn-cs"/>
              </a:rPr>
              <a:t>Bibliography </a:t>
            </a:r>
            <a:r>
              <a:rPr lang="hr-HR" sz="1200" i="1" kern="1200" dirty="0" smtClean="0">
                <a:solidFill>
                  <a:schemeClr val="tx1"/>
                </a:solidFill>
                <a:latin typeface="+mn-lt"/>
                <a:ea typeface="+mn-ea"/>
                <a:cs typeface="+mn-cs"/>
              </a:rPr>
              <a:t>(</a:t>
            </a:r>
            <a:r>
              <a:rPr lang="en-GB" sz="1200" i="1" kern="1200" dirty="0" smtClean="0">
                <a:solidFill>
                  <a:schemeClr val="tx1"/>
                </a:solidFill>
                <a:latin typeface="+mn-lt"/>
                <a:ea typeface="+mn-ea"/>
                <a:cs typeface="+mn-cs"/>
              </a:rPr>
              <a:t>and </a:t>
            </a:r>
            <a:r>
              <a:rPr lang="en-GB" sz="1200" i="1" kern="1200" dirty="0" smtClean="0">
                <a:solidFill>
                  <a:schemeClr val="tx1"/>
                </a:solidFill>
                <a:latin typeface="+mn-lt"/>
                <a:ea typeface="+mn-ea"/>
                <a:cs typeface="+mn-cs"/>
              </a:rPr>
              <a:t>material for art and similar </a:t>
            </a:r>
            <a:r>
              <a:rPr lang="en-GB" sz="1200" i="1" kern="1200" dirty="0" smtClean="0">
                <a:solidFill>
                  <a:schemeClr val="tx1"/>
                </a:solidFill>
                <a:latin typeface="+mn-lt"/>
                <a:ea typeface="+mn-ea"/>
                <a:cs typeface="+mn-cs"/>
              </a:rPr>
              <a:t>disciplines</a:t>
            </a:r>
            <a:r>
              <a:rPr lang="hr-HR" sz="1200" i="1" kern="1200" dirty="0" smtClean="0">
                <a:solidFill>
                  <a:schemeClr val="tx1"/>
                </a:solidFill>
                <a:latin typeface="+mn-lt"/>
                <a:ea typeface="+mn-ea"/>
                <a:cs typeface="+mn-cs"/>
              </a:rPr>
              <a:t>)</a:t>
            </a:r>
            <a:r>
              <a:rPr lang="en-GB" sz="1200" i="1" kern="1200" dirty="0" smtClean="0">
                <a:solidFill>
                  <a:schemeClr val="tx1"/>
                </a:solidFill>
                <a:latin typeface="+mn-lt"/>
                <a:ea typeface="+mn-ea"/>
                <a:cs typeface="+mn-cs"/>
              </a:rPr>
              <a:t> </a:t>
            </a:r>
            <a:r>
              <a:rPr lang="en-GB" sz="1200" kern="1200" dirty="0" smtClean="0">
                <a:solidFill>
                  <a:schemeClr val="tx1"/>
                </a:solidFill>
                <a:latin typeface="+mn-lt"/>
                <a:ea typeface="+mn-ea"/>
                <a:cs typeface="+mn-cs"/>
              </a:rPr>
              <a:t>for digitalisation took into account several basic criteria. </a:t>
            </a:r>
            <a:endParaRPr lang="hr-HR" sz="1200" kern="1200" dirty="0" smtClean="0">
              <a:solidFill>
                <a:schemeClr val="tx1"/>
              </a:solidFill>
              <a:latin typeface="+mn-lt"/>
              <a:ea typeface="+mn-ea"/>
              <a:cs typeface="+mn-cs"/>
            </a:endParaRPr>
          </a:p>
          <a:p>
            <a:r>
              <a:rPr lang="en-GB" sz="1200" kern="1200" dirty="0" smtClean="0">
                <a:solidFill>
                  <a:schemeClr val="tx1"/>
                </a:solidFill>
                <a:latin typeface="+mn-lt"/>
                <a:ea typeface="+mn-ea"/>
                <a:cs typeface="+mn-cs"/>
              </a:rPr>
              <a:t>With respect to the content, context and meaning of the original of the </a:t>
            </a:r>
            <a:r>
              <a:rPr lang="en-GB" sz="1200" i="1" kern="1200" dirty="0" smtClean="0">
                <a:solidFill>
                  <a:schemeClr val="tx1"/>
                </a:solidFill>
                <a:latin typeface="+mn-lt"/>
                <a:ea typeface="+mn-ea"/>
                <a:cs typeface="+mn-cs"/>
              </a:rPr>
              <a:t>Bibliography</a:t>
            </a:r>
            <a:r>
              <a:rPr lang="en-GB" sz="1200" kern="1200" dirty="0" smtClean="0">
                <a:solidFill>
                  <a:schemeClr val="tx1"/>
                </a:solidFill>
                <a:latin typeface="+mn-lt"/>
                <a:ea typeface="+mn-ea"/>
                <a:cs typeface="+mn-cs"/>
              </a:rPr>
              <a:t> we identified:</a:t>
            </a:r>
            <a:endParaRPr lang="hr-HR" sz="1200" kern="1200" dirty="0" smtClean="0">
              <a:solidFill>
                <a:schemeClr val="tx1"/>
              </a:solidFill>
              <a:latin typeface="+mn-lt"/>
              <a:ea typeface="+mn-ea"/>
              <a:cs typeface="+mn-cs"/>
            </a:endParaRPr>
          </a:p>
          <a:p>
            <a:pPr lvl="0"/>
            <a:r>
              <a:rPr lang="hr-HR" sz="1200" kern="1200" dirty="0" smtClean="0">
                <a:solidFill>
                  <a:schemeClr val="tx1"/>
                </a:solidFill>
                <a:latin typeface="+mn-lt"/>
                <a:ea typeface="+mn-ea"/>
                <a:cs typeface="+mn-cs"/>
              </a:rPr>
              <a:t>- </a:t>
            </a:r>
            <a:r>
              <a:rPr lang="en-GB" sz="1200" kern="1200" dirty="0" smtClean="0">
                <a:solidFill>
                  <a:schemeClr val="tx1"/>
                </a:solidFill>
                <a:latin typeface="+mn-lt"/>
                <a:ea typeface="+mn-ea"/>
                <a:cs typeface="+mn-cs"/>
              </a:rPr>
              <a:t>the exceptional value of the content of the bibliographical unit that is a resource for research in art history, </a:t>
            </a:r>
            <a:r>
              <a:rPr lang="en-GB" sz="1200" kern="1200" dirty="0" err="1" smtClean="0">
                <a:solidFill>
                  <a:schemeClr val="tx1"/>
                </a:solidFill>
                <a:latin typeface="+mn-lt"/>
                <a:ea typeface="+mn-ea"/>
                <a:cs typeface="+mn-cs"/>
              </a:rPr>
              <a:t>museology</a:t>
            </a:r>
            <a:r>
              <a:rPr lang="en-GB" sz="1200" kern="1200" dirty="0" smtClean="0">
                <a:solidFill>
                  <a:schemeClr val="tx1"/>
                </a:solidFill>
                <a:latin typeface="+mn-lt"/>
                <a:ea typeface="+mn-ea"/>
                <a:cs typeface="+mn-cs"/>
              </a:rPr>
              <a:t> and culture studies,</a:t>
            </a:r>
            <a:endParaRPr lang="hr-HR" sz="1200" kern="1200" dirty="0" smtClean="0">
              <a:solidFill>
                <a:schemeClr val="tx1"/>
              </a:solidFill>
              <a:latin typeface="+mn-lt"/>
              <a:ea typeface="+mn-ea"/>
              <a:cs typeface="+mn-cs"/>
            </a:endParaRPr>
          </a:p>
          <a:p>
            <a:pPr lvl="0"/>
            <a:r>
              <a:rPr lang="hr-HR" sz="1200" kern="1200" dirty="0" smtClean="0">
                <a:solidFill>
                  <a:schemeClr val="tx1"/>
                </a:solidFill>
                <a:latin typeface="+mn-lt"/>
                <a:ea typeface="+mn-ea"/>
                <a:cs typeface="+mn-cs"/>
              </a:rPr>
              <a:t>- </a:t>
            </a:r>
            <a:r>
              <a:rPr lang="en-GB" sz="1200" kern="1200" dirty="0" smtClean="0">
                <a:solidFill>
                  <a:schemeClr val="tx1"/>
                </a:solidFill>
                <a:latin typeface="+mn-lt"/>
                <a:ea typeface="+mn-ea"/>
                <a:cs typeface="+mn-cs"/>
              </a:rPr>
              <a:t>a high degree of information value deriving from the structure and organisation of the contents (featuring the forms of bibliography, lexicon and timeline),</a:t>
            </a:r>
            <a:endParaRPr lang="hr-HR" sz="1200" kern="1200" dirty="0" smtClean="0">
              <a:solidFill>
                <a:schemeClr val="tx1"/>
              </a:solidFill>
              <a:latin typeface="+mn-lt"/>
              <a:ea typeface="+mn-ea"/>
              <a:cs typeface="+mn-cs"/>
            </a:endParaRPr>
          </a:p>
          <a:p>
            <a:pPr lvl="0">
              <a:buFontTx/>
              <a:buChar char="-"/>
            </a:pPr>
            <a:r>
              <a:rPr lang="en-GB" sz="1200" kern="1200" dirty="0" smtClean="0">
                <a:solidFill>
                  <a:schemeClr val="tx1"/>
                </a:solidFill>
                <a:latin typeface="+mn-lt"/>
                <a:ea typeface="+mn-ea"/>
                <a:cs typeface="+mn-cs"/>
              </a:rPr>
              <a:t>the one-of-a-kind cultural history and bibliographic importance in the contemporary context. </a:t>
            </a:r>
            <a:endParaRPr lang="hr-HR" sz="1200" kern="1200" dirty="0" smtClean="0">
              <a:solidFill>
                <a:schemeClr val="tx1"/>
              </a:solidFill>
              <a:latin typeface="+mn-lt"/>
              <a:ea typeface="+mn-ea"/>
              <a:cs typeface="+mn-cs"/>
            </a:endParaRPr>
          </a:p>
          <a:p>
            <a:pPr lvl="0">
              <a:buFontTx/>
              <a:buChar char="-"/>
            </a:pPr>
            <a:endParaRPr lang="hr-HR" sz="1200" kern="1200" dirty="0" smtClean="0">
              <a:solidFill>
                <a:schemeClr val="tx1"/>
              </a:solidFill>
              <a:latin typeface="+mn-lt"/>
              <a:ea typeface="+mn-ea"/>
              <a:cs typeface="+mn-cs"/>
            </a:endParaRPr>
          </a:p>
          <a:p>
            <a:pPr lvl="0">
              <a:buFontTx/>
              <a:buChar char="-"/>
            </a:pPr>
            <a:r>
              <a:rPr lang="hr-HR" sz="1200" kern="1200" dirty="0" smtClean="0">
                <a:solidFill>
                  <a:schemeClr val="tx1"/>
                </a:solidFill>
                <a:latin typeface="+mn-lt"/>
                <a:ea typeface="+mn-ea"/>
                <a:cs typeface="+mn-cs"/>
              </a:rPr>
              <a:t> </a:t>
            </a:r>
            <a:r>
              <a:rPr lang="en-GB" sz="1200" kern="1200" dirty="0" smtClean="0">
                <a:solidFill>
                  <a:schemeClr val="tx1"/>
                </a:solidFill>
                <a:latin typeface="+mn-lt"/>
                <a:ea typeface="+mn-ea"/>
                <a:cs typeface="+mn-cs"/>
              </a:rPr>
              <a:t>As </a:t>
            </a:r>
            <a:r>
              <a:rPr lang="en-GB" sz="1200" kern="1200" dirty="0" smtClean="0">
                <a:solidFill>
                  <a:schemeClr val="tx1"/>
                </a:solidFill>
                <a:latin typeface="+mn-lt"/>
                <a:ea typeface="+mn-ea"/>
                <a:cs typeface="+mn-cs"/>
              </a:rPr>
              <a:t>well as all this, the Bibliography has a high collateral value for its editor is Dr </a:t>
            </a:r>
            <a:r>
              <a:rPr lang="en-GB" sz="1200" kern="1200" dirty="0" err="1" smtClean="0">
                <a:solidFill>
                  <a:schemeClr val="tx1"/>
                </a:solidFill>
                <a:latin typeface="+mn-lt"/>
                <a:ea typeface="+mn-ea"/>
                <a:cs typeface="+mn-cs"/>
              </a:rPr>
              <a:t>Antun</a:t>
            </a:r>
            <a:r>
              <a:rPr lang="en-GB" sz="1200" kern="1200" dirty="0" smtClean="0">
                <a:solidFill>
                  <a:schemeClr val="tx1"/>
                </a:solidFill>
                <a:latin typeface="+mn-lt"/>
                <a:ea typeface="+mn-ea"/>
                <a:cs typeface="+mn-cs"/>
              </a:rPr>
              <a:t> Bauer, also the founder of the MDC and the donor of many books, including the Bibliography. </a:t>
            </a:r>
            <a:endParaRPr lang="hr-HR" sz="1200" kern="1200" dirty="0" smtClean="0">
              <a:solidFill>
                <a:schemeClr val="tx1"/>
              </a:solidFill>
              <a:latin typeface="+mn-lt"/>
              <a:ea typeface="+mn-ea"/>
              <a:cs typeface="+mn-cs"/>
            </a:endParaRPr>
          </a:p>
          <a:p>
            <a:pPr lvl="0">
              <a:buFontTx/>
              <a:buChar char="-"/>
            </a:pPr>
            <a:r>
              <a:rPr lang="hr-HR" sz="1200" kern="1200" dirty="0" smtClean="0">
                <a:solidFill>
                  <a:schemeClr val="tx1"/>
                </a:solidFill>
                <a:latin typeface="+mn-lt"/>
                <a:ea typeface="+mn-ea"/>
                <a:cs typeface="+mn-cs"/>
              </a:rPr>
              <a:t> </a:t>
            </a:r>
            <a:r>
              <a:rPr lang="en-GB" sz="1200" kern="1200" dirty="0" smtClean="0">
                <a:solidFill>
                  <a:schemeClr val="tx1"/>
                </a:solidFill>
                <a:latin typeface="+mn-lt"/>
                <a:ea typeface="+mn-ea"/>
                <a:cs typeface="+mn-cs"/>
              </a:rPr>
              <a:t>Similarly</a:t>
            </a:r>
            <a:r>
              <a:rPr lang="en-GB" sz="1200" kern="1200" dirty="0" smtClean="0">
                <a:solidFill>
                  <a:schemeClr val="tx1"/>
                </a:solidFill>
                <a:latin typeface="+mn-lt"/>
                <a:ea typeface="+mn-ea"/>
                <a:cs typeface="+mn-cs"/>
              </a:rPr>
              <a:t>, over the course of time, the Bibliography has taken on emblematic significance, which contributes to the recognition of the uniqueness of the MDC library holdings</a:t>
            </a:r>
            <a:endParaRPr lang="hr-HR" sz="1200" kern="1200" dirty="0" smtClean="0">
              <a:solidFill>
                <a:schemeClr val="tx1"/>
              </a:solidFill>
              <a:latin typeface="+mn-lt"/>
              <a:ea typeface="+mn-ea"/>
              <a:cs typeface="+mn-cs"/>
            </a:endParaRPr>
          </a:p>
          <a:p>
            <a:endParaRPr lang="hr-HR" dirty="0"/>
          </a:p>
        </p:txBody>
      </p:sp>
      <p:sp>
        <p:nvSpPr>
          <p:cNvPr id="4" name="Slide Number Placeholder 3"/>
          <p:cNvSpPr>
            <a:spLocks noGrp="1"/>
          </p:cNvSpPr>
          <p:nvPr>
            <p:ph type="sldNum" sz="quarter" idx="10"/>
          </p:nvPr>
        </p:nvSpPr>
        <p:spPr/>
        <p:txBody>
          <a:bodyPr/>
          <a:lstStyle/>
          <a:p>
            <a:fld id="{2BBF3792-F37C-49A5-81E3-6C03BD766510}" type="slidenum">
              <a:rPr lang="hr-HR" smtClean="0"/>
              <a:pPr/>
              <a:t>8</a:t>
            </a:fld>
            <a:endParaRPr lang="hr-H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latin typeface="+mn-lt"/>
                <a:ea typeface="+mn-ea"/>
                <a:cs typeface="+mn-cs"/>
              </a:rPr>
              <a:t>But enabling free examination of the original MS via digital copies on the Web was not our ultimate objective. </a:t>
            </a:r>
            <a:endParaRPr lang="hr-HR"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latin typeface="+mn-lt"/>
                <a:ea typeface="+mn-ea"/>
                <a:cs typeface="+mn-cs"/>
              </a:rPr>
              <a:t>The </a:t>
            </a:r>
            <a:r>
              <a:rPr lang="en-GB" sz="1200" kern="1200" dirty="0" smtClean="0">
                <a:solidFill>
                  <a:schemeClr val="tx1"/>
                </a:solidFill>
                <a:latin typeface="+mn-lt"/>
                <a:ea typeface="+mn-ea"/>
                <a:cs typeface="+mn-cs"/>
              </a:rPr>
              <a:t>point of Web presentation was seen in the addition of value that with text and image and references would contextualise the contents of the entire bibliographic unit, and of each individual volume, explain them in detail and, enriched in this way, offer them to the users of virtual contents.</a:t>
            </a:r>
            <a:endParaRPr lang="hr-HR"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hr-HR" sz="1200" kern="1200" dirty="0" smtClean="0">
                <a:solidFill>
                  <a:schemeClr val="tx1"/>
                </a:solidFill>
                <a:latin typeface="+mn-lt"/>
                <a:ea typeface="+mn-ea"/>
                <a:cs typeface="+mn-cs"/>
              </a:rPr>
              <a:t>+</a:t>
            </a:r>
          </a:p>
          <a:p>
            <a:pPr marL="0" marR="0" indent="0" algn="l" defTabSz="914400" rtl="0" eaLnBrk="1" fontAlgn="auto" latinLnBrk="0" hangingPunct="1">
              <a:lnSpc>
                <a:spcPct val="100000"/>
              </a:lnSpc>
              <a:spcBef>
                <a:spcPts val="0"/>
              </a:spcBef>
              <a:spcAft>
                <a:spcPts val="0"/>
              </a:spcAft>
              <a:buClrTx/>
              <a:buSzTx/>
              <a:buFontTx/>
              <a:buNone/>
              <a:tabLst/>
              <a:defRPr/>
            </a:pPr>
            <a:r>
              <a:rPr lang="hr-HR" sz="1200" kern="1200" dirty="0" smtClean="0">
                <a:solidFill>
                  <a:schemeClr val="tx1"/>
                </a:solidFill>
                <a:latin typeface="+mn-lt"/>
                <a:ea typeface="+mn-ea"/>
                <a:cs typeface="+mn-cs"/>
              </a:rPr>
              <a:t>On </a:t>
            </a:r>
            <a:r>
              <a:rPr lang="hr-HR" sz="1200" kern="1200" dirty="0" err="1" smtClean="0">
                <a:solidFill>
                  <a:schemeClr val="tx1"/>
                </a:solidFill>
                <a:latin typeface="+mn-lt"/>
                <a:ea typeface="+mn-ea"/>
                <a:cs typeface="+mn-cs"/>
              </a:rPr>
              <a:t>the</a:t>
            </a:r>
            <a:r>
              <a:rPr lang="hr-HR" sz="1200" kern="1200" dirty="0" smtClean="0">
                <a:solidFill>
                  <a:schemeClr val="tx1"/>
                </a:solidFill>
                <a:latin typeface="+mn-lt"/>
                <a:ea typeface="+mn-ea"/>
                <a:cs typeface="+mn-cs"/>
              </a:rPr>
              <a:t> </a:t>
            </a:r>
            <a:r>
              <a:rPr lang="hr-HR" sz="1200" kern="1200" dirty="0" err="1" smtClean="0">
                <a:solidFill>
                  <a:schemeClr val="tx1"/>
                </a:solidFill>
                <a:latin typeface="+mn-lt"/>
                <a:ea typeface="+mn-ea"/>
                <a:cs typeface="+mn-cs"/>
              </a:rPr>
              <a:t>slide</a:t>
            </a:r>
            <a:r>
              <a:rPr lang="hr-HR" sz="1200" kern="1200" dirty="0" smtClean="0">
                <a:solidFill>
                  <a:schemeClr val="tx1"/>
                </a:solidFill>
                <a:latin typeface="+mn-lt"/>
                <a:ea typeface="+mn-ea"/>
                <a:cs typeface="+mn-cs"/>
              </a:rPr>
              <a:t> are </a:t>
            </a:r>
            <a:r>
              <a:rPr lang="hr-HR" sz="1200" kern="1200" dirty="0" err="1" smtClean="0">
                <a:solidFill>
                  <a:schemeClr val="tx1"/>
                </a:solidFill>
                <a:latin typeface="+mn-lt"/>
                <a:ea typeface="+mn-ea"/>
                <a:cs typeface="+mn-cs"/>
              </a:rPr>
              <a:t>listed</a:t>
            </a:r>
            <a:r>
              <a:rPr lang="hr-HR" sz="1200" kern="1200" dirty="0" smtClean="0">
                <a:solidFill>
                  <a:schemeClr val="tx1"/>
                </a:solidFill>
                <a:latin typeface="+mn-lt"/>
                <a:ea typeface="+mn-ea"/>
                <a:cs typeface="+mn-cs"/>
              </a:rPr>
              <a:t> </a:t>
            </a:r>
            <a:r>
              <a:rPr lang="hr-HR" sz="1200" kern="1200" dirty="0" err="1" smtClean="0">
                <a:solidFill>
                  <a:schemeClr val="tx1"/>
                </a:solidFill>
                <a:latin typeface="+mn-lt"/>
                <a:ea typeface="+mn-ea"/>
                <a:cs typeface="+mn-cs"/>
              </a:rPr>
              <a:t>the</a:t>
            </a:r>
            <a:r>
              <a:rPr lang="hr-HR" sz="1200" kern="1200" dirty="0" smtClean="0">
                <a:solidFill>
                  <a:schemeClr val="tx1"/>
                </a:solidFill>
                <a:latin typeface="+mn-lt"/>
                <a:ea typeface="+mn-ea"/>
                <a:cs typeface="+mn-cs"/>
              </a:rPr>
              <a:t> </a:t>
            </a:r>
            <a:r>
              <a:rPr lang="hr-HR" sz="1200" kern="1200" dirty="0" err="1" smtClean="0">
                <a:solidFill>
                  <a:schemeClr val="tx1"/>
                </a:solidFill>
                <a:latin typeface="+mn-lt"/>
                <a:ea typeface="+mn-ea"/>
                <a:cs typeface="+mn-cs"/>
              </a:rPr>
              <a:t>objective</a:t>
            </a:r>
            <a:r>
              <a:rPr lang="hr-HR" sz="1200" kern="1200" dirty="0" smtClean="0">
                <a:solidFill>
                  <a:schemeClr val="tx1"/>
                </a:solidFill>
                <a:latin typeface="+mn-lt"/>
                <a:ea typeface="+mn-ea"/>
                <a:cs typeface="+mn-cs"/>
              </a:rPr>
              <a:t> </a:t>
            </a:r>
            <a:r>
              <a:rPr lang="hr-HR" sz="1200" kern="1200" dirty="0" err="1" smtClean="0">
                <a:solidFill>
                  <a:schemeClr val="tx1"/>
                </a:solidFill>
                <a:latin typeface="+mn-lt"/>
                <a:ea typeface="+mn-ea"/>
                <a:cs typeface="+mn-cs"/>
              </a:rPr>
              <a:t>and</a:t>
            </a:r>
            <a:r>
              <a:rPr lang="hr-HR" sz="1200" kern="1200" dirty="0" smtClean="0">
                <a:solidFill>
                  <a:schemeClr val="tx1"/>
                </a:solidFill>
                <a:latin typeface="+mn-lt"/>
                <a:ea typeface="+mn-ea"/>
                <a:cs typeface="+mn-cs"/>
              </a:rPr>
              <a:t> </a:t>
            </a:r>
            <a:r>
              <a:rPr lang="hr-HR" sz="1200" kern="1200" dirty="0" err="1" smtClean="0">
                <a:solidFill>
                  <a:schemeClr val="tx1"/>
                </a:solidFill>
                <a:latin typeface="+mn-lt"/>
                <a:ea typeface="+mn-ea"/>
                <a:cs typeface="+mn-cs"/>
              </a:rPr>
              <a:t>purpose</a:t>
            </a:r>
            <a:r>
              <a:rPr lang="hr-HR" sz="1200" kern="1200" dirty="0" smtClean="0">
                <a:solidFill>
                  <a:schemeClr val="tx1"/>
                </a:solidFill>
                <a:latin typeface="+mn-lt"/>
                <a:ea typeface="+mn-ea"/>
                <a:cs typeface="+mn-cs"/>
              </a:rPr>
              <a:t> </a:t>
            </a:r>
            <a:r>
              <a:rPr lang="hr-HR" sz="1200" kern="1200" dirty="0" err="1" smtClean="0">
                <a:solidFill>
                  <a:schemeClr val="tx1"/>
                </a:solidFill>
                <a:latin typeface="+mn-lt"/>
                <a:ea typeface="+mn-ea"/>
                <a:cs typeface="+mn-cs"/>
              </a:rPr>
              <a:t>of</a:t>
            </a:r>
            <a:r>
              <a:rPr lang="hr-HR" sz="1200" kern="1200" dirty="0" smtClean="0">
                <a:solidFill>
                  <a:schemeClr val="tx1"/>
                </a:solidFill>
                <a:latin typeface="+mn-lt"/>
                <a:ea typeface="+mn-ea"/>
                <a:cs typeface="+mn-cs"/>
              </a:rPr>
              <a:t> web </a:t>
            </a:r>
            <a:r>
              <a:rPr lang="hr-HR" sz="1200" kern="1200" dirty="0" err="1" smtClean="0">
                <a:solidFill>
                  <a:schemeClr val="tx1"/>
                </a:solidFill>
                <a:latin typeface="+mn-lt"/>
                <a:ea typeface="+mn-ea"/>
                <a:cs typeface="+mn-cs"/>
              </a:rPr>
              <a:t>presentation</a:t>
            </a:r>
            <a:r>
              <a:rPr lang="hr-HR" sz="1200" kern="1200" dirty="0" smtClean="0">
                <a:solidFill>
                  <a:schemeClr val="tx1"/>
                </a:solidFill>
                <a:latin typeface="+mn-lt"/>
                <a:ea typeface="+mn-ea"/>
                <a:cs typeface="+mn-cs"/>
              </a:rPr>
              <a:t>!</a:t>
            </a:r>
          </a:p>
          <a:p>
            <a:endParaRPr lang="hr-HR" dirty="0" smtClean="0"/>
          </a:p>
          <a:p>
            <a:endParaRPr lang="hr-HR" dirty="0"/>
          </a:p>
        </p:txBody>
      </p:sp>
      <p:sp>
        <p:nvSpPr>
          <p:cNvPr id="4" name="Slide Number Placeholder 3"/>
          <p:cNvSpPr>
            <a:spLocks noGrp="1"/>
          </p:cNvSpPr>
          <p:nvPr>
            <p:ph type="sldNum" sz="quarter" idx="10"/>
          </p:nvPr>
        </p:nvSpPr>
        <p:spPr/>
        <p:txBody>
          <a:bodyPr/>
          <a:lstStyle/>
          <a:p>
            <a:fld id="{2BBF3792-F37C-49A5-81E3-6C03BD766510}" type="slidenum">
              <a:rPr lang="hr-HR" smtClean="0"/>
              <a:pPr/>
              <a:t>9</a:t>
            </a:fld>
            <a:endParaRPr lang="hr-H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795E61B1-595A-410B-9438-4F8515477E8F}" type="datetime1">
              <a:rPr lang="hr-HR" smtClean="0"/>
              <a:pPr/>
              <a:t>16.5.2011.</a:t>
            </a:fld>
            <a:endParaRPr lang="hr-HR"/>
          </a:p>
        </p:txBody>
      </p:sp>
      <p:sp>
        <p:nvSpPr>
          <p:cNvPr id="17" name="Footer Placeholder 16"/>
          <p:cNvSpPr>
            <a:spLocks noGrp="1"/>
          </p:cNvSpPr>
          <p:nvPr>
            <p:ph type="ftr" sz="quarter" idx="11"/>
          </p:nvPr>
        </p:nvSpPr>
        <p:spPr bwMode="auto">
          <a:xfrm rot="5400000">
            <a:off x="7077269" y="4181669"/>
            <a:ext cx="3657600" cy="384048"/>
          </a:xfrm>
        </p:spPr>
        <p:txBody>
          <a:bodyPr/>
          <a:lstStyle/>
          <a:p>
            <a:r>
              <a:rPr lang="en-US" smtClean="0"/>
              <a:t>The Sixth SEEDI Conference, Zagreb, May 18-20, 2011</a:t>
            </a:r>
            <a:endParaRPr lang="hr-H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21699E3D-E065-4C01-A8DF-F67A6655E8C9}" type="slidenum">
              <a:rPr lang="hr-HR" smtClean="0"/>
              <a:pPr/>
              <a:t>‹#›</a:t>
            </a:fld>
            <a:endParaRPr lang="hr-H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8062250-7E11-4E31-9927-9A133565F1F1}" type="datetime1">
              <a:rPr lang="hr-HR" smtClean="0"/>
              <a:pPr/>
              <a:t>16.5.2011.</a:t>
            </a:fld>
            <a:endParaRPr lang="hr-HR"/>
          </a:p>
        </p:txBody>
      </p:sp>
      <p:sp>
        <p:nvSpPr>
          <p:cNvPr id="5" name="Footer Placeholder 4"/>
          <p:cNvSpPr>
            <a:spLocks noGrp="1"/>
          </p:cNvSpPr>
          <p:nvPr>
            <p:ph type="ftr" sz="quarter" idx="11"/>
          </p:nvPr>
        </p:nvSpPr>
        <p:spPr/>
        <p:txBody>
          <a:bodyPr/>
          <a:lstStyle/>
          <a:p>
            <a:r>
              <a:rPr lang="en-US" smtClean="0"/>
              <a:t>The Sixth SEEDI Conference, Zagreb, May 18-20, 2011</a:t>
            </a:r>
            <a:endParaRPr lang="hr-HR"/>
          </a:p>
        </p:txBody>
      </p:sp>
      <p:sp>
        <p:nvSpPr>
          <p:cNvPr id="6" name="Slide Number Placeholder 5"/>
          <p:cNvSpPr>
            <a:spLocks noGrp="1"/>
          </p:cNvSpPr>
          <p:nvPr>
            <p:ph type="sldNum" sz="quarter" idx="12"/>
          </p:nvPr>
        </p:nvSpPr>
        <p:spPr/>
        <p:txBody>
          <a:bodyPr/>
          <a:lstStyle/>
          <a:p>
            <a:fld id="{21699E3D-E065-4C01-A8DF-F67A6655E8C9}" type="slidenum">
              <a:rPr lang="hr-HR" smtClean="0"/>
              <a:pPr/>
              <a:t>‹#›</a:t>
            </a:fld>
            <a:endParaRPr lang="hr-H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98DD146-D253-4688-A3C0-7A1AB20FABB9}" type="datetime1">
              <a:rPr lang="hr-HR" smtClean="0"/>
              <a:pPr/>
              <a:t>16.5.2011.</a:t>
            </a:fld>
            <a:endParaRPr lang="hr-HR"/>
          </a:p>
        </p:txBody>
      </p:sp>
      <p:sp>
        <p:nvSpPr>
          <p:cNvPr id="5" name="Footer Placeholder 4"/>
          <p:cNvSpPr>
            <a:spLocks noGrp="1"/>
          </p:cNvSpPr>
          <p:nvPr>
            <p:ph type="ftr" sz="quarter" idx="11"/>
          </p:nvPr>
        </p:nvSpPr>
        <p:spPr/>
        <p:txBody>
          <a:bodyPr/>
          <a:lstStyle/>
          <a:p>
            <a:r>
              <a:rPr lang="en-US" smtClean="0"/>
              <a:t>The Sixth SEEDI Conference, Zagreb, May 18-20, 2011</a:t>
            </a:r>
            <a:endParaRPr lang="hr-HR"/>
          </a:p>
        </p:txBody>
      </p:sp>
      <p:sp>
        <p:nvSpPr>
          <p:cNvPr id="6" name="Slide Number Placeholder 5"/>
          <p:cNvSpPr>
            <a:spLocks noGrp="1"/>
          </p:cNvSpPr>
          <p:nvPr>
            <p:ph type="sldNum" sz="quarter" idx="12"/>
          </p:nvPr>
        </p:nvSpPr>
        <p:spPr/>
        <p:txBody>
          <a:bodyPr/>
          <a:lstStyle/>
          <a:p>
            <a:fld id="{21699E3D-E065-4C01-A8DF-F67A6655E8C9}" type="slidenum">
              <a:rPr lang="hr-HR" smtClean="0"/>
              <a:pPr/>
              <a:t>‹#›</a:t>
            </a:fld>
            <a:endParaRPr lang="hr-H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97F97A68-785F-48F7-90DC-6712C469FB90}" type="datetime1">
              <a:rPr lang="hr-HR" smtClean="0"/>
              <a:pPr/>
              <a:t>16.5.2011.</a:t>
            </a:fld>
            <a:endParaRPr lang="hr-HR"/>
          </a:p>
        </p:txBody>
      </p:sp>
      <p:sp>
        <p:nvSpPr>
          <p:cNvPr id="9" name="Slide Number Placeholder 8"/>
          <p:cNvSpPr>
            <a:spLocks noGrp="1"/>
          </p:cNvSpPr>
          <p:nvPr>
            <p:ph type="sldNum" sz="quarter" idx="15"/>
          </p:nvPr>
        </p:nvSpPr>
        <p:spPr/>
        <p:txBody>
          <a:bodyPr rtlCol="0"/>
          <a:lstStyle/>
          <a:p>
            <a:fld id="{21699E3D-E065-4C01-A8DF-F67A6655E8C9}" type="slidenum">
              <a:rPr lang="hr-HR" smtClean="0"/>
              <a:pPr/>
              <a:t>‹#›</a:t>
            </a:fld>
            <a:endParaRPr lang="hr-HR"/>
          </a:p>
        </p:txBody>
      </p:sp>
      <p:sp>
        <p:nvSpPr>
          <p:cNvPr id="10" name="Footer Placeholder 9"/>
          <p:cNvSpPr>
            <a:spLocks noGrp="1"/>
          </p:cNvSpPr>
          <p:nvPr>
            <p:ph type="ftr" sz="quarter" idx="16"/>
          </p:nvPr>
        </p:nvSpPr>
        <p:spPr/>
        <p:txBody>
          <a:bodyPr rtlCol="0"/>
          <a:lstStyle/>
          <a:p>
            <a:r>
              <a:rPr lang="en-US" smtClean="0"/>
              <a:t>The Sixth SEEDI Conference, Zagreb, May 18-20, 2011</a:t>
            </a:r>
            <a:endParaRPr lang="hr-H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75284DDF-0B50-438B-89A2-F1033A3CDC09}" type="datetime1">
              <a:rPr lang="hr-HR" smtClean="0"/>
              <a:pPr/>
              <a:t>16.5.2011.</a:t>
            </a:fld>
            <a:endParaRPr lang="hr-HR"/>
          </a:p>
        </p:txBody>
      </p:sp>
      <p:sp>
        <p:nvSpPr>
          <p:cNvPr id="5" name="Footer Placeholder 4"/>
          <p:cNvSpPr>
            <a:spLocks noGrp="1"/>
          </p:cNvSpPr>
          <p:nvPr>
            <p:ph type="ftr" sz="quarter" idx="11"/>
          </p:nvPr>
        </p:nvSpPr>
        <p:spPr bwMode="auto">
          <a:xfrm rot="5400000">
            <a:off x="7077456" y="4178808"/>
            <a:ext cx="3657600" cy="384048"/>
          </a:xfrm>
        </p:spPr>
        <p:txBody>
          <a:bodyPr/>
          <a:lstStyle/>
          <a:p>
            <a:r>
              <a:rPr lang="en-US" smtClean="0"/>
              <a:t>The Sixth SEEDI Conference, Zagreb, May 18-20, 2011</a:t>
            </a:r>
            <a:endParaRPr lang="hr-H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21699E3D-E065-4C01-A8DF-F67A6655E8C9}" type="slidenum">
              <a:rPr lang="hr-HR" smtClean="0"/>
              <a:pPr/>
              <a:t>‹#›</a:t>
            </a:fld>
            <a:endParaRPr lang="hr-H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5823EAD-E455-471A-91BC-6B80D976B605}" type="datetime1">
              <a:rPr lang="hr-HR" smtClean="0"/>
              <a:pPr/>
              <a:t>16.5.2011.</a:t>
            </a:fld>
            <a:endParaRPr lang="hr-HR"/>
          </a:p>
        </p:txBody>
      </p:sp>
      <p:sp>
        <p:nvSpPr>
          <p:cNvPr id="6" name="Footer Placeholder 5"/>
          <p:cNvSpPr>
            <a:spLocks noGrp="1"/>
          </p:cNvSpPr>
          <p:nvPr>
            <p:ph type="ftr" sz="quarter" idx="11"/>
          </p:nvPr>
        </p:nvSpPr>
        <p:spPr/>
        <p:txBody>
          <a:bodyPr/>
          <a:lstStyle/>
          <a:p>
            <a:r>
              <a:rPr lang="en-US" smtClean="0"/>
              <a:t>The Sixth SEEDI Conference, Zagreb, May 18-20, 2011</a:t>
            </a:r>
            <a:endParaRPr lang="hr-HR"/>
          </a:p>
        </p:txBody>
      </p:sp>
      <p:sp>
        <p:nvSpPr>
          <p:cNvPr id="7" name="Slide Number Placeholder 6"/>
          <p:cNvSpPr>
            <a:spLocks noGrp="1"/>
          </p:cNvSpPr>
          <p:nvPr>
            <p:ph type="sldNum" sz="quarter" idx="12"/>
          </p:nvPr>
        </p:nvSpPr>
        <p:spPr/>
        <p:txBody>
          <a:bodyPr/>
          <a:lstStyle/>
          <a:p>
            <a:fld id="{21699E3D-E065-4C01-A8DF-F67A6655E8C9}" type="slidenum">
              <a:rPr lang="hr-HR" smtClean="0"/>
              <a:pPr/>
              <a:t>‹#›</a:t>
            </a:fld>
            <a:endParaRPr lang="hr-HR"/>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C8C382D7-F5D1-4CD2-906F-D94EE6DABFD8}" type="datetime1">
              <a:rPr lang="hr-HR" smtClean="0"/>
              <a:pPr/>
              <a:t>16.5.2011.</a:t>
            </a:fld>
            <a:endParaRPr lang="hr-HR"/>
          </a:p>
        </p:txBody>
      </p:sp>
      <p:sp>
        <p:nvSpPr>
          <p:cNvPr id="8" name="Footer Placeholder 7"/>
          <p:cNvSpPr>
            <a:spLocks noGrp="1"/>
          </p:cNvSpPr>
          <p:nvPr>
            <p:ph type="ftr" sz="quarter" idx="11"/>
          </p:nvPr>
        </p:nvSpPr>
        <p:spPr/>
        <p:txBody>
          <a:bodyPr/>
          <a:lstStyle/>
          <a:p>
            <a:r>
              <a:rPr lang="en-US" smtClean="0"/>
              <a:t>The Sixth SEEDI Conference, Zagreb, May 18-20, 2011</a:t>
            </a:r>
            <a:endParaRPr lang="hr-HR"/>
          </a:p>
        </p:txBody>
      </p:sp>
      <p:sp>
        <p:nvSpPr>
          <p:cNvPr id="9" name="Slide Number Placeholder 8"/>
          <p:cNvSpPr>
            <a:spLocks noGrp="1"/>
          </p:cNvSpPr>
          <p:nvPr>
            <p:ph type="sldNum" sz="quarter" idx="12"/>
          </p:nvPr>
        </p:nvSpPr>
        <p:spPr/>
        <p:txBody>
          <a:bodyPr/>
          <a:lstStyle/>
          <a:p>
            <a:fld id="{21699E3D-E065-4C01-A8DF-F67A6655E8C9}" type="slidenum">
              <a:rPr lang="hr-HR" smtClean="0"/>
              <a:pPr/>
              <a:t>‹#›</a:t>
            </a:fld>
            <a:endParaRPr lang="hr-HR"/>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C427433F-D26D-485A-AD9C-5385A3C90FB8}" type="datetime1">
              <a:rPr lang="hr-HR" smtClean="0"/>
              <a:pPr/>
              <a:t>16.5.2011.</a:t>
            </a:fld>
            <a:endParaRPr lang="hr-HR"/>
          </a:p>
        </p:txBody>
      </p:sp>
      <p:sp>
        <p:nvSpPr>
          <p:cNvPr id="7" name="Slide Number Placeholder 6"/>
          <p:cNvSpPr>
            <a:spLocks noGrp="1"/>
          </p:cNvSpPr>
          <p:nvPr>
            <p:ph type="sldNum" sz="quarter" idx="11"/>
          </p:nvPr>
        </p:nvSpPr>
        <p:spPr/>
        <p:txBody>
          <a:bodyPr rtlCol="0"/>
          <a:lstStyle/>
          <a:p>
            <a:fld id="{21699E3D-E065-4C01-A8DF-F67A6655E8C9}" type="slidenum">
              <a:rPr lang="hr-HR" smtClean="0"/>
              <a:pPr/>
              <a:t>‹#›</a:t>
            </a:fld>
            <a:endParaRPr lang="hr-HR"/>
          </a:p>
        </p:txBody>
      </p:sp>
      <p:sp>
        <p:nvSpPr>
          <p:cNvPr id="8" name="Footer Placeholder 7"/>
          <p:cNvSpPr>
            <a:spLocks noGrp="1"/>
          </p:cNvSpPr>
          <p:nvPr>
            <p:ph type="ftr" sz="quarter" idx="12"/>
          </p:nvPr>
        </p:nvSpPr>
        <p:spPr/>
        <p:txBody>
          <a:bodyPr rtlCol="0"/>
          <a:lstStyle/>
          <a:p>
            <a:r>
              <a:rPr lang="en-US" smtClean="0"/>
              <a:t>The Sixth SEEDI Conference, Zagreb, May 18-20, 2011</a:t>
            </a:r>
            <a:endParaRPr lang="hr-H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4BAF6A-07DD-4312-8849-76C6D8A0CC8A}" type="datetime1">
              <a:rPr lang="hr-HR" smtClean="0"/>
              <a:pPr/>
              <a:t>16.5.2011.</a:t>
            </a:fld>
            <a:endParaRPr lang="hr-HR"/>
          </a:p>
        </p:txBody>
      </p:sp>
      <p:sp>
        <p:nvSpPr>
          <p:cNvPr id="3" name="Footer Placeholder 2"/>
          <p:cNvSpPr>
            <a:spLocks noGrp="1"/>
          </p:cNvSpPr>
          <p:nvPr>
            <p:ph type="ftr" sz="quarter" idx="11"/>
          </p:nvPr>
        </p:nvSpPr>
        <p:spPr/>
        <p:txBody>
          <a:bodyPr/>
          <a:lstStyle/>
          <a:p>
            <a:r>
              <a:rPr lang="en-US" smtClean="0"/>
              <a:t>The Sixth SEEDI Conference, Zagreb, May 18-20, 2011</a:t>
            </a:r>
            <a:endParaRPr lang="hr-HR"/>
          </a:p>
        </p:txBody>
      </p:sp>
      <p:sp>
        <p:nvSpPr>
          <p:cNvPr id="4" name="Slide Number Placeholder 3"/>
          <p:cNvSpPr>
            <a:spLocks noGrp="1"/>
          </p:cNvSpPr>
          <p:nvPr>
            <p:ph type="sldNum" sz="quarter" idx="12"/>
          </p:nvPr>
        </p:nvSpPr>
        <p:spPr/>
        <p:txBody>
          <a:bodyPr/>
          <a:lstStyle/>
          <a:p>
            <a:fld id="{21699E3D-E065-4C01-A8DF-F67A6655E8C9}" type="slidenum">
              <a:rPr lang="hr-HR" smtClean="0"/>
              <a:pPr/>
              <a:t>‹#›</a:t>
            </a:fld>
            <a:endParaRPr lang="hr-H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EA8FE80E-B7EF-44FD-9F98-7C260EAA4B10}" type="datetime1">
              <a:rPr lang="hr-HR" smtClean="0"/>
              <a:pPr/>
              <a:t>16.5.2011.</a:t>
            </a:fld>
            <a:endParaRPr lang="hr-HR"/>
          </a:p>
        </p:txBody>
      </p:sp>
      <p:sp>
        <p:nvSpPr>
          <p:cNvPr id="22" name="Slide Number Placeholder 21"/>
          <p:cNvSpPr>
            <a:spLocks noGrp="1"/>
          </p:cNvSpPr>
          <p:nvPr>
            <p:ph type="sldNum" sz="quarter" idx="15"/>
          </p:nvPr>
        </p:nvSpPr>
        <p:spPr/>
        <p:txBody>
          <a:bodyPr rtlCol="0"/>
          <a:lstStyle/>
          <a:p>
            <a:fld id="{21699E3D-E065-4C01-A8DF-F67A6655E8C9}" type="slidenum">
              <a:rPr lang="hr-HR" smtClean="0"/>
              <a:pPr/>
              <a:t>‹#›</a:t>
            </a:fld>
            <a:endParaRPr lang="hr-HR"/>
          </a:p>
        </p:txBody>
      </p:sp>
      <p:sp>
        <p:nvSpPr>
          <p:cNvPr id="23" name="Footer Placeholder 22"/>
          <p:cNvSpPr>
            <a:spLocks noGrp="1"/>
          </p:cNvSpPr>
          <p:nvPr>
            <p:ph type="ftr" sz="quarter" idx="16"/>
          </p:nvPr>
        </p:nvSpPr>
        <p:spPr/>
        <p:txBody>
          <a:bodyPr rtlCol="0"/>
          <a:lstStyle/>
          <a:p>
            <a:r>
              <a:rPr lang="en-US" smtClean="0"/>
              <a:t>The Sixth SEEDI Conference, Zagreb, May 18-20, 2011</a:t>
            </a:r>
            <a:endParaRPr lang="hr-H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F59F32E8-88E8-4B07-99F1-7606587B05A5}" type="datetime1">
              <a:rPr lang="hr-HR" smtClean="0"/>
              <a:pPr/>
              <a:t>16.5.2011.</a:t>
            </a:fld>
            <a:endParaRPr lang="hr-HR"/>
          </a:p>
        </p:txBody>
      </p:sp>
      <p:sp>
        <p:nvSpPr>
          <p:cNvPr id="18" name="Slide Number Placeholder 17"/>
          <p:cNvSpPr>
            <a:spLocks noGrp="1"/>
          </p:cNvSpPr>
          <p:nvPr>
            <p:ph type="sldNum" sz="quarter" idx="11"/>
          </p:nvPr>
        </p:nvSpPr>
        <p:spPr/>
        <p:txBody>
          <a:bodyPr rtlCol="0"/>
          <a:lstStyle/>
          <a:p>
            <a:fld id="{21699E3D-E065-4C01-A8DF-F67A6655E8C9}" type="slidenum">
              <a:rPr lang="hr-HR" smtClean="0"/>
              <a:pPr/>
              <a:t>‹#›</a:t>
            </a:fld>
            <a:endParaRPr lang="hr-HR"/>
          </a:p>
        </p:txBody>
      </p:sp>
      <p:sp>
        <p:nvSpPr>
          <p:cNvPr id="21" name="Footer Placeholder 20"/>
          <p:cNvSpPr>
            <a:spLocks noGrp="1"/>
          </p:cNvSpPr>
          <p:nvPr>
            <p:ph type="ftr" sz="quarter" idx="12"/>
          </p:nvPr>
        </p:nvSpPr>
        <p:spPr/>
        <p:txBody>
          <a:bodyPr rtlCol="0"/>
          <a:lstStyle/>
          <a:p>
            <a:r>
              <a:rPr lang="en-US" smtClean="0"/>
              <a:t>The Sixth SEEDI Conference, Zagreb, May 18-20, 2011</a:t>
            </a:r>
            <a:endParaRPr lang="hr-H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557E73E8-94FD-4A1B-B688-6E6D274EBBB0}" type="datetime1">
              <a:rPr lang="hr-HR" smtClean="0"/>
              <a:pPr/>
              <a:t>16.5.2011.</a:t>
            </a:fld>
            <a:endParaRPr lang="hr-HR"/>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r>
              <a:rPr lang="en-US" smtClean="0"/>
              <a:t>The Sixth SEEDI Conference, Zagreb, May 18-20, 2011</a:t>
            </a:r>
            <a:endParaRPr lang="hr-HR"/>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21699E3D-E065-4C01-A8DF-F67A6655E8C9}" type="slidenum">
              <a:rPr lang="hr-HR" smtClean="0"/>
              <a:pPr/>
              <a:t>‹#›</a:t>
            </a:fld>
            <a:endParaRPr lang="hr-H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hyperlink" Target="http://antunbauer.mdc.hr/index.php/static"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antunbauer.mdc.hr/index.php/static/flash/XXIII"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antunbauer.mdc.hr/index.php/static/flash/XXIX"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antunbauer.mdc.hr/index.php/static/bibliografije/II"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http://antunbauer.mdc.hr/index.php/static/bibliografije"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www.mdc.hr/hr/muzeji-u-hrvatskoj/hvm-pregled-muzeja/"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www.mdc.hr/hr/mdc/knjiznica/katalog-knjiznice" TargetMode="External"/><Relationship Id="rId5" Type="http://schemas.openxmlformats.org/officeDocument/2006/relationships/hyperlink" Target="http://www.mdc.hr/hr/mdc/arhiv/personalni-arhiv-zasluznih-muzealaca/" TargetMode="External"/><Relationship Id="rId4" Type="http://schemas.openxmlformats.org/officeDocument/2006/relationships/hyperlink" Target="http://antunbauer.mdc.hr/index.php/static/zbirke"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antunbauer.mdc.hr/index.php/static/zbirke/VIII"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http://www.plsavez.hr/hp-arhiva/194208.pdf"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hazu.arhivpro.hr/index.php?search=2&amp;paging=1&amp;query=proljetni+salon"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hyperlink" Target="http://antunbauer.mdc.hr/index.php/static/flash/XXIII-083"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antunbauer.mdc.hr/index.php/search"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339752" y="2852936"/>
            <a:ext cx="6172200" cy="1894362"/>
          </a:xfrm>
        </p:spPr>
        <p:txBody>
          <a:bodyPr>
            <a:normAutofit fontScale="90000"/>
          </a:bodyPr>
          <a:lstStyle/>
          <a:p>
            <a:r>
              <a:rPr lang="en-GB" dirty="0" smtClean="0"/>
              <a:t>A project for the digitalisation of a manuscript bibliographic unit </a:t>
            </a:r>
            <a:r>
              <a:rPr lang="hr-HR" dirty="0" smtClean="0"/>
              <a:t/>
            </a:r>
            <a:br>
              <a:rPr lang="hr-HR" dirty="0" smtClean="0"/>
            </a:br>
            <a:r>
              <a:rPr lang="hr-HR" sz="2200" dirty="0" smtClean="0"/>
              <a:t>- </a:t>
            </a:r>
            <a:r>
              <a:rPr lang="en-GB" sz="2200" cap="none" dirty="0" smtClean="0"/>
              <a:t>opportunities for and implementation of the virtual contextualisation of text</a:t>
            </a:r>
            <a:endParaRPr lang="hr-HR" sz="2200" dirty="0"/>
          </a:p>
        </p:txBody>
      </p:sp>
      <p:sp>
        <p:nvSpPr>
          <p:cNvPr id="3" name="Subtitle 2"/>
          <p:cNvSpPr>
            <a:spLocks noGrp="1"/>
          </p:cNvSpPr>
          <p:nvPr>
            <p:ph type="subTitle" idx="1"/>
          </p:nvPr>
        </p:nvSpPr>
        <p:spPr>
          <a:xfrm>
            <a:off x="2483768" y="5085184"/>
            <a:ext cx="6172200" cy="1289738"/>
          </a:xfrm>
        </p:spPr>
        <p:txBody>
          <a:bodyPr>
            <a:normAutofit fontScale="92500" lnSpcReduction="20000"/>
          </a:bodyPr>
          <a:lstStyle/>
          <a:p>
            <a:endParaRPr lang="hr-HR" dirty="0" smtClean="0"/>
          </a:p>
          <a:p>
            <a:endParaRPr lang="hr-HR" dirty="0" smtClean="0"/>
          </a:p>
          <a:p>
            <a:r>
              <a:rPr lang="hr-HR" b="0" dirty="0" err="1" smtClean="0"/>
              <a:t>M.sc</a:t>
            </a:r>
            <a:r>
              <a:rPr lang="hr-HR" b="0" dirty="0" smtClean="0"/>
              <a:t>. Snježana Radovanlija Mileusnić</a:t>
            </a:r>
            <a:br>
              <a:rPr lang="hr-HR" b="0" dirty="0" smtClean="0"/>
            </a:br>
            <a:r>
              <a:rPr lang="hr-HR" b="0" dirty="0" err="1" smtClean="0"/>
              <a:t>Museum</a:t>
            </a:r>
            <a:r>
              <a:rPr lang="hr-HR" b="0" dirty="0" smtClean="0"/>
              <a:t> </a:t>
            </a:r>
            <a:r>
              <a:rPr lang="hr-HR" b="0" dirty="0" err="1" smtClean="0"/>
              <a:t>Documentation</a:t>
            </a:r>
            <a:r>
              <a:rPr lang="hr-HR" b="0" dirty="0" smtClean="0"/>
              <a:t> Centre, Zagreb</a:t>
            </a:r>
            <a:br>
              <a:rPr lang="hr-HR" b="0" dirty="0" smtClean="0"/>
            </a:br>
            <a:r>
              <a:rPr lang="hr-HR" b="0" dirty="0" err="1" smtClean="0"/>
              <a:t>sradov</a:t>
            </a:r>
            <a:r>
              <a:rPr lang="hr-HR" b="0" dirty="0" smtClean="0"/>
              <a:t>@</a:t>
            </a:r>
            <a:r>
              <a:rPr lang="hr-HR" b="0" dirty="0" err="1" smtClean="0"/>
              <a:t>mdc.hr</a:t>
            </a:r>
            <a:endParaRPr lang="hr-HR" b="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smtClean="0"/>
              <a:t>The structure, contents and data of the Web presentation of digitalised contents </a:t>
            </a:r>
            <a:endParaRPr lang="hr-HR" dirty="0"/>
          </a:p>
        </p:txBody>
      </p:sp>
      <p:sp>
        <p:nvSpPr>
          <p:cNvPr id="3" name="Content Placeholder 2"/>
          <p:cNvSpPr>
            <a:spLocks noGrp="1"/>
          </p:cNvSpPr>
          <p:nvPr>
            <p:ph type="body" idx="1"/>
          </p:nvPr>
        </p:nvSpPr>
        <p:spPr/>
        <p:txBody>
          <a:bodyPr>
            <a:normAutofit/>
          </a:bodyPr>
          <a:lstStyle/>
          <a:p>
            <a:pPr>
              <a:buNone/>
            </a:pPr>
            <a:endParaRPr lang="hr-HR" sz="2800" dirty="0" smtClean="0"/>
          </a:p>
          <a:p>
            <a:pPr>
              <a:buNone/>
            </a:pPr>
            <a:endParaRPr lang="hr-H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dirty="0" smtClean="0"/>
              <a:t>CONTENTS</a:t>
            </a:r>
            <a:endParaRPr lang="hr-HR" dirty="0"/>
          </a:p>
        </p:txBody>
      </p:sp>
      <p:sp>
        <p:nvSpPr>
          <p:cNvPr id="3" name="Content Placeholder 2"/>
          <p:cNvSpPr>
            <a:spLocks noGrp="1"/>
          </p:cNvSpPr>
          <p:nvPr>
            <p:ph sz="quarter" idx="1"/>
          </p:nvPr>
        </p:nvSpPr>
        <p:spPr>
          <a:xfrm>
            <a:off x="457200" y="1600200"/>
            <a:ext cx="7643192" cy="4873752"/>
          </a:xfrm>
        </p:spPr>
        <p:txBody>
          <a:bodyPr>
            <a:normAutofit/>
          </a:bodyPr>
          <a:lstStyle/>
          <a:p>
            <a:r>
              <a:rPr lang="en-GB" dirty="0" smtClean="0"/>
              <a:t>The Web presentation was produced as a component part of the site of the MDC accessible at: </a:t>
            </a:r>
            <a:endParaRPr lang="hr-HR" dirty="0" smtClean="0"/>
          </a:p>
          <a:p>
            <a:pPr algn="ctr">
              <a:buNone/>
            </a:pPr>
            <a:r>
              <a:rPr lang="hr-HR" sz="2800" dirty="0" smtClean="0">
                <a:hlinkClick r:id="rId3"/>
              </a:rPr>
              <a:t>http://antunbauer.mdc.hr/</a:t>
            </a:r>
            <a:r>
              <a:rPr lang="hr-HR" sz="2800" dirty="0" err="1" smtClean="0">
                <a:hlinkClick r:id="rId3"/>
              </a:rPr>
              <a:t>index.php</a:t>
            </a:r>
            <a:r>
              <a:rPr lang="hr-HR" sz="2800" dirty="0" smtClean="0">
                <a:hlinkClick r:id="rId3"/>
              </a:rPr>
              <a:t>/</a:t>
            </a:r>
            <a:r>
              <a:rPr lang="hr-HR" sz="2800" dirty="0" err="1" smtClean="0">
                <a:hlinkClick r:id="rId3"/>
              </a:rPr>
              <a:t>static</a:t>
            </a:r>
            <a:endParaRPr lang="hr-HR" sz="2800" dirty="0" smtClean="0"/>
          </a:p>
          <a:p>
            <a:endParaRPr lang="hr-HR" dirty="0" smtClean="0"/>
          </a:p>
          <a:p>
            <a:r>
              <a:rPr lang="en-GB" dirty="0" smtClean="0"/>
              <a:t>the Bauer Collection, </a:t>
            </a:r>
            <a:endParaRPr lang="hr-HR" dirty="0" smtClean="0"/>
          </a:p>
          <a:p>
            <a:r>
              <a:rPr lang="en-GB" dirty="0" smtClean="0"/>
              <a:t>the Digitalisation Project, </a:t>
            </a:r>
            <a:endParaRPr lang="hr-HR" dirty="0" smtClean="0"/>
          </a:p>
          <a:p>
            <a:r>
              <a:rPr lang="en-GB" dirty="0" err="1" smtClean="0"/>
              <a:t>Antun</a:t>
            </a:r>
            <a:r>
              <a:rPr lang="en-GB" dirty="0" smtClean="0"/>
              <a:t> Bauer, </a:t>
            </a:r>
            <a:endParaRPr lang="hr-HR" dirty="0" smtClean="0"/>
          </a:p>
          <a:p>
            <a:r>
              <a:rPr lang="en-GB" dirty="0" smtClean="0"/>
              <a:t>the bibliographic unit, </a:t>
            </a:r>
            <a:endParaRPr lang="hr-HR" dirty="0" smtClean="0"/>
          </a:p>
          <a:p>
            <a:r>
              <a:rPr lang="en-GB" dirty="0" smtClean="0"/>
              <a:t>the thematic groups of the Bibliography </a:t>
            </a:r>
            <a:endParaRPr lang="hr-HR" dirty="0" smtClean="0"/>
          </a:p>
          <a:p>
            <a:r>
              <a:rPr lang="en-GB" dirty="0" smtClean="0"/>
              <a:t>and each one of the 33 volumes and their contents and authors, along with ancillary illustrative material</a:t>
            </a:r>
            <a:endParaRPr lang="hr-HR" dirty="0" smtClean="0"/>
          </a:p>
          <a:p>
            <a:pPr>
              <a:buNone/>
            </a:pPr>
            <a:endParaRPr lang="hr-H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b="1" dirty="0" err="1" smtClean="0"/>
              <a:t>structure</a:t>
            </a:r>
            <a:r>
              <a:rPr lang="hr-HR" b="1" dirty="0" smtClean="0"/>
              <a:t/>
            </a:r>
            <a:br>
              <a:rPr lang="hr-HR" b="1" dirty="0" smtClean="0"/>
            </a:br>
            <a:r>
              <a:rPr lang="hr-HR" dirty="0" err="1" smtClean="0"/>
              <a:t>Level</a:t>
            </a:r>
            <a:r>
              <a:rPr lang="hr-HR" dirty="0" smtClean="0"/>
              <a:t> one: </a:t>
            </a:r>
            <a:r>
              <a:rPr lang="en-GB" dirty="0" smtClean="0"/>
              <a:t>digitalised contents</a:t>
            </a:r>
            <a:endParaRPr lang="hr-HR" dirty="0"/>
          </a:p>
        </p:txBody>
      </p:sp>
      <p:sp>
        <p:nvSpPr>
          <p:cNvPr id="3" name="Content Placeholder 2"/>
          <p:cNvSpPr>
            <a:spLocks noGrp="1"/>
          </p:cNvSpPr>
          <p:nvPr>
            <p:ph sz="quarter" idx="1"/>
          </p:nvPr>
        </p:nvSpPr>
        <p:spPr>
          <a:xfrm>
            <a:off x="457200" y="1600200"/>
            <a:ext cx="8075240" cy="4873752"/>
          </a:xfrm>
        </p:spPr>
        <p:txBody>
          <a:bodyPr/>
          <a:lstStyle/>
          <a:p>
            <a:pPr marL="457200" indent="-457200"/>
            <a:r>
              <a:rPr lang="en-GB" dirty="0" smtClean="0"/>
              <a:t>of the 14 completely digitalised books with 2754 digitalised copies</a:t>
            </a:r>
            <a:endParaRPr lang="hr-HR" dirty="0" smtClean="0"/>
          </a:p>
          <a:p>
            <a:pPr marL="457200" indent="-457200">
              <a:buNone/>
            </a:pPr>
            <a:endParaRPr lang="hr-HR" dirty="0" smtClean="0"/>
          </a:p>
          <a:p>
            <a:pPr marL="457200" indent="-457200">
              <a:buNone/>
            </a:pPr>
            <a:r>
              <a:rPr lang="hr-HR" dirty="0" smtClean="0">
                <a:hlinkClick r:id="rId3"/>
              </a:rPr>
              <a:t>http://antunbauer.mdc.hr/</a:t>
            </a:r>
            <a:r>
              <a:rPr lang="hr-HR" dirty="0" err="1" smtClean="0">
                <a:hlinkClick r:id="rId3"/>
              </a:rPr>
              <a:t>index.php</a:t>
            </a:r>
            <a:r>
              <a:rPr lang="hr-HR" dirty="0" smtClean="0">
                <a:hlinkClick r:id="rId3"/>
              </a:rPr>
              <a:t>/</a:t>
            </a:r>
            <a:r>
              <a:rPr lang="hr-HR" dirty="0" err="1" smtClean="0">
                <a:hlinkClick r:id="rId3"/>
              </a:rPr>
              <a:t>static</a:t>
            </a:r>
            <a:r>
              <a:rPr lang="hr-HR" dirty="0" smtClean="0">
                <a:hlinkClick r:id="rId3"/>
              </a:rPr>
              <a:t>/</a:t>
            </a:r>
            <a:r>
              <a:rPr lang="hr-HR" dirty="0" err="1" smtClean="0">
                <a:hlinkClick r:id="rId3"/>
              </a:rPr>
              <a:t>flash</a:t>
            </a:r>
            <a:r>
              <a:rPr lang="hr-HR" dirty="0" smtClean="0">
                <a:hlinkClick r:id="rId3"/>
              </a:rPr>
              <a:t>/V_1</a:t>
            </a:r>
          </a:p>
          <a:p>
            <a:pPr marL="457200" indent="-457200">
              <a:buNone/>
            </a:pPr>
            <a:endParaRPr lang="hr-HR" dirty="0" smtClean="0">
              <a:hlinkClick r:id="rId3"/>
            </a:endParaRPr>
          </a:p>
          <a:p>
            <a:pPr marL="457200" indent="-457200">
              <a:buNone/>
            </a:pPr>
            <a:r>
              <a:rPr lang="hr-HR" dirty="0" smtClean="0">
                <a:hlinkClick r:id="rId3"/>
              </a:rPr>
              <a:t>http://antunbauer.mdc.hr/</a:t>
            </a:r>
            <a:r>
              <a:rPr lang="hr-HR" dirty="0" err="1" smtClean="0">
                <a:hlinkClick r:id="rId3"/>
              </a:rPr>
              <a:t>index.php</a:t>
            </a:r>
            <a:r>
              <a:rPr lang="hr-HR" dirty="0" smtClean="0">
                <a:hlinkClick r:id="rId3"/>
              </a:rPr>
              <a:t>/</a:t>
            </a:r>
            <a:r>
              <a:rPr lang="hr-HR" dirty="0" err="1" smtClean="0">
                <a:hlinkClick r:id="rId3"/>
              </a:rPr>
              <a:t>static</a:t>
            </a:r>
            <a:r>
              <a:rPr lang="hr-HR" dirty="0" smtClean="0">
                <a:hlinkClick r:id="rId3"/>
              </a:rPr>
              <a:t>/</a:t>
            </a:r>
            <a:r>
              <a:rPr lang="hr-HR" dirty="0" err="1" smtClean="0">
                <a:hlinkClick r:id="rId3"/>
              </a:rPr>
              <a:t>flash</a:t>
            </a:r>
            <a:r>
              <a:rPr lang="hr-HR" dirty="0" smtClean="0">
                <a:hlinkClick r:id="rId3"/>
              </a:rPr>
              <a:t>/XXIII</a:t>
            </a:r>
            <a:endParaRPr lang="hr-HR" dirty="0" smtClean="0"/>
          </a:p>
          <a:p>
            <a:pPr marL="457200" indent="-457200">
              <a:buNone/>
            </a:pPr>
            <a:endParaRPr lang="hr-HR" dirty="0" smtClean="0"/>
          </a:p>
          <a:p>
            <a:pPr marL="457200" indent="-457200">
              <a:buNone/>
            </a:pPr>
            <a:r>
              <a:rPr lang="hr-HR" dirty="0" smtClean="0">
                <a:hlinkClick r:id="rId4"/>
              </a:rPr>
              <a:t>http://antunbauer.mdc.hr/</a:t>
            </a:r>
            <a:r>
              <a:rPr lang="hr-HR" dirty="0" err="1" smtClean="0">
                <a:hlinkClick r:id="rId4"/>
              </a:rPr>
              <a:t>index.php</a:t>
            </a:r>
            <a:r>
              <a:rPr lang="hr-HR" dirty="0" smtClean="0">
                <a:hlinkClick r:id="rId4"/>
              </a:rPr>
              <a:t>/</a:t>
            </a:r>
            <a:r>
              <a:rPr lang="hr-HR" dirty="0" err="1" smtClean="0">
                <a:hlinkClick r:id="rId4"/>
              </a:rPr>
              <a:t>static</a:t>
            </a:r>
            <a:r>
              <a:rPr lang="hr-HR" dirty="0" smtClean="0">
                <a:hlinkClick r:id="rId4"/>
              </a:rPr>
              <a:t>/</a:t>
            </a:r>
            <a:r>
              <a:rPr lang="hr-HR" dirty="0" err="1" smtClean="0">
                <a:hlinkClick r:id="rId4"/>
              </a:rPr>
              <a:t>flash</a:t>
            </a:r>
            <a:r>
              <a:rPr lang="hr-HR" dirty="0" smtClean="0">
                <a:hlinkClick r:id="rId4"/>
              </a:rPr>
              <a:t>/XXIX</a:t>
            </a:r>
            <a:endParaRPr lang="hr-HR" dirty="0" smtClean="0"/>
          </a:p>
          <a:p>
            <a:pPr marL="457200" indent="-457200">
              <a:buNone/>
            </a:pPr>
            <a:endParaRPr lang="hr-HR" dirty="0" smtClean="0"/>
          </a:p>
          <a:p>
            <a:pPr marL="457200" indent="-457200">
              <a:buNone/>
            </a:pPr>
            <a:endParaRPr lang="hr-H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dirty="0" smtClean="0"/>
              <a:t>L</a:t>
            </a:r>
            <a:r>
              <a:rPr lang="en-GB" dirty="0" err="1" smtClean="0"/>
              <a:t>evel</a:t>
            </a:r>
            <a:r>
              <a:rPr lang="en-GB" dirty="0" smtClean="0"/>
              <a:t> two</a:t>
            </a:r>
            <a:r>
              <a:rPr lang="hr-HR" dirty="0" smtClean="0"/>
              <a:t>: </a:t>
            </a:r>
            <a:r>
              <a:rPr lang="en-GB" dirty="0" smtClean="0"/>
              <a:t>a static text with </a:t>
            </a:r>
            <a:r>
              <a:rPr lang="en-GB" dirty="0" err="1" smtClean="0"/>
              <a:t>hypertextual</a:t>
            </a:r>
            <a:r>
              <a:rPr lang="en-GB" dirty="0" smtClean="0"/>
              <a:t> characteristics</a:t>
            </a:r>
            <a:endParaRPr lang="hr-HR" dirty="0"/>
          </a:p>
        </p:txBody>
      </p:sp>
      <p:sp>
        <p:nvSpPr>
          <p:cNvPr id="3" name="Content Placeholder 2"/>
          <p:cNvSpPr>
            <a:spLocks noGrp="1"/>
          </p:cNvSpPr>
          <p:nvPr>
            <p:ph sz="quarter" idx="1"/>
          </p:nvPr>
        </p:nvSpPr>
        <p:spPr/>
        <p:txBody>
          <a:bodyPr>
            <a:normAutofit/>
          </a:bodyPr>
          <a:lstStyle/>
          <a:p>
            <a:pPr>
              <a:buFont typeface="Courier New" pitchFamily="49" charset="0"/>
              <a:buChar char="o"/>
            </a:pPr>
            <a:r>
              <a:rPr lang="en-GB" dirty="0" smtClean="0"/>
              <a:t>introductory texts;</a:t>
            </a:r>
            <a:endParaRPr lang="hr-HR" dirty="0" smtClean="0"/>
          </a:p>
          <a:p>
            <a:pPr>
              <a:buFont typeface="Courier New" pitchFamily="49" charset="0"/>
              <a:buChar char="o"/>
            </a:pPr>
            <a:endParaRPr lang="hr-HR" dirty="0" smtClean="0"/>
          </a:p>
          <a:p>
            <a:pPr>
              <a:buFont typeface="Courier New" pitchFamily="49" charset="0"/>
              <a:buChar char="o"/>
            </a:pPr>
            <a:r>
              <a:rPr lang="en-GB" dirty="0" smtClean="0"/>
              <a:t>interpretative texts alongside each thematic unit and along with every individual book of the Bibliography;</a:t>
            </a:r>
            <a:endParaRPr lang="hr-HR" dirty="0" smtClean="0"/>
          </a:p>
          <a:p>
            <a:pPr>
              <a:buFont typeface="Courier New" pitchFamily="49" charset="0"/>
              <a:buChar char="o"/>
            </a:pPr>
            <a:endParaRPr lang="hr-HR" dirty="0" smtClean="0"/>
          </a:p>
          <a:p>
            <a:pPr>
              <a:buFont typeface="Courier New" pitchFamily="49" charset="0"/>
              <a:buChar char="o"/>
            </a:pPr>
            <a:r>
              <a:rPr lang="en-GB" dirty="0" smtClean="0"/>
              <a:t> metadata / cataloguing data about each book;</a:t>
            </a:r>
            <a:endParaRPr lang="hr-HR" dirty="0" smtClean="0"/>
          </a:p>
          <a:p>
            <a:pPr>
              <a:buFont typeface="Courier New" pitchFamily="49" charset="0"/>
              <a:buChar char="o"/>
            </a:pPr>
            <a:endParaRPr lang="hr-HR" dirty="0" smtClean="0"/>
          </a:p>
          <a:p>
            <a:pPr>
              <a:buFont typeface="Courier New" pitchFamily="49" charset="0"/>
              <a:buChar char="o"/>
            </a:pPr>
            <a:r>
              <a:rPr lang="hr-HR" dirty="0" smtClean="0"/>
              <a:t>m</a:t>
            </a:r>
            <a:r>
              <a:rPr lang="en-GB" dirty="0" smtClean="0"/>
              <a:t>ore extensive textual representations of the individual books</a:t>
            </a:r>
            <a:endParaRPr lang="hr-HR" dirty="0" smtClean="0"/>
          </a:p>
          <a:p>
            <a:pPr>
              <a:buNone/>
            </a:pPr>
            <a:endParaRPr lang="hr-HR" dirty="0" smtClean="0"/>
          </a:p>
          <a:p>
            <a:pPr>
              <a:buNone/>
            </a:pPr>
            <a:endParaRPr lang="hr-HR" dirty="0" smtClean="0"/>
          </a:p>
          <a:p>
            <a:pPr>
              <a:buNone/>
            </a:pPr>
            <a:endParaRPr lang="hr-HR" dirty="0" smtClean="0"/>
          </a:p>
          <a:p>
            <a:pPr>
              <a:buNone/>
            </a:pPr>
            <a:endParaRPr lang="hr-HR" dirty="0" smtClean="0"/>
          </a:p>
          <a:p>
            <a:pPr>
              <a:buNone/>
            </a:pPr>
            <a:endParaRPr lang="hr-H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hr-HR" dirty="0" smtClean="0"/>
              <a:t>A.  </a:t>
            </a:r>
            <a:r>
              <a:rPr lang="en-GB" dirty="0" smtClean="0"/>
              <a:t>among the contents within the project</a:t>
            </a:r>
            <a:r>
              <a:rPr lang="hr-HR" dirty="0" smtClean="0"/>
              <a:t/>
            </a:r>
            <a:br>
              <a:rPr lang="hr-HR" dirty="0" smtClean="0"/>
            </a:br>
            <a:endParaRPr lang="hr-HR" dirty="0"/>
          </a:p>
        </p:txBody>
      </p:sp>
      <p:sp>
        <p:nvSpPr>
          <p:cNvPr id="3" name="Content Placeholder 2"/>
          <p:cNvSpPr>
            <a:spLocks noGrp="1"/>
          </p:cNvSpPr>
          <p:nvPr>
            <p:ph sz="quarter" idx="1"/>
          </p:nvPr>
        </p:nvSpPr>
        <p:spPr>
          <a:xfrm>
            <a:off x="457200" y="1600200"/>
            <a:ext cx="7787208" cy="4873752"/>
          </a:xfrm>
        </p:spPr>
        <p:txBody>
          <a:bodyPr>
            <a:normAutofit/>
          </a:bodyPr>
          <a:lstStyle/>
          <a:p>
            <a:pPr marL="457200" indent="-457200">
              <a:buFont typeface="Courier New" pitchFamily="49" charset="0"/>
              <a:buChar char="o"/>
            </a:pPr>
            <a:r>
              <a:rPr lang="en-GB" dirty="0" smtClean="0"/>
              <a:t>from a description of one book to that of another with cognate contents; </a:t>
            </a:r>
            <a:endParaRPr lang="hr-HR" dirty="0" smtClean="0"/>
          </a:p>
          <a:p>
            <a:pPr marL="457200" indent="-457200">
              <a:buNone/>
            </a:pPr>
            <a:r>
              <a:rPr lang="hr-HR" dirty="0" smtClean="0">
                <a:hlinkClick r:id="rId3"/>
              </a:rPr>
              <a:t>http://antunbauer.mdc.hr/</a:t>
            </a:r>
            <a:r>
              <a:rPr lang="hr-HR" dirty="0" err="1" smtClean="0">
                <a:hlinkClick r:id="rId3"/>
              </a:rPr>
              <a:t>index.php</a:t>
            </a:r>
            <a:r>
              <a:rPr lang="hr-HR" dirty="0" smtClean="0">
                <a:hlinkClick r:id="rId3"/>
              </a:rPr>
              <a:t>/</a:t>
            </a:r>
            <a:r>
              <a:rPr lang="hr-HR" dirty="0" err="1" smtClean="0">
                <a:hlinkClick r:id="rId3"/>
              </a:rPr>
              <a:t>static</a:t>
            </a:r>
            <a:r>
              <a:rPr lang="hr-HR" dirty="0" smtClean="0">
                <a:hlinkClick r:id="rId3"/>
              </a:rPr>
              <a:t>/bibliografije/II</a:t>
            </a:r>
            <a:endParaRPr lang="hr-HR" dirty="0" smtClean="0"/>
          </a:p>
          <a:p>
            <a:pPr marL="457200" indent="-457200">
              <a:buNone/>
            </a:pPr>
            <a:endParaRPr lang="hr-HR" dirty="0" smtClean="0"/>
          </a:p>
          <a:p>
            <a:pPr marL="457200" indent="-457200">
              <a:buFont typeface="Courier New" pitchFamily="49" charset="0"/>
              <a:buChar char="o"/>
            </a:pPr>
            <a:r>
              <a:rPr lang="en-GB" dirty="0" smtClean="0"/>
              <a:t>from a single table with a list of periodicals and papers to books with their thematic bibliographies;</a:t>
            </a:r>
            <a:endParaRPr lang="hr-HR" dirty="0" smtClean="0"/>
          </a:p>
          <a:p>
            <a:pPr marL="457200" indent="-457200">
              <a:buNone/>
            </a:pPr>
            <a:r>
              <a:rPr lang="hr-HR" dirty="0" smtClean="0">
                <a:hlinkClick r:id="rId4"/>
              </a:rPr>
              <a:t>http://antunbauer.mdc.hr/</a:t>
            </a:r>
            <a:r>
              <a:rPr lang="hr-HR" dirty="0" err="1" smtClean="0">
                <a:hlinkClick r:id="rId4"/>
              </a:rPr>
              <a:t>index.php</a:t>
            </a:r>
            <a:r>
              <a:rPr lang="hr-HR" dirty="0" smtClean="0">
                <a:hlinkClick r:id="rId4"/>
              </a:rPr>
              <a:t>/</a:t>
            </a:r>
            <a:r>
              <a:rPr lang="hr-HR" dirty="0" err="1" smtClean="0">
                <a:hlinkClick r:id="rId4"/>
              </a:rPr>
              <a:t>static</a:t>
            </a:r>
            <a:r>
              <a:rPr lang="hr-HR" dirty="0" smtClean="0">
                <a:hlinkClick r:id="rId4"/>
              </a:rPr>
              <a:t>/bibliografije</a:t>
            </a:r>
            <a:endParaRPr lang="hr-HR" dirty="0" smtClean="0"/>
          </a:p>
          <a:p>
            <a:pPr marL="457200" indent="-457200">
              <a:buNone/>
            </a:pPr>
            <a:endParaRPr lang="hr-HR" dirty="0" smtClean="0"/>
          </a:p>
          <a:p>
            <a:pPr marL="457200" indent="-457200">
              <a:buFont typeface="Courier New" pitchFamily="49" charset="0"/>
              <a:buChar char="o"/>
            </a:pPr>
            <a:r>
              <a:rPr lang="en-GB" dirty="0" smtClean="0"/>
              <a:t>from search results to the digital copy</a:t>
            </a:r>
            <a:endParaRPr lang="hr-HR" dirty="0" smtClean="0"/>
          </a:p>
          <a:p>
            <a:pPr>
              <a:buNone/>
            </a:pPr>
            <a:endParaRPr lang="hr-HR" dirty="0" smtClean="0"/>
          </a:p>
          <a:p>
            <a:pPr>
              <a:buNone/>
            </a:pPr>
            <a:endParaRPr lang="hr-HR" dirty="0" smtClean="0"/>
          </a:p>
          <a:p>
            <a:pPr>
              <a:buNone/>
            </a:pPr>
            <a:endParaRPr lang="hr-HR" dirty="0" smtClean="0"/>
          </a:p>
          <a:p>
            <a:pPr>
              <a:buNone/>
            </a:pPr>
            <a:endParaRPr lang="hr-H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hr-HR" dirty="0" smtClean="0"/>
              <a:t>B. </a:t>
            </a:r>
            <a:r>
              <a:rPr lang="en-GB" dirty="0" smtClean="0"/>
              <a:t>among project contents and other contents on the MDC Web site</a:t>
            </a:r>
            <a:endParaRPr lang="hr-HR" dirty="0"/>
          </a:p>
        </p:txBody>
      </p:sp>
      <p:sp>
        <p:nvSpPr>
          <p:cNvPr id="3" name="Content Placeholder 2"/>
          <p:cNvSpPr>
            <a:spLocks noGrp="1"/>
          </p:cNvSpPr>
          <p:nvPr>
            <p:ph sz="quarter" idx="1"/>
          </p:nvPr>
        </p:nvSpPr>
        <p:spPr>
          <a:xfrm>
            <a:off x="457200" y="1600200"/>
            <a:ext cx="7715200" cy="4873752"/>
          </a:xfrm>
        </p:spPr>
        <p:txBody>
          <a:bodyPr>
            <a:normAutofit lnSpcReduction="10000"/>
          </a:bodyPr>
          <a:lstStyle/>
          <a:p>
            <a:pPr>
              <a:buFont typeface="Courier New" pitchFamily="49" charset="0"/>
              <a:buChar char="o"/>
            </a:pPr>
            <a:r>
              <a:rPr lang="en-GB" dirty="0" smtClean="0"/>
              <a:t>links to data in the on-line Register of Museums, Galleries and Collections of the Republic of Croatia </a:t>
            </a:r>
            <a:endParaRPr lang="hr-HR" dirty="0" smtClean="0"/>
          </a:p>
          <a:p>
            <a:pPr>
              <a:buNone/>
            </a:pPr>
            <a:r>
              <a:rPr lang="hr-HR" dirty="0" smtClean="0"/>
              <a:t> </a:t>
            </a:r>
            <a:r>
              <a:rPr lang="en-GB" dirty="0" smtClean="0"/>
              <a:t>  </a:t>
            </a:r>
            <a:r>
              <a:rPr lang="hr-HR" dirty="0" smtClean="0">
                <a:hlinkClick r:id="rId3"/>
              </a:rPr>
              <a:t>http://www.mdc.hr/hr/muzeji-u-hrvatskoj/</a:t>
            </a:r>
            <a:r>
              <a:rPr lang="hr-HR" dirty="0" err="1" smtClean="0">
                <a:hlinkClick r:id="rId3"/>
              </a:rPr>
              <a:t>hvm</a:t>
            </a:r>
            <a:r>
              <a:rPr lang="hr-HR" dirty="0" smtClean="0">
                <a:hlinkClick r:id="rId3"/>
              </a:rPr>
              <a:t>-pregled-muzeja/</a:t>
            </a:r>
            <a:endParaRPr lang="hr-HR" dirty="0" smtClean="0"/>
          </a:p>
          <a:p>
            <a:pPr>
              <a:buNone/>
            </a:pPr>
            <a:r>
              <a:rPr lang="hr-HR" dirty="0" err="1" smtClean="0"/>
              <a:t>e.g</a:t>
            </a:r>
            <a:r>
              <a:rPr lang="hr-HR" dirty="0" smtClean="0"/>
              <a:t>. </a:t>
            </a:r>
            <a:r>
              <a:rPr lang="hr-HR" dirty="0" smtClean="0">
                <a:hlinkClick r:id="rId4"/>
              </a:rPr>
              <a:t>http://antunbauer.mdc.hr/</a:t>
            </a:r>
            <a:r>
              <a:rPr lang="hr-HR" dirty="0" err="1" smtClean="0">
                <a:hlinkClick r:id="rId4"/>
              </a:rPr>
              <a:t>index.php</a:t>
            </a:r>
            <a:r>
              <a:rPr lang="hr-HR" dirty="0" smtClean="0">
                <a:hlinkClick r:id="rId4"/>
              </a:rPr>
              <a:t>/</a:t>
            </a:r>
            <a:r>
              <a:rPr lang="hr-HR" dirty="0" err="1" smtClean="0">
                <a:hlinkClick r:id="rId4"/>
              </a:rPr>
              <a:t>static</a:t>
            </a:r>
            <a:r>
              <a:rPr lang="hr-HR" dirty="0" smtClean="0">
                <a:hlinkClick r:id="rId4"/>
              </a:rPr>
              <a:t>/zbirke</a:t>
            </a:r>
            <a:endParaRPr lang="hr-HR" dirty="0" smtClean="0"/>
          </a:p>
          <a:p>
            <a:pPr>
              <a:buNone/>
            </a:pPr>
            <a:endParaRPr lang="hr-HR" dirty="0" smtClean="0"/>
          </a:p>
          <a:p>
            <a:pPr>
              <a:buFont typeface="Courier New" pitchFamily="49" charset="0"/>
              <a:buChar char="o"/>
            </a:pPr>
            <a:r>
              <a:rPr lang="en-GB" dirty="0" smtClean="0"/>
              <a:t>links to the Personal archives of museum professionals at  </a:t>
            </a:r>
            <a:r>
              <a:rPr lang="hr-HR" dirty="0" smtClean="0">
                <a:hlinkClick r:id="rId5"/>
              </a:rPr>
              <a:t>http://www.mdc.hr/hr/mdc/arhiv/personalni-arhiv-</a:t>
            </a:r>
            <a:r>
              <a:rPr lang="hr-HR" dirty="0" err="1" smtClean="0">
                <a:hlinkClick r:id="rId5"/>
              </a:rPr>
              <a:t>zasluznih</a:t>
            </a:r>
            <a:r>
              <a:rPr lang="hr-HR" dirty="0" smtClean="0">
                <a:hlinkClick r:id="rId5"/>
              </a:rPr>
              <a:t>-muzealaca/</a:t>
            </a:r>
            <a:endParaRPr lang="hr-HR" dirty="0" smtClean="0"/>
          </a:p>
          <a:p>
            <a:pPr>
              <a:buNone/>
            </a:pPr>
            <a:endParaRPr lang="hr-HR" dirty="0" smtClean="0"/>
          </a:p>
          <a:p>
            <a:pPr>
              <a:buFont typeface="Courier New" pitchFamily="49" charset="0"/>
              <a:buChar char="o"/>
            </a:pPr>
            <a:r>
              <a:rPr lang="hr-HR" dirty="0" smtClean="0"/>
              <a:t>a</a:t>
            </a:r>
            <a:r>
              <a:rPr lang="en-GB" dirty="0" err="1" smtClean="0"/>
              <a:t>nd</a:t>
            </a:r>
            <a:r>
              <a:rPr lang="en-GB" dirty="0" smtClean="0"/>
              <a:t> to the MDC library catalogue at </a:t>
            </a:r>
            <a:r>
              <a:rPr lang="hr-HR" dirty="0" smtClean="0">
                <a:hlinkClick r:id="rId6"/>
              </a:rPr>
              <a:t>http://www.mdc.hr/hr/mdc/knjiznica/katalog-</a:t>
            </a:r>
            <a:r>
              <a:rPr lang="hr-HR" dirty="0" err="1" smtClean="0">
                <a:hlinkClick r:id="rId6"/>
              </a:rPr>
              <a:t>knjiznice</a:t>
            </a:r>
            <a:r>
              <a:rPr lang="hr-HR" dirty="0" smtClean="0"/>
              <a:t>/</a:t>
            </a:r>
          </a:p>
          <a:p>
            <a:pPr>
              <a:buNone/>
            </a:pPr>
            <a:endParaRPr lang="hr-HR" dirty="0" smtClean="0"/>
          </a:p>
          <a:p>
            <a:pPr>
              <a:buNone/>
            </a:pPr>
            <a:endParaRPr lang="hr-HR" dirty="0" smtClean="0"/>
          </a:p>
          <a:p>
            <a:pPr>
              <a:buNone/>
            </a:pPr>
            <a:endParaRPr lang="hr-HR" dirty="0" smtClean="0"/>
          </a:p>
          <a:p>
            <a:pPr>
              <a:buNone/>
            </a:pPr>
            <a:endParaRPr lang="hr-H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hr-HR" dirty="0" smtClean="0"/>
              <a:t>C</a:t>
            </a:r>
            <a:r>
              <a:rPr lang="en-GB" dirty="0" smtClean="0"/>
              <a:t>. to outside Web contents</a:t>
            </a:r>
            <a:endParaRPr lang="hr-HR" dirty="0"/>
          </a:p>
        </p:txBody>
      </p:sp>
      <p:sp>
        <p:nvSpPr>
          <p:cNvPr id="3" name="Content Placeholder 2"/>
          <p:cNvSpPr>
            <a:spLocks noGrp="1"/>
          </p:cNvSpPr>
          <p:nvPr>
            <p:ph sz="quarter" idx="1"/>
          </p:nvPr>
        </p:nvSpPr>
        <p:spPr>
          <a:xfrm>
            <a:off x="457200" y="1600200"/>
            <a:ext cx="7859216" cy="4873752"/>
          </a:xfrm>
        </p:spPr>
        <p:txBody>
          <a:bodyPr>
            <a:normAutofit/>
          </a:bodyPr>
          <a:lstStyle/>
          <a:p>
            <a:pPr>
              <a:buNone/>
            </a:pPr>
            <a:r>
              <a:rPr lang="en-GB" dirty="0" smtClean="0"/>
              <a:t>for example</a:t>
            </a:r>
            <a:r>
              <a:rPr lang="hr-HR" dirty="0" smtClean="0"/>
              <a:t>:</a:t>
            </a:r>
          </a:p>
          <a:p>
            <a:pPr>
              <a:buNone/>
            </a:pPr>
            <a:r>
              <a:rPr lang="en-GB" dirty="0" smtClean="0"/>
              <a:t>the presentation of the book containing the MS of Ivan </a:t>
            </a:r>
            <a:r>
              <a:rPr lang="en-GB" dirty="0" err="1" smtClean="0"/>
              <a:t>Rengjeo</a:t>
            </a:r>
            <a:r>
              <a:rPr lang="en-GB" dirty="0" smtClean="0"/>
              <a:t> about </a:t>
            </a:r>
            <a:r>
              <a:rPr lang="en-GB" dirty="0" err="1" smtClean="0"/>
              <a:t>stechaks</a:t>
            </a:r>
            <a:r>
              <a:rPr lang="en-GB" dirty="0" smtClean="0"/>
              <a:t> (no. 8 of the Bibliography)</a:t>
            </a:r>
            <a:endParaRPr lang="hr-HR" dirty="0" smtClean="0"/>
          </a:p>
          <a:p>
            <a:pPr>
              <a:buNone/>
            </a:pPr>
            <a:r>
              <a:rPr lang="en-GB" dirty="0" smtClean="0">
                <a:hlinkClick r:id="rId3"/>
              </a:rPr>
              <a:t>http://antunbauer.mdc.hr/index.php/static/zbirke/VIII</a:t>
            </a:r>
            <a:endParaRPr lang="hr-HR" dirty="0" smtClean="0"/>
          </a:p>
          <a:p>
            <a:pPr>
              <a:buNone/>
            </a:pPr>
            <a:endParaRPr lang="hr-HR" dirty="0" smtClean="0"/>
          </a:p>
          <a:p>
            <a:pPr>
              <a:buNone/>
            </a:pPr>
            <a:r>
              <a:rPr lang="en-GB" dirty="0" smtClean="0"/>
              <a:t>a link to </a:t>
            </a:r>
            <a:r>
              <a:rPr lang="en-GB" dirty="0" err="1" smtClean="0"/>
              <a:t>Rengjeo’s</a:t>
            </a:r>
            <a:r>
              <a:rPr lang="en-GB" dirty="0" smtClean="0"/>
              <a:t> texts in </a:t>
            </a:r>
            <a:r>
              <a:rPr lang="en-GB" dirty="0" err="1" smtClean="0"/>
              <a:t>pdf</a:t>
            </a:r>
            <a:r>
              <a:rPr lang="en-GB" dirty="0" smtClean="0"/>
              <a:t>. format published on other Web sites</a:t>
            </a:r>
            <a:r>
              <a:rPr lang="hr-HR" dirty="0" smtClean="0"/>
              <a:t>:</a:t>
            </a:r>
          </a:p>
          <a:p>
            <a:pPr>
              <a:buNone/>
            </a:pPr>
            <a:r>
              <a:rPr lang="hr-HR" dirty="0" smtClean="0">
                <a:hlinkClick r:id="rId4"/>
              </a:rPr>
              <a:t>http://www.plsavez.hr/</a:t>
            </a:r>
            <a:r>
              <a:rPr lang="hr-HR" dirty="0" err="1" smtClean="0">
                <a:hlinkClick r:id="rId4"/>
              </a:rPr>
              <a:t>hp</a:t>
            </a:r>
            <a:r>
              <a:rPr lang="hr-HR" dirty="0" smtClean="0">
                <a:hlinkClick r:id="rId4"/>
              </a:rPr>
              <a:t>-arhiva/194208.pdf</a:t>
            </a:r>
            <a:endParaRPr lang="hr-HR" dirty="0" smtClean="0"/>
          </a:p>
          <a:p>
            <a:pPr>
              <a:buNone/>
            </a:pPr>
            <a:endParaRPr lang="hr-HR" dirty="0" smtClean="0"/>
          </a:p>
          <a:p>
            <a:pPr>
              <a:buNone/>
            </a:pPr>
            <a:endParaRPr lang="hr-HR" dirty="0" smtClean="0"/>
          </a:p>
          <a:p>
            <a:pPr>
              <a:buNone/>
            </a:pPr>
            <a:endParaRPr lang="hr-H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d. connections with other repositories of digitalised material</a:t>
            </a:r>
            <a:endParaRPr lang="hr-HR" dirty="0" smtClean="0"/>
          </a:p>
        </p:txBody>
      </p:sp>
      <p:sp>
        <p:nvSpPr>
          <p:cNvPr id="3" name="Content Placeholder 2"/>
          <p:cNvSpPr>
            <a:spLocks noGrp="1"/>
          </p:cNvSpPr>
          <p:nvPr>
            <p:ph sz="quarter" idx="1"/>
          </p:nvPr>
        </p:nvSpPr>
        <p:spPr>
          <a:xfrm>
            <a:off x="457200" y="1600200"/>
            <a:ext cx="8075240" cy="4873752"/>
          </a:xfrm>
        </p:spPr>
        <p:txBody>
          <a:bodyPr>
            <a:normAutofit/>
          </a:bodyPr>
          <a:lstStyle/>
          <a:p>
            <a:pPr>
              <a:buFontTx/>
              <a:buChar char="-"/>
            </a:pPr>
            <a:r>
              <a:rPr lang="en-GB" dirty="0" smtClean="0"/>
              <a:t>links to the digitalised repository of the Croatian Academy of Sciences and Arts about certain contents in the project, </a:t>
            </a:r>
            <a:endParaRPr lang="hr-HR" dirty="0" smtClean="0"/>
          </a:p>
          <a:p>
            <a:pPr>
              <a:buFontTx/>
              <a:buNone/>
            </a:pPr>
            <a:r>
              <a:rPr lang="en-GB" dirty="0" smtClean="0"/>
              <a:t>e.g., a link has been established from the digitalised catalogue of the exhibition 1</a:t>
            </a:r>
            <a:r>
              <a:rPr lang="en-GB" baseline="30000" dirty="0" smtClean="0"/>
              <a:t>st</a:t>
            </a:r>
            <a:r>
              <a:rPr lang="en-GB" dirty="0" smtClean="0"/>
              <a:t> Spring Salon,1916</a:t>
            </a:r>
            <a:endParaRPr lang="hr-HR" dirty="0" smtClean="0"/>
          </a:p>
          <a:p>
            <a:pPr>
              <a:buNone/>
            </a:pPr>
            <a:r>
              <a:rPr lang="hr-HR" u="sng" dirty="0" smtClean="0">
                <a:hlinkClick r:id="rId3"/>
              </a:rPr>
              <a:t>http://hazu.arhivpro.hr/</a:t>
            </a:r>
            <a:r>
              <a:rPr lang="hr-HR" u="sng" dirty="0" err="1" smtClean="0">
                <a:hlinkClick r:id="rId3"/>
              </a:rPr>
              <a:t>index.php</a:t>
            </a:r>
            <a:r>
              <a:rPr lang="hr-HR" u="sng" dirty="0" smtClean="0">
                <a:hlinkClick r:id="rId3"/>
              </a:rPr>
              <a:t>?</a:t>
            </a:r>
            <a:r>
              <a:rPr lang="hr-HR" u="sng" dirty="0" err="1" smtClean="0">
                <a:hlinkClick r:id="rId3"/>
              </a:rPr>
              <a:t>search</a:t>
            </a:r>
            <a:r>
              <a:rPr lang="hr-HR" u="sng" dirty="0" smtClean="0">
                <a:hlinkClick r:id="rId3"/>
              </a:rPr>
              <a:t>=2&amp;</a:t>
            </a:r>
            <a:r>
              <a:rPr lang="hr-HR" u="sng" dirty="0" err="1" smtClean="0">
                <a:hlinkClick r:id="rId3"/>
              </a:rPr>
              <a:t>paging</a:t>
            </a:r>
            <a:r>
              <a:rPr lang="hr-HR" u="sng" dirty="0" smtClean="0">
                <a:hlinkClick r:id="rId3"/>
              </a:rPr>
              <a:t>=</a:t>
            </a:r>
            <a:r>
              <a:rPr lang="hr-HR" u="sng" dirty="0" err="1" smtClean="0">
                <a:hlinkClick r:id="rId3"/>
              </a:rPr>
              <a:t>1</a:t>
            </a:r>
            <a:r>
              <a:rPr lang="hr-HR" u="sng" dirty="0" smtClean="0">
                <a:hlinkClick r:id="rId3"/>
              </a:rPr>
              <a:t>&amp;</a:t>
            </a:r>
            <a:r>
              <a:rPr lang="hr-HR" u="sng" dirty="0" err="1" smtClean="0">
                <a:hlinkClick r:id="rId3"/>
              </a:rPr>
              <a:t>query</a:t>
            </a:r>
            <a:r>
              <a:rPr lang="hr-HR" u="sng" dirty="0" smtClean="0">
                <a:hlinkClick r:id="rId3"/>
              </a:rPr>
              <a:t>=proljetni+salon</a:t>
            </a:r>
            <a:endParaRPr lang="hr-HR" u="sng" dirty="0" smtClean="0"/>
          </a:p>
          <a:p>
            <a:pPr>
              <a:buNone/>
            </a:pPr>
            <a:r>
              <a:rPr lang="en-GB" dirty="0" smtClean="0"/>
              <a:t> to the digital copy from the Bibliography with information about this exhibition</a:t>
            </a:r>
            <a:endParaRPr lang="hr-HR" dirty="0" smtClean="0"/>
          </a:p>
          <a:p>
            <a:pPr>
              <a:buNone/>
            </a:pPr>
            <a:r>
              <a:rPr lang="hr-HR" u="sng" dirty="0" smtClean="0">
                <a:hlinkClick r:id="rId4"/>
              </a:rPr>
              <a:t>http://antunbauer.mdc.hr/</a:t>
            </a:r>
            <a:r>
              <a:rPr lang="hr-HR" u="sng" dirty="0" err="1" smtClean="0">
                <a:hlinkClick r:id="rId4"/>
              </a:rPr>
              <a:t>index.php</a:t>
            </a:r>
            <a:r>
              <a:rPr lang="hr-HR" u="sng" dirty="0" smtClean="0">
                <a:hlinkClick r:id="rId4"/>
              </a:rPr>
              <a:t>/</a:t>
            </a:r>
            <a:r>
              <a:rPr lang="hr-HR" u="sng" dirty="0" err="1" smtClean="0">
                <a:hlinkClick r:id="rId4"/>
              </a:rPr>
              <a:t>static</a:t>
            </a:r>
            <a:r>
              <a:rPr lang="hr-HR" u="sng" dirty="0" smtClean="0">
                <a:hlinkClick r:id="rId4"/>
              </a:rPr>
              <a:t>/</a:t>
            </a:r>
            <a:r>
              <a:rPr lang="hr-HR" u="sng" dirty="0" err="1" smtClean="0">
                <a:hlinkClick r:id="rId4"/>
              </a:rPr>
              <a:t>flash</a:t>
            </a:r>
            <a:r>
              <a:rPr lang="hr-HR" u="sng" dirty="0" smtClean="0">
                <a:hlinkClick r:id="rId4"/>
              </a:rPr>
              <a:t>/XXIII-083</a:t>
            </a:r>
            <a:endParaRPr lang="hr-HR" dirty="0" smtClean="0"/>
          </a:p>
          <a:p>
            <a:pPr>
              <a:buNone/>
            </a:pPr>
            <a:endParaRPr lang="hr-HR" dirty="0" smtClean="0"/>
          </a:p>
          <a:p>
            <a:pPr>
              <a:buNone/>
            </a:pPr>
            <a:endParaRPr lang="hr-HR" dirty="0" smtClean="0"/>
          </a:p>
          <a:p>
            <a:pPr>
              <a:buNone/>
            </a:pPr>
            <a:endParaRPr lang="hr-HR" dirty="0" smtClean="0"/>
          </a:p>
          <a:p>
            <a:pPr>
              <a:buNone/>
            </a:pPr>
            <a:endParaRPr lang="hr-H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hr-HR" dirty="0" err="1" smtClean="0"/>
              <a:t>The</a:t>
            </a:r>
            <a:r>
              <a:rPr lang="hr-HR" dirty="0" smtClean="0"/>
              <a:t> third </a:t>
            </a:r>
            <a:r>
              <a:rPr lang="hr-HR" dirty="0" err="1" smtClean="0"/>
              <a:t>level</a:t>
            </a:r>
            <a:r>
              <a:rPr lang="hr-HR" dirty="0" smtClean="0"/>
              <a:t>: </a:t>
            </a:r>
            <a:r>
              <a:rPr lang="en-GB" dirty="0" smtClean="0"/>
              <a:t>a search engine for the data base</a:t>
            </a:r>
            <a:endParaRPr lang="hr-HR" dirty="0"/>
          </a:p>
        </p:txBody>
      </p:sp>
      <p:sp>
        <p:nvSpPr>
          <p:cNvPr id="5" name="Content Placeholder 4"/>
          <p:cNvSpPr>
            <a:spLocks noGrp="1"/>
          </p:cNvSpPr>
          <p:nvPr>
            <p:ph sz="quarter" idx="1"/>
          </p:nvPr>
        </p:nvSpPr>
        <p:spPr/>
        <p:txBody>
          <a:bodyPr/>
          <a:lstStyle/>
          <a:p>
            <a:pPr>
              <a:buNone/>
            </a:pPr>
            <a:r>
              <a:rPr lang="hr-HR" dirty="0" smtClean="0">
                <a:hlinkClick r:id="rId3"/>
              </a:rPr>
              <a:t>http://antunbauer.mdc.hr/</a:t>
            </a:r>
            <a:r>
              <a:rPr lang="hr-HR" dirty="0" err="1" smtClean="0">
                <a:hlinkClick r:id="rId3"/>
              </a:rPr>
              <a:t>index.php</a:t>
            </a:r>
            <a:r>
              <a:rPr lang="hr-HR" dirty="0" smtClean="0">
                <a:hlinkClick r:id="rId3"/>
              </a:rPr>
              <a:t>/</a:t>
            </a:r>
            <a:r>
              <a:rPr lang="hr-HR" dirty="0" err="1" smtClean="0">
                <a:hlinkClick r:id="rId3"/>
              </a:rPr>
              <a:t>search</a:t>
            </a:r>
            <a:endParaRPr lang="hr-HR" dirty="0" smtClean="0"/>
          </a:p>
          <a:p>
            <a:pPr>
              <a:buNone/>
            </a:pPr>
            <a:endParaRPr lang="hr-HR" dirty="0" smtClean="0"/>
          </a:p>
          <a:p>
            <a:pPr>
              <a:buNone/>
            </a:pPr>
            <a:r>
              <a:rPr lang="hr-HR" dirty="0" smtClean="0"/>
              <a:t>- </a:t>
            </a:r>
            <a:r>
              <a:rPr lang="en-GB" dirty="0" smtClean="0"/>
              <a:t>contains 1276 bibliographical entries </a:t>
            </a:r>
            <a:endParaRPr lang="hr-HR" dirty="0" smtClean="0"/>
          </a:p>
          <a:p>
            <a:pPr>
              <a:buNone/>
            </a:pPr>
            <a:r>
              <a:rPr lang="hr-HR" dirty="0" smtClean="0"/>
              <a:t>- </a:t>
            </a:r>
            <a:r>
              <a:rPr lang="en-GB" dirty="0" smtClean="0"/>
              <a:t>from two books </a:t>
            </a:r>
            <a:r>
              <a:rPr lang="hr-HR" dirty="0" smtClean="0"/>
              <a:t>(nos. XXIII </a:t>
            </a:r>
            <a:r>
              <a:rPr lang="hr-HR" dirty="0" err="1" smtClean="0"/>
              <a:t>and</a:t>
            </a:r>
            <a:r>
              <a:rPr lang="hr-HR" dirty="0" smtClean="0"/>
              <a:t> XXIV)</a:t>
            </a:r>
          </a:p>
          <a:p>
            <a:pPr>
              <a:buNone/>
            </a:pPr>
            <a:r>
              <a:rPr lang="hr-HR" dirty="0" smtClean="0"/>
              <a:t>- </a:t>
            </a:r>
            <a:r>
              <a:rPr lang="en-GB" dirty="0" smtClean="0"/>
              <a:t>that relate to the chronology of exhibitions held in Zagreb from 1842 to 1952</a:t>
            </a:r>
            <a:endParaRPr lang="hr-HR" dirty="0" smtClean="0"/>
          </a:p>
          <a:p>
            <a:pPr>
              <a:buNone/>
            </a:pPr>
            <a:endParaRPr lang="hr-HR" dirty="0" smtClean="0"/>
          </a:p>
          <a:p>
            <a:r>
              <a:rPr lang="en-GB" dirty="0" smtClean="0"/>
              <a:t>searchable according to the following criteria: </a:t>
            </a:r>
            <a:endParaRPr lang="hr-HR" dirty="0" smtClean="0"/>
          </a:p>
          <a:p>
            <a:pPr>
              <a:buNone/>
            </a:pPr>
            <a:r>
              <a:rPr lang="en-GB" dirty="0" smtClean="0"/>
              <a:t>artist, exhibition venue, year and name of exhibition</a:t>
            </a:r>
            <a:endParaRPr lang="hr-H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Concluding considerations </a:t>
            </a:r>
            <a:endParaRPr lang="hr-HR" dirty="0"/>
          </a:p>
        </p:txBody>
      </p:sp>
      <p:pic>
        <p:nvPicPr>
          <p:cNvPr id="5" name="Content Placeholder 4" descr="D5977334.JPG"/>
          <p:cNvPicPr>
            <a:picLocks noGrp="1" noChangeAspect="1"/>
          </p:cNvPicPr>
          <p:nvPr>
            <p:ph sz="quarter" idx="1"/>
          </p:nvPr>
        </p:nvPicPr>
        <p:blipFill>
          <a:blip r:embed="rId3" cstate="print">
            <a:duotone>
              <a:schemeClr val="accent1">
                <a:shade val="45000"/>
                <a:satMod val="135000"/>
              </a:schemeClr>
              <a:prstClr val="white"/>
            </a:duotone>
            <a:lum bright="8000" contrast="12000"/>
          </a:blip>
          <a:stretch>
            <a:fillRect/>
          </a:stretch>
        </p:blipFill>
        <p:spPr>
          <a:xfrm>
            <a:off x="533938" y="1600200"/>
            <a:ext cx="7314124" cy="4873625"/>
          </a:xfrm>
        </p:spPr>
      </p:pic>
      <p:sp>
        <p:nvSpPr>
          <p:cNvPr id="6" name="TextBox 5"/>
          <p:cNvSpPr txBox="1"/>
          <p:nvPr/>
        </p:nvSpPr>
        <p:spPr>
          <a:xfrm>
            <a:off x="683568" y="1628800"/>
            <a:ext cx="7056784" cy="4401205"/>
          </a:xfrm>
          <a:prstGeom prst="rect">
            <a:avLst/>
          </a:prstGeom>
          <a:noFill/>
        </p:spPr>
        <p:txBody>
          <a:bodyPr wrap="square" rtlCol="0">
            <a:spAutoFit/>
          </a:bodyPr>
          <a:lstStyle/>
          <a:p>
            <a:pPr>
              <a:buFont typeface="Courier New" pitchFamily="49" charset="0"/>
              <a:buChar char="o"/>
            </a:pPr>
            <a:r>
              <a:rPr lang="en-GB" sz="2000" dirty="0" smtClean="0"/>
              <a:t>Through this added value we endeavoured virtually to contextualise the digitalised contents, in which we perceived the basic objective and purpose of the Web presentation of this old MS material</a:t>
            </a:r>
            <a:endParaRPr lang="hr-HR" sz="2000" dirty="0" smtClean="0"/>
          </a:p>
          <a:p>
            <a:pPr>
              <a:buFont typeface="Courier New" pitchFamily="49" charset="0"/>
              <a:buChar char="o"/>
            </a:pPr>
            <a:endParaRPr lang="hr-HR" sz="2000" dirty="0" smtClean="0"/>
          </a:p>
          <a:p>
            <a:pPr>
              <a:buFont typeface="Courier New" pitchFamily="49" charset="0"/>
              <a:buChar char="o"/>
            </a:pPr>
            <a:r>
              <a:rPr lang="hr-HR" sz="2000" dirty="0" smtClean="0"/>
              <a:t> </a:t>
            </a:r>
            <a:r>
              <a:rPr lang="en-GB" sz="2000" dirty="0" smtClean="0"/>
              <a:t>The project has been conceived as an open form that can be constantly upgraded and updated with new knowledge, textual and imaged material, new digital copies and new hyperlinks.</a:t>
            </a:r>
            <a:endParaRPr lang="hr-HR" sz="2000" dirty="0" smtClean="0"/>
          </a:p>
          <a:p>
            <a:endParaRPr lang="hr-HR" sz="2000" dirty="0" smtClean="0"/>
          </a:p>
          <a:p>
            <a:pPr>
              <a:buFont typeface="Courier New" pitchFamily="49" charset="0"/>
              <a:buChar char="o"/>
            </a:pPr>
            <a:r>
              <a:rPr lang="hr-HR" sz="2000" dirty="0" smtClean="0"/>
              <a:t> </a:t>
            </a:r>
            <a:r>
              <a:rPr lang="en-GB" sz="2000" dirty="0" smtClean="0"/>
              <a:t>We see the future of the project </a:t>
            </a:r>
            <a:r>
              <a:rPr lang="en-GB" sz="2000" i="1" dirty="0" smtClean="0"/>
              <a:t>Digitalisation of old and rare material from the Bauer Collection of the MDC library </a:t>
            </a:r>
            <a:r>
              <a:rPr lang="hr-HR" sz="2000" dirty="0" err="1" smtClean="0"/>
              <a:t>in</a:t>
            </a:r>
            <a:r>
              <a:rPr lang="hr-HR" sz="2000" dirty="0" smtClean="0"/>
              <a:t> </a:t>
            </a:r>
            <a:r>
              <a:rPr lang="hr-HR" sz="2000" dirty="0" err="1" smtClean="0"/>
              <a:t>the</a:t>
            </a:r>
            <a:r>
              <a:rPr lang="hr-HR" sz="2000" dirty="0" smtClean="0"/>
              <a:t> </a:t>
            </a:r>
            <a:r>
              <a:rPr lang="hr-HR" sz="2000" dirty="0" err="1" smtClean="0"/>
              <a:t>further</a:t>
            </a:r>
            <a:r>
              <a:rPr lang="hr-HR" sz="2000" dirty="0" smtClean="0"/>
              <a:t> </a:t>
            </a:r>
            <a:r>
              <a:rPr lang="hr-HR" sz="2000" dirty="0" err="1" smtClean="0"/>
              <a:t>linkage</a:t>
            </a:r>
            <a:r>
              <a:rPr lang="hr-HR" sz="2000" dirty="0" smtClean="0"/>
              <a:t> </a:t>
            </a:r>
            <a:r>
              <a:rPr lang="hr-HR" sz="2000" dirty="0" err="1" smtClean="0"/>
              <a:t>of</a:t>
            </a:r>
            <a:r>
              <a:rPr lang="hr-HR" sz="2000" dirty="0" smtClean="0"/>
              <a:t> </a:t>
            </a:r>
            <a:r>
              <a:rPr lang="hr-HR" sz="2000" dirty="0" err="1" smtClean="0"/>
              <a:t>contents</a:t>
            </a:r>
            <a:r>
              <a:rPr lang="hr-HR" sz="2000" dirty="0" smtClean="0"/>
              <a:t> </a:t>
            </a:r>
            <a:r>
              <a:rPr lang="hr-HR" sz="2000" dirty="0" err="1" smtClean="0"/>
              <a:t>of</a:t>
            </a:r>
            <a:r>
              <a:rPr lang="hr-HR" sz="2000" dirty="0" smtClean="0"/>
              <a:t> </a:t>
            </a:r>
            <a:r>
              <a:rPr lang="hr-HR" sz="2000" dirty="0" err="1" smtClean="0"/>
              <a:t>repository</a:t>
            </a:r>
            <a:r>
              <a:rPr lang="hr-HR" sz="2000" dirty="0" smtClean="0"/>
              <a:t> </a:t>
            </a:r>
            <a:r>
              <a:rPr lang="hr-HR" sz="2000" dirty="0" err="1" smtClean="0"/>
              <a:t>digital</a:t>
            </a:r>
            <a:r>
              <a:rPr lang="hr-HR" sz="2000" dirty="0" smtClean="0"/>
              <a:t> </a:t>
            </a:r>
            <a:r>
              <a:rPr lang="hr-HR" sz="2000" dirty="0" err="1" smtClean="0"/>
              <a:t>material</a:t>
            </a:r>
            <a:r>
              <a:rPr lang="hr-HR" sz="2000" dirty="0" smtClean="0"/>
              <a:t> on </a:t>
            </a:r>
            <a:r>
              <a:rPr lang="hr-HR" sz="2000" dirty="0" err="1" smtClean="0"/>
              <a:t>various</a:t>
            </a:r>
            <a:r>
              <a:rPr lang="hr-HR" sz="2000" dirty="0" smtClean="0"/>
              <a:t> </a:t>
            </a:r>
            <a:r>
              <a:rPr lang="hr-HR" sz="2000" dirty="0" err="1" smtClean="0"/>
              <a:t>portals</a:t>
            </a:r>
            <a:endParaRPr lang="hr-HR" sz="2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INTRODUCTION</a:t>
            </a:r>
            <a:endParaRPr lang="hr-HR" dirty="0"/>
          </a:p>
        </p:txBody>
      </p:sp>
      <p:sp>
        <p:nvSpPr>
          <p:cNvPr id="3" name="Text Placeholder 2"/>
          <p:cNvSpPr>
            <a:spLocks noGrp="1"/>
          </p:cNvSpPr>
          <p:nvPr>
            <p:ph type="body" idx="1"/>
          </p:nvPr>
        </p:nvSpPr>
        <p:spPr/>
        <p:txBody>
          <a:bodyPr>
            <a:normAutofit fontScale="92500" lnSpcReduction="10000"/>
          </a:bodyPr>
          <a:lstStyle/>
          <a:p>
            <a:r>
              <a:rPr lang="en-GB" dirty="0" smtClean="0"/>
              <a:t>In brief concerning the project </a:t>
            </a:r>
            <a:r>
              <a:rPr lang="en-GB" i="1" dirty="0" smtClean="0"/>
              <a:t>Digitalisation of the old and rare book holdings of the Bauer Collection of the MDC Library</a:t>
            </a:r>
            <a:endParaRPr lang="hr-HR" i="1" dirty="0" smtClean="0"/>
          </a:p>
          <a:p>
            <a:r>
              <a:rPr lang="en-GB" dirty="0" smtClean="0"/>
              <a:t>In brief about the </a:t>
            </a:r>
            <a:r>
              <a:rPr lang="en-GB" i="1" dirty="0" smtClean="0"/>
              <a:t>Bibliography and material for art and similar disciplines </a:t>
            </a:r>
            <a:endParaRPr lang="hr-HR" dirty="0" smtClean="0"/>
          </a:p>
          <a:p>
            <a:endParaRPr lang="hr-H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2600" dirty="0" smtClean="0"/>
              <a:t>The project </a:t>
            </a:r>
            <a:r>
              <a:rPr lang="en-GB" sz="2600" i="1" dirty="0" smtClean="0"/>
              <a:t>Digitalisation of the old and rare book holdings of the Bauer Collection of the MDC Library</a:t>
            </a:r>
            <a:endParaRPr lang="hr-HR" sz="2600" dirty="0"/>
          </a:p>
        </p:txBody>
      </p:sp>
      <p:sp>
        <p:nvSpPr>
          <p:cNvPr id="3" name="Content Placeholder 2"/>
          <p:cNvSpPr>
            <a:spLocks noGrp="1"/>
          </p:cNvSpPr>
          <p:nvPr>
            <p:ph sz="quarter" idx="1"/>
          </p:nvPr>
        </p:nvSpPr>
        <p:spPr/>
        <p:txBody>
          <a:bodyPr/>
          <a:lstStyle/>
          <a:p>
            <a:r>
              <a:rPr lang="en-GB" dirty="0" smtClean="0">
                <a:solidFill>
                  <a:schemeClr val="tx2"/>
                </a:solidFill>
              </a:rPr>
              <a:t>preserving the intellectual contents of the old and rare book material that is kept in the library of the Museum Documentation Centre (MDC)</a:t>
            </a:r>
            <a:endParaRPr lang="hr-HR" dirty="0" smtClean="0">
              <a:solidFill>
                <a:schemeClr val="tx2"/>
              </a:solidFill>
            </a:endParaRPr>
          </a:p>
          <a:p>
            <a:r>
              <a:rPr lang="en-GB" dirty="0" smtClean="0">
                <a:solidFill>
                  <a:schemeClr val="tx2"/>
                </a:solidFill>
              </a:rPr>
              <a:t>covers publications unique in terms of their </a:t>
            </a:r>
            <a:r>
              <a:rPr lang="en-GB" dirty="0" err="1" smtClean="0">
                <a:solidFill>
                  <a:schemeClr val="tx2"/>
                </a:solidFill>
              </a:rPr>
              <a:t>museological</a:t>
            </a:r>
            <a:r>
              <a:rPr lang="en-GB" dirty="0" smtClean="0">
                <a:solidFill>
                  <a:schemeClr val="tx2"/>
                </a:solidFill>
              </a:rPr>
              <a:t> theme and one-off in terms of the number of preserved specimens in other Croatian heritage establishments as well as publications that because of their age are worn-out and liable easily to be damaged</a:t>
            </a:r>
            <a:endParaRPr lang="hr-HR" dirty="0" smtClean="0">
              <a:solidFill>
                <a:schemeClr val="tx2"/>
              </a:solidFill>
            </a:endParaRPr>
          </a:p>
          <a:p>
            <a:r>
              <a:rPr lang="en-GB" dirty="0" smtClean="0">
                <a:solidFill>
                  <a:schemeClr val="tx2"/>
                </a:solidFill>
              </a:rPr>
              <a:t>In the first phase of the project, some of the manuscript material of the oldest library collection was digitalised: the Bauer Collection</a:t>
            </a:r>
            <a:endParaRPr lang="hr-HR" dirty="0">
              <a:solidFill>
                <a:schemeClr val="tx2"/>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hr-HR" dirty="0" smtClean="0"/>
              <a:t>Antun bauer (1911. – 2000.)</a:t>
            </a:r>
            <a:endParaRPr lang="hr-HR" dirty="0"/>
          </a:p>
        </p:txBody>
      </p:sp>
      <p:sp>
        <p:nvSpPr>
          <p:cNvPr id="7" name="Text Placeholder 6"/>
          <p:cNvSpPr>
            <a:spLocks noGrp="1"/>
          </p:cNvSpPr>
          <p:nvPr>
            <p:ph type="body" sz="half" idx="2"/>
          </p:nvPr>
        </p:nvSpPr>
        <p:spPr>
          <a:xfrm>
            <a:off x="6765798" y="264795"/>
            <a:ext cx="1766642" cy="4956048"/>
          </a:xfrm>
        </p:spPr>
        <p:txBody>
          <a:bodyPr>
            <a:normAutofit/>
          </a:bodyPr>
          <a:lstStyle/>
          <a:p>
            <a:pPr algn="r"/>
            <a:r>
              <a:rPr lang="hr-HR" sz="1800" dirty="0" smtClean="0"/>
              <a:t>Dr. ANTUN BAUER</a:t>
            </a:r>
          </a:p>
          <a:p>
            <a:pPr algn="r"/>
            <a:r>
              <a:rPr lang="en-GB" sz="1800" dirty="0" smtClean="0"/>
              <a:t>prominent archaeologist, </a:t>
            </a:r>
            <a:r>
              <a:rPr lang="en-GB" sz="1800" dirty="0" err="1" smtClean="0"/>
              <a:t>museologist</a:t>
            </a:r>
            <a:r>
              <a:rPr lang="en-GB" sz="1800" dirty="0" smtClean="0"/>
              <a:t> and collector, as well as the initiator and founder of and donor to numerous museum institutions in Croatia</a:t>
            </a:r>
            <a:endParaRPr lang="hr-HR" sz="1800" dirty="0"/>
          </a:p>
        </p:txBody>
      </p:sp>
      <p:pic>
        <p:nvPicPr>
          <p:cNvPr id="1027" name="Picture 3" descr="http://www.mdc.hr/inc/imgMuzealacBig.aspx?fn=~/UserFiles/Muzealci_velike/Bauer4.jpg"/>
          <p:cNvPicPr>
            <a:picLocks noGrp="1" noChangeAspect="1" noChangeArrowheads="1"/>
          </p:cNvPicPr>
          <p:nvPr>
            <p:ph type="pic" idx="1"/>
          </p:nvPr>
        </p:nvPicPr>
        <p:blipFill>
          <a:blip r:embed="rId3" cstate="print"/>
          <a:srcRect l="16775" r="16775"/>
          <a:stretch>
            <a:fillRect/>
          </a:stretch>
        </p:blipFill>
        <p:spPr bwMode="auto">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sz="2600" b="1" i="1" dirty="0" smtClean="0"/>
              <a:t>Bibliografija i građa za umjetnost i srodne struke (</a:t>
            </a:r>
            <a:r>
              <a:rPr lang="en-GB" sz="2600" b="1" i="1" dirty="0" smtClean="0"/>
              <a:t>Bibliography and material for art and similar disciplines</a:t>
            </a:r>
            <a:r>
              <a:rPr lang="hr-HR" sz="2600" b="1" i="1" dirty="0" smtClean="0"/>
              <a:t>)</a:t>
            </a:r>
            <a:endParaRPr lang="hr-HR" sz="2600" dirty="0"/>
          </a:p>
        </p:txBody>
      </p:sp>
      <p:sp>
        <p:nvSpPr>
          <p:cNvPr id="6" name="Content Placeholder 5"/>
          <p:cNvSpPr>
            <a:spLocks noGrp="1"/>
          </p:cNvSpPr>
          <p:nvPr>
            <p:ph sz="quarter" idx="2"/>
          </p:nvPr>
        </p:nvSpPr>
        <p:spPr/>
        <p:txBody>
          <a:bodyPr>
            <a:normAutofit fontScale="92500" lnSpcReduction="10000"/>
          </a:bodyPr>
          <a:lstStyle/>
          <a:p>
            <a:r>
              <a:rPr lang="en-GB" dirty="0" smtClean="0"/>
              <a:t>Zagreb, 1951-1958</a:t>
            </a:r>
            <a:endParaRPr lang="hr-HR" dirty="0" smtClean="0"/>
          </a:p>
          <a:p>
            <a:r>
              <a:rPr lang="en-GB" dirty="0" smtClean="0"/>
              <a:t>31 numbered books</a:t>
            </a:r>
            <a:endParaRPr lang="hr-HR" dirty="0" smtClean="0"/>
          </a:p>
          <a:p>
            <a:r>
              <a:rPr lang="en-GB" dirty="0" smtClean="0"/>
              <a:t>bibliographic, biographical and documentary material from cultural history, particularly the fine arts and historical </a:t>
            </a:r>
            <a:r>
              <a:rPr lang="en-GB" dirty="0" err="1" smtClean="0"/>
              <a:t>museology</a:t>
            </a:r>
            <a:r>
              <a:rPr lang="en-GB" dirty="0" smtClean="0"/>
              <a:t> from the 19</a:t>
            </a:r>
            <a:r>
              <a:rPr lang="en-GB" baseline="30000" dirty="0" smtClean="0"/>
              <a:t>th</a:t>
            </a:r>
            <a:r>
              <a:rPr lang="en-GB" dirty="0" smtClean="0"/>
              <a:t> century to the 1950s, from Croatia and the whole of the former Yugoslavia</a:t>
            </a:r>
            <a:endParaRPr lang="hr-HR" dirty="0" smtClean="0"/>
          </a:p>
          <a:p>
            <a:r>
              <a:rPr lang="en-GB" dirty="0" smtClean="0"/>
              <a:t>edited by </a:t>
            </a:r>
            <a:r>
              <a:rPr lang="en-GB" dirty="0" err="1" smtClean="0"/>
              <a:t>Antun</a:t>
            </a:r>
            <a:r>
              <a:rPr lang="en-GB" dirty="0" smtClean="0"/>
              <a:t> Bauer</a:t>
            </a:r>
            <a:endParaRPr lang="hr-HR" dirty="0"/>
          </a:p>
        </p:txBody>
      </p:sp>
      <p:pic>
        <p:nvPicPr>
          <p:cNvPr id="17410" name="Picture 2" descr="E:\I. etapa\fotke\Bibliografija_1.jpg"/>
          <p:cNvPicPr>
            <a:picLocks noGrp="1" noChangeAspect="1" noChangeArrowheads="1"/>
          </p:cNvPicPr>
          <p:nvPr>
            <p:ph sz="quarter" idx="1"/>
          </p:nvPr>
        </p:nvPicPr>
        <p:blipFill>
          <a:blip r:embed="rId3" cstate="print"/>
          <a:srcRect/>
          <a:stretch>
            <a:fillRect/>
          </a:stretch>
        </p:blipFill>
        <p:spPr bwMode="auto">
          <a:xfrm>
            <a:off x="762768" y="1600200"/>
            <a:ext cx="3046464" cy="4572000"/>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GB" dirty="0" smtClean="0"/>
              <a:t>bibliographic unit can be divided into four basic thematic units</a:t>
            </a:r>
            <a:r>
              <a:rPr lang="hr-HR" dirty="0" smtClean="0"/>
              <a:t>:</a:t>
            </a:r>
            <a:endParaRPr lang="hr-HR" dirty="0"/>
          </a:p>
        </p:txBody>
      </p:sp>
      <p:sp>
        <p:nvSpPr>
          <p:cNvPr id="7" name="Content Placeholder 6"/>
          <p:cNvSpPr>
            <a:spLocks noGrp="1"/>
          </p:cNvSpPr>
          <p:nvPr>
            <p:ph sz="quarter" idx="1"/>
          </p:nvPr>
        </p:nvSpPr>
        <p:spPr>
          <a:xfrm>
            <a:off x="457200" y="1600200"/>
            <a:ext cx="7787208" cy="4873752"/>
          </a:xfrm>
        </p:spPr>
        <p:txBody>
          <a:bodyPr>
            <a:normAutofit fontScale="92500" lnSpcReduction="10000"/>
          </a:bodyPr>
          <a:lstStyle/>
          <a:p>
            <a:r>
              <a:rPr lang="en-GB" sz="2800" dirty="0" err="1" smtClean="0"/>
              <a:t>Gipsotheque</a:t>
            </a:r>
            <a:r>
              <a:rPr lang="en-GB" sz="2800" dirty="0" smtClean="0"/>
              <a:t> collections</a:t>
            </a:r>
            <a:endParaRPr lang="hr-HR" sz="2800" dirty="0" smtClean="0"/>
          </a:p>
          <a:p>
            <a:pPr>
              <a:buNone/>
            </a:pPr>
            <a:r>
              <a:rPr lang="hr-HR" sz="2800" dirty="0" smtClean="0">
                <a:solidFill>
                  <a:schemeClr val="accent2"/>
                </a:solidFill>
              </a:rPr>
              <a:t>- no.</a:t>
            </a:r>
            <a:r>
              <a:rPr lang="hr-HR" sz="2400" dirty="0" smtClean="0">
                <a:solidFill>
                  <a:schemeClr val="accent2"/>
                </a:solidFill>
              </a:rPr>
              <a:t> </a:t>
            </a:r>
            <a:r>
              <a:rPr lang="hr-HR" sz="2400" dirty="0" smtClean="0">
                <a:solidFill>
                  <a:srgbClr val="FF0000"/>
                </a:solidFill>
              </a:rPr>
              <a:t>VIII</a:t>
            </a:r>
            <a:r>
              <a:rPr lang="hr-HR" sz="2400" dirty="0" smtClean="0">
                <a:solidFill>
                  <a:schemeClr val="accent2"/>
                </a:solidFill>
              </a:rPr>
              <a:t>, IX</a:t>
            </a:r>
          </a:p>
          <a:p>
            <a:r>
              <a:rPr lang="hr-HR" dirty="0" smtClean="0">
                <a:solidFill>
                  <a:schemeClr val="accent2"/>
                </a:solidFill>
              </a:rPr>
              <a:t> </a:t>
            </a:r>
            <a:r>
              <a:rPr lang="en-GB" sz="2800" dirty="0" smtClean="0"/>
              <a:t>Chronologies of exhibitions</a:t>
            </a:r>
            <a:r>
              <a:rPr lang="hr-HR" sz="2800" dirty="0" smtClean="0"/>
              <a:t> (</a:t>
            </a:r>
            <a:r>
              <a:rPr lang="en-GB" sz="2800" dirty="0" smtClean="0"/>
              <a:t>from 1840 to 1952)</a:t>
            </a:r>
            <a:endParaRPr lang="hr-HR" sz="2800" dirty="0" smtClean="0">
              <a:solidFill>
                <a:schemeClr val="accent2"/>
              </a:solidFill>
            </a:endParaRPr>
          </a:p>
          <a:p>
            <a:pPr>
              <a:buNone/>
            </a:pPr>
            <a:r>
              <a:rPr lang="hr-HR" sz="2800" dirty="0" smtClean="0">
                <a:solidFill>
                  <a:schemeClr val="accent2"/>
                </a:solidFill>
              </a:rPr>
              <a:t>- no</a:t>
            </a:r>
            <a:r>
              <a:rPr lang="hr-HR" sz="2400" dirty="0" smtClean="0">
                <a:solidFill>
                  <a:schemeClr val="accent2"/>
                </a:solidFill>
              </a:rPr>
              <a:t>. </a:t>
            </a:r>
            <a:r>
              <a:rPr lang="hr-HR" sz="2400" dirty="0" smtClean="0">
                <a:solidFill>
                  <a:srgbClr val="FF0000"/>
                </a:solidFill>
              </a:rPr>
              <a:t>XXIII</a:t>
            </a:r>
            <a:r>
              <a:rPr lang="hr-HR" sz="2400" dirty="0" smtClean="0">
                <a:solidFill>
                  <a:srgbClr val="002060"/>
                </a:solidFill>
              </a:rPr>
              <a:t>,</a:t>
            </a:r>
            <a:r>
              <a:rPr lang="hr-HR" sz="2400" dirty="0" smtClean="0">
                <a:solidFill>
                  <a:srgbClr val="FF0000"/>
                </a:solidFill>
              </a:rPr>
              <a:t> XXIV</a:t>
            </a:r>
            <a:r>
              <a:rPr lang="hr-HR" sz="2400" dirty="0" smtClean="0">
                <a:solidFill>
                  <a:srgbClr val="002060"/>
                </a:solidFill>
              </a:rPr>
              <a:t>,</a:t>
            </a:r>
            <a:r>
              <a:rPr lang="hr-HR" sz="2400" dirty="0" smtClean="0">
                <a:solidFill>
                  <a:srgbClr val="FF0000"/>
                </a:solidFill>
              </a:rPr>
              <a:t> XXV</a:t>
            </a:r>
            <a:r>
              <a:rPr lang="hr-HR" sz="2400" dirty="0" smtClean="0">
                <a:solidFill>
                  <a:srgbClr val="002060"/>
                </a:solidFill>
              </a:rPr>
              <a:t>,</a:t>
            </a:r>
            <a:r>
              <a:rPr lang="hr-HR" sz="2400" dirty="0" smtClean="0">
                <a:solidFill>
                  <a:srgbClr val="FF0000"/>
                </a:solidFill>
              </a:rPr>
              <a:t> XXVI</a:t>
            </a:r>
            <a:r>
              <a:rPr lang="hr-HR" sz="2400" dirty="0" smtClean="0">
                <a:solidFill>
                  <a:srgbClr val="002060"/>
                </a:solidFill>
              </a:rPr>
              <a:t>,</a:t>
            </a:r>
            <a:r>
              <a:rPr lang="hr-HR" sz="2400" dirty="0" smtClean="0">
                <a:solidFill>
                  <a:srgbClr val="FF0000"/>
                </a:solidFill>
              </a:rPr>
              <a:t> XXVII</a:t>
            </a:r>
            <a:r>
              <a:rPr lang="hr-HR" sz="2400" dirty="0" smtClean="0">
                <a:solidFill>
                  <a:srgbClr val="002060"/>
                </a:solidFill>
              </a:rPr>
              <a:t>,</a:t>
            </a:r>
            <a:r>
              <a:rPr lang="hr-HR" sz="2400" dirty="0" smtClean="0">
                <a:solidFill>
                  <a:srgbClr val="FF0000"/>
                </a:solidFill>
              </a:rPr>
              <a:t> XXVIII</a:t>
            </a:r>
          </a:p>
          <a:p>
            <a:r>
              <a:rPr lang="hr-HR" dirty="0" smtClean="0">
                <a:solidFill>
                  <a:schemeClr val="accent2"/>
                </a:solidFill>
              </a:rPr>
              <a:t> </a:t>
            </a:r>
            <a:r>
              <a:rPr lang="en-GB" sz="2800" dirty="0" smtClean="0"/>
              <a:t>Biographies and autobiographies of visual artists </a:t>
            </a:r>
            <a:endParaRPr lang="hr-HR" sz="2800" dirty="0" smtClean="0">
              <a:solidFill>
                <a:schemeClr val="accent2"/>
              </a:solidFill>
            </a:endParaRPr>
          </a:p>
          <a:p>
            <a:pPr>
              <a:buNone/>
            </a:pPr>
            <a:r>
              <a:rPr lang="hr-HR" sz="2800" dirty="0" smtClean="0">
                <a:solidFill>
                  <a:schemeClr val="accent2"/>
                </a:solidFill>
              </a:rPr>
              <a:t>- no.</a:t>
            </a:r>
            <a:r>
              <a:rPr lang="hr-HR" sz="2400" dirty="0" smtClean="0">
                <a:solidFill>
                  <a:schemeClr val="accent2"/>
                </a:solidFill>
              </a:rPr>
              <a:t> VII, XXI, XXII, </a:t>
            </a:r>
            <a:r>
              <a:rPr lang="hr-HR" sz="2400" dirty="0" smtClean="0">
                <a:solidFill>
                  <a:srgbClr val="FF0000"/>
                </a:solidFill>
              </a:rPr>
              <a:t>XXIX</a:t>
            </a:r>
            <a:r>
              <a:rPr lang="hr-HR" sz="2400" dirty="0" smtClean="0">
                <a:solidFill>
                  <a:schemeClr val="accent2"/>
                </a:solidFill>
              </a:rPr>
              <a:t>, XXX</a:t>
            </a:r>
          </a:p>
          <a:p>
            <a:r>
              <a:rPr lang="hr-HR" dirty="0" smtClean="0">
                <a:solidFill>
                  <a:schemeClr val="accent2"/>
                </a:solidFill>
              </a:rPr>
              <a:t> </a:t>
            </a:r>
            <a:r>
              <a:rPr lang="en-GB" sz="2800" dirty="0" smtClean="0"/>
              <a:t>Bibliographies of articles </a:t>
            </a:r>
            <a:r>
              <a:rPr lang="hr-HR" sz="2800" dirty="0" smtClean="0"/>
              <a:t>(</a:t>
            </a:r>
            <a:r>
              <a:rPr lang="en-GB" sz="2800" dirty="0" smtClean="0"/>
              <a:t>about 30,000 selected bibliographical entries</a:t>
            </a:r>
            <a:r>
              <a:rPr lang="hr-HR" sz="2800" dirty="0" smtClean="0"/>
              <a:t>, </a:t>
            </a:r>
            <a:r>
              <a:rPr lang="en-GB" sz="2800" dirty="0" smtClean="0"/>
              <a:t>listed from 72 periodical titles</a:t>
            </a:r>
            <a:r>
              <a:rPr lang="hr-HR" sz="2800" dirty="0" smtClean="0"/>
              <a:t>)</a:t>
            </a:r>
            <a:endParaRPr lang="hr-HR" sz="2800" dirty="0" smtClean="0">
              <a:solidFill>
                <a:schemeClr val="accent2"/>
              </a:solidFill>
            </a:endParaRPr>
          </a:p>
          <a:p>
            <a:pPr>
              <a:buNone/>
            </a:pPr>
            <a:r>
              <a:rPr lang="hr-HR" sz="2800" dirty="0" smtClean="0">
                <a:solidFill>
                  <a:schemeClr val="accent2"/>
                </a:solidFill>
              </a:rPr>
              <a:t>- no.</a:t>
            </a:r>
            <a:r>
              <a:rPr lang="hr-HR" sz="2400" dirty="0" smtClean="0">
                <a:solidFill>
                  <a:schemeClr val="accent2"/>
                </a:solidFill>
              </a:rPr>
              <a:t> I, II, III, </a:t>
            </a:r>
            <a:r>
              <a:rPr lang="hr-HR" sz="2400" dirty="0" smtClean="0">
                <a:solidFill>
                  <a:srgbClr val="FF0000"/>
                </a:solidFill>
              </a:rPr>
              <a:t>IV (1,2)</a:t>
            </a:r>
            <a:r>
              <a:rPr lang="hr-HR" sz="2400" dirty="0" smtClean="0">
                <a:solidFill>
                  <a:schemeClr val="accent2"/>
                </a:solidFill>
              </a:rPr>
              <a:t>, </a:t>
            </a:r>
            <a:r>
              <a:rPr lang="hr-HR" sz="2400" dirty="0" smtClean="0">
                <a:solidFill>
                  <a:srgbClr val="FF0000"/>
                </a:solidFill>
              </a:rPr>
              <a:t>V (1,2)</a:t>
            </a:r>
            <a:r>
              <a:rPr lang="hr-HR" sz="2400" dirty="0" smtClean="0">
                <a:solidFill>
                  <a:schemeClr val="accent2"/>
                </a:solidFill>
              </a:rPr>
              <a:t>, VI (1,2), X, </a:t>
            </a:r>
            <a:r>
              <a:rPr lang="hr-HR" sz="2400" dirty="0" smtClean="0">
                <a:solidFill>
                  <a:srgbClr val="FF0000"/>
                </a:solidFill>
              </a:rPr>
              <a:t>XI</a:t>
            </a:r>
            <a:r>
              <a:rPr lang="hr-HR" sz="2400" dirty="0" smtClean="0">
                <a:solidFill>
                  <a:schemeClr val="accent2"/>
                </a:solidFill>
              </a:rPr>
              <a:t>, XII, XIII, XIV, XV, XVI, XVII, XVIII, XIX, XX, XXXI</a:t>
            </a:r>
          </a:p>
          <a:p>
            <a:endParaRPr lang="hr-H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GB" dirty="0" smtClean="0"/>
              <a:t>The objection and purpose of the digitalisation and Web presentation of </a:t>
            </a:r>
            <a:r>
              <a:rPr lang="en-GB" i="1" dirty="0" smtClean="0"/>
              <a:t>Dr Bauer’s Bibliography and material for art and similar disciplines</a:t>
            </a:r>
            <a:endParaRPr lang="hr-HR" dirty="0"/>
          </a:p>
        </p:txBody>
      </p:sp>
      <p:sp>
        <p:nvSpPr>
          <p:cNvPr id="6" name="Text Placeholder 5"/>
          <p:cNvSpPr>
            <a:spLocks noGrp="1"/>
          </p:cNvSpPr>
          <p:nvPr>
            <p:ph type="body" idx="1"/>
          </p:nvPr>
        </p:nvSpPr>
        <p:spPr/>
        <p:txBody>
          <a:bodyPr/>
          <a:lstStyle/>
          <a:p>
            <a:r>
              <a:rPr lang="en-GB" dirty="0" smtClean="0"/>
              <a:t>Why digitalisation</a:t>
            </a:r>
            <a:endParaRPr lang="hr-HR" dirty="0" smtClean="0"/>
          </a:p>
          <a:p>
            <a:r>
              <a:rPr lang="en-GB" dirty="0" smtClean="0"/>
              <a:t>The objective and purpose of Web presentation</a:t>
            </a:r>
            <a:endParaRPr lang="hr-H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Why digitalisation</a:t>
            </a:r>
            <a:endParaRPr lang="hr-HR" dirty="0"/>
          </a:p>
        </p:txBody>
      </p:sp>
      <p:sp>
        <p:nvSpPr>
          <p:cNvPr id="3" name="Content Placeholder 2"/>
          <p:cNvSpPr>
            <a:spLocks noGrp="1"/>
          </p:cNvSpPr>
          <p:nvPr>
            <p:ph sz="quarter" idx="1"/>
          </p:nvPr>
        </p:nvSpPr>
        <p:spPr>
          <a:xfrm>
            <a:off x="539552" y="1556792"/>
            <a:ext cx="7467600" cy="4873752"/>
          </a:xfrm>
        </p:spPr>
        <p:txBody>
          <a:bodyPr>
            <a:normAutofit lnSpcReduction="10000"/>
          </a:bodyPr>
          <a:lstStyle/>
          <a:p>
            <a:pPr lvl="0"/>
            <a:r>
              <a:rPr lang="en-GB" dirty="0" smtClean="0"/>
              <a:t>the exceptional value of the content of the bibliographical unit that is a resource for research in art history, </a:t>
            </a:r>
            <a:r>
              <a:rPr lang="en-GB" dirty="0" err="1" smtClean="0"/>
              <a:t>museology</a:t>
            </a:r>
            <a:r>
              <a:rPr lang="en-GB" dirty="0" smtClean="0"/>
              <a:t> and culture studies,</a:t>
            </a:r>
            <a:endParaRPr lang="hr-HR" dirty="0" smtClean="0"/>
          </a:p>
          <a:p>
            <a:pPr lvl="0">
              <a:buNone/>
            </a:pPr>
            <a:endParaRPr lang="hr-HR" dirty="0" smtClean="0"/>
          </a:p>
          <a:p>
            <a:pPr lvl="0"/>
            <a:r>
              <a:rPr lang="en-GB" dirty="0" smtClean="0"/>
              <a:t>a high degree of information value deriving from the structure and organisation of the contents (featuring the forms of bibliography, lexicon and timeline),</a:t>
            </a:r>
            <a:endParaRPr lang="hr-HR" dirty="0" smtClean="0"/>
          </a:p>
          <a:p>
            <a:pPr lvl="0">
              <a:buNone/>
            </a:pPr>
            <a:endParaRPr lang="hr-HR" dirty="0" smtClean="0"/>
          </a:p>
          <a:p>
            <a:r>
              <a:rPr lang="en-GB" dirty="0" smtClean="0"/>
              <a:t>the one-of-a-kind cultural history and bibliographic importance in the contemporary context</a:t>
            </a:r>
            <a:endParaRPr lang="hr-HR" dirty="0" smtClean="0"/>
          </a:p>
          <a:p>
            <a:pPr>
              <a:buNone/>
            </a:pPr>
            <a:endParaRPr lang="hr-HR" dirty="0" smtClean="0"/>
          </a:p>
          <a:p>
            <a:r>
              <a:rPr lang="en-GB" dirty="0" smtClean="0"/>
              <a:t>high collateral value</a:t>
            </a:r>
            <a:endParaRPr lang="hr-H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The objective and purpose of Web presentation</a:t>
            </a:r>
            <a:endParaRPr lang="hr-HR" dirty="0"/>
          </a:p>
        </p:txBody>
      </p:sp>
      <p:sp>
        <p:nvSpPr>
          <p:cNvPr id="3" name="Content Placeholder 2"/>
          <p:cNvSpPr>
            <a:spLocks noGrp="1"/>
          </p:cNvSpPr>
          <p:nvPr>
            <p:ph sz="quarter" idx="1"/>
          </p:nvPr>
        </p:nvSpPr>
        <p:spPr/>
        <p:txBody>
          <a:bodyPr>
            <a:normAutofit fontScale="85000" lnSpcReduction="20000"/>
          </a:bodyPr>
          <a:lstStyle/>
          <a:p>
            <a:pPr lvl="0"/>
            <a:r>
              <a:rPr lang="en-GB" dirty="0" smtClean="0"/>
              <a:t>disseminate information about the existence of the Bibliography and its bibliographic and information contents to a wider circle of potential users,</a:t>
            </a:r>
            <a:endParaRPr lang="hr-HR" dirty="0" smtClean="0"/>
          </a:p>
          <a:p>
            <a:pPr lvl="0"/>
            <a:r>
              <a:rPr lang="en-GB" dirty="0" smtClean="0"/>
              <a:t>upgrade specialised and scholarly research work,</a:t>
            </a:r>
            <a:endParaRPr lang="hr-HR" dirty="0" smtClean="0"/>
          </a:p>
          <a:p>
            <a:pPr lvl="0"/>
            <a:r>
              <a:rPr lang="en-GB" dirty="0" smtClean="0"/>
              <a:t>provide support to tertiary level curricula,</a:t>
            </a:r>
            <a:endParaRPr lang="hr-HR" dirty="0" smtClean="0"/>
          </a:p>
          <a:p>
            <a:pPr lvl="0"/>
            <a:r>
              <a:rPr lang="en-GB" dirty="0" smtClean="0"/>
              <a:t>increase the attractiveness of the material to a broader circle of users with varied user needs,</a:t>
            </a:r>
            <a:endParaRPr lang="hr-HR" dirty="0" smtClean="0"/>
          </a:p>
          <a:p>
            <a:pPr lvl="0"/>
            <a:r>
              <a:rPr lang="en-GB" dirty="0" smtClean="0"/>
              <a:t>acquaint the public with the manuscript and unpublished book material important for the history of </a:t>
            </a:r>
            <a:r>
              <a:rPr lang="en-GB" dirty="0" err="1" smtClean="0"/>
              <a:t>museology</a:t>
            </a:r>
            <a:r>
              <a:rPr lang="en-GB" dirty="0" smtClean="0"/>
              <a:t>,</a:t>
            </a:r>
            <a:endParaRPr lang="hr-HR" dirty="0" smtClean="0"/>
          </a:p>
          <a:p>
            <a:pPr lvl="0"/>
            <a:r>
              <a:rPr lang="en-GB" dirty="0" smtClean="0"/>
              <a:t>enable distance-consultation of the Bibliography without restrictions as to time and place,</a:t>
            </a:r>
            <a:endParaRPr lang="hr-HR" dirty="0" smtClean="0"/>
          </a:p>
          <a:p>
            <a:pPr lvl="0"/>
            <a:r>
              <a:rPr lang="en-GB" dirty="0" smtClean="0"/>
              <a:t>reduce time spent to find sought bibliographic information</a:t>
            </a:r>
            <a:endParaRPr lang="hr-HR" dirty="0" smtClean="0"/>
          </a:p>
          <a:p>
            <a:pPr lvl="0"/>
            <a:r>
              <a:rPr lang="en-GB" dirty="0" smtClean="0"/>
              <a:t>enable the making of digital copies</a:t>
            </a:r>
            <a:endParaRPr lang="hr-HR" dirty="0" smtClean="0"/>
          </a:p>
          <a:p>
            <a:pPr lvl="0"/>
            <a:r>
              <a:rPr lang="en-GB" dirty="0" smtClean="0"/>
              <a:t>improve the quality of the information sought (for only some of the 33 volumes are accompanied by an index), and</a:t>
            </a:r>
            <a:endParaRPr lang="hr-HR" dirty="0" smtClean="0"/>
          </a:p>
          <a:p>
            <a:r>
              <a:rPr lang="en-GB" dirty="0" smtClean="0"/>
              <a:t>popularise the holdings of MDC library</a:t>
            </a:r>
            <a:endParaRPr lang="hr-HR"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834</TotalTime>
  <Words>2962</Words>
  <Application>Microsoft Office PowerPoint</Application>
  <PresentationFormat>On-screen Show (4:3)</PresentationFormat>
  <Paragraphs>265</Paragraphs>
  <Slides>19</Slides>
  <Notes>19</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Oriel</vt:lpstr>
      <vt:lpstr>A project for the digitalisation of a manuscript bibliographic unit  - opportunities for and implementation of the virtual contextualisation of text</vt:lpstr>
      <vt:lpstr>INTRODUCTION</vt:lpstr>
      <vt:lpstr>The project Digitalisation of the old and rare book holdings of the Bauer Collection of the MDC Library</vt:lpstr>
      <vt:lpstr>Antun bauer (1911. – 2000.)</vt:lpstr>
      <vt:lpstr>Bibliografija i građa za umjetnost i srodne struke (Bibliography and material for art and similar disciplines)</vt:lpstr>
      <vt:lpstr>bibliographic unit can be divided into four basic thematic units:</vt:lpstr>
      <vt:lpstr>The objection and purpose of the digitalisation and Web presentation of Dr Bauer’s Bibliography and material for art and similar disciplines</vt:lpstr>
      <vt:lpstr>Why digitalisation</vt:lpstr>
      <vt:lpstr>The objective and purpose of Web presentation</vt:lpstr>
      <vt:lpstr>The structure, contents and data of the Web presentation of digitalised contents </vt:lpstr>
      <vt:lpstr>CONTENTS</vt:lpstr>
      <vt:lpstr>structure Level one: digitalised contents</vt:lpstr>
      <vt:lpstr>Level two: a static text with hypertextual characteristics</vt:lpstr>
      <vt:lpstr>A.  among the contents within the project </vt:lpstr>
      <vt:lpstr>B. among project contents and other contents on the MDC Web site</vt:lpstr>
      <vt:lpstr>C. to outside Web contents</vt:lpstr>
      <vt:lpstr>d. connections with other repositories of digitalised material</vt:lpstr>
      <vt:lpstr>The third level: a search engine for the data base</vt:lpstr>
      <vt:lpstr>Concluding considerations </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project for the digitalisation of a manuscript bibliographic unit  </dc:title>
  <dc:creator>Snježana</dc:creator>
  <cp:lastModifiedBy>Snježana</cp:lastModifiedBy>
  <cp:revision>165</cp:revision>
  <dcterms:created xsi:type="dcterms:W3CDTF">2011-05-11T17:53:00Z</dcterms:created>
  <dcterms:modified xsi:type="dcterms:W3CDTF">2011-05-16T10:36:07Z</dcterms:modified>
</cp:coreProperties>
</file>