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93" r:id="rId4"/>
    <p:sldId id="294" r:id="rId5"/>
    <p:sldId id="262" r:id="rId6"/>
    <p:sldId id="260" r:id="rId7"/>
    <p:sldId id="261" r:id="rId8"/>
    <p:sldId id="295" r:id="rId9"/>
    <p:sldId id="263" r:id="rId10"/>
    <p:sldId id="264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7" r:id="rId22"/>
    <p:sldId id="288" r:id="rId23"/>
    <p:sldId id="289" r:id="rId24"/>
    <p:sldId id="291" r:id="rId25"/>
    <p:sldId id="292" r:id="rId26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5BCD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61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73C1F70-4270-435D-BD69-9E4825D82B5E}" type="datetimeFigureOut">
              <a:rPr lang="hr-HR"/>
              <a:pPr>
                <a:defRPr/>
              </a:pPr>
              <a:t>9.5.2011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 smtClean="0"/>
              <a:t>Kliknite da biste uredili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FB718C6-EF52-4951-9AEF-2C5672327F4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zervirano mjesto slike slajd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15363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4A66A8-CEEF-4763-8C14-BBB03C543C92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9FA23-8D7C-4FE9-A815-EEA1DAAFB957}" type="datetimeFigureOut">
              <a:rPr lang="hr-HR"/>
              <a:pPr>
                <a:defRPr/>
              </a:pPr>
              <a:t>9.5.2011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39874-D7B0-4AAA-8153-8143F0F66D8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5A0F9-3C2C-4161-AAE9-F592ED6B1E01}" type="datetimeFigureOut">
              <a:rPr lang="hr-HR"/>
              <a:pPr>
                <a:defRPr/>
              </a:pPr>
              <a:t>9.5.2011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45ADE-C5E6-4114-81DA-CD1CEEA19CA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84959-9B45-48CD-971A-F8205ADCF75F}" type="datetimeFigureOut">
              <a:rPr lang="hr-HR"/>
              <a:pPr>
                <a:defRPr/>
              </a:pPr>
              <a:t>9.5.2011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27183-96B6-4CFA-957D-E7DF81FFC8F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C9B6C-ECEF-4307-A398-8F4336AFEBA8}" type="datetimeFigureOut">
              <a:rPr lang="hr-HR"/>
              <a:pPr>
                <a:defRPr/>
              </a:pPr>
              <a:t>9.5.2011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33365-0E5C-4154-AEC6-8AAE7214932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F7297-62F1-41EC-99D8-1D4FA72CE348}" type="datetimeFigureOut">
              <a:rPr lang="hr-HR"/>
              <a:pPr>
                <a:defRPr/>
              </a:pPr>
              <a:t>9.5.2011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73B44-761D-434A-B469-5B3C797A677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E2CF5-CC6D-4AEF-B21A-18661D08F904}" type="datetimeFigureOut">
              <a:rPr lang="hr-HR"/>
              <a:pPr>
                <a:defRPr/>
              </a:pPr>
              <a:t>9.5.2011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999BD-C914-4D4B-B45F-E15A3219239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665C0-C542-464A-B2C1-05F76BDB1A7F}" type="datetimeFigureOut">
              <a:rPr lang="hr-HR"/>
              <a:pPr>
                <a:defRPr/>
              </a:pPr>
              <a:t>9.5.2011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1C4B0-089E-41F4-AFA7-60DF6479386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E5B7B-81A5-4033-AAFE-970660CCA15B}" type="datetimeFigureOut">
              <a:rPr lang="hr-HR"/>
              <a:pPr>
                <a:defRPr/>
              </a:pPr>
              <a:t>9.5.2011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C3D0D-9442-4382-BB2C-2B40D824FF9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ECC01-4659-4F5F-BB0A-2CAE10BE33CC}" type="datetimeFigureOut">
              <a:rPr lang="hr-HR"/>
              <a:pPr>
                <a:defRPr/>
              </a:pPr>
              <a:t>9.5.2011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C5B82-C56C-4A5A-9D4D-A3361086518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7EE20-12AF-47A0-96C6-A54F7940A8B2}" type="datetimeFigureOut">
              <a:rPr lang="hr-HR"/>
              <a:pPr>
                <a:defRPr/>
              </a:pPr>
              <a:t>9.5.2011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DB28C-7F76-4484-81F8-DCBFA7068DC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9A28E-313D-40D9-B39D-6677ADD2F5E9}" type="datetimeFigureOut">
              <a:rPr lang="hr-HR"/>
              <a:pPr>
                <a:defRPr/>
              </a:pPr>
              <a:t>9.5.2011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2ED49-5A99-46C3-825A-1729168EADE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D069E1-D7B5-4E6D-90A1-597735076A70}" type="datetimeFigureOut">
              <a:rPr lang="hr-HR"/>
              <a:pPr>
                <a:defRPr/>
              </a:pPr>
              <a:t>9.5.2011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030F9B-B5B3-4B9C-A94F-6E93B9DD238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slov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3386160"/>
          </a:xfrm>
        </p:spPr>
        <p:txBody>
          <a:bodyPr/>
          <a:lstStyle/>
          <a:p>
            <a:r>
              <a:rPr lang="hr-HR" b="1" dirty="0" smtClean="0"/>
              <a:t>Digitalna zbirka ostavštine Andrije Mohorovičića</a:t>
            </a: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i="1" dirty="0" smtClean="0">
                <a:solidFill>
                  <a:schemeClr val="bg2">
                    <a:lumMod val="25000"/>
                  </a:schemeClr>
                </a:solidFill>
              </a:rPr>
              <a:t>Andrija Mohorovičić </a:t>
            </a:r>
            <a:r>
              <a:rPr lang="hr-HR" sz="3600" dirty="0" smtClean="0">
                <a:solidFill>
                  <a:schemeClr val="bg2">
                    <a:lumMod val="25000"/>
                  </a:schemeClr>
                </a:solidFill>
              </a:rPr>
              <a:t>Digital Collection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>
              <a:solidFill>
                <a:schemeClr val="bg2">
                  <a:lumMod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000" dirty="0" smtClean="0">
                <a:solidFill>
                  <a:schemeClr val="bg2">
                    <a:lumMod val="25000"/>
                  </a:schemeClr>
                </a:solidFill>
              </a:rPr>
              <a:t>Iva Vrkić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000" dirty="0" smtClean="0">
                <a:solidFill>
                  <a:schemeClr val="bg2">
                    <a:lumMod val="25000"/>
                  </a:schemeClr>
                </a:solidFill>
              </a:rPr>
              <a:t>Department of Geophysics Library, Faculty of Science, University of Zagreb</a:t>
            </a:r>
            <a:endParaRPr lang="hr-HR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339" name="Slika 3" descr="gfz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3071810"/>
            <a:ext cx="554355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zervirano mjesto datuma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20 May 2011</a:t>
            </a:r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24200" y="5572140"/>
            <a:ext cx="2947998" cy="1149335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The Sixth SEEDI Conference</a:t>
            </a:r>
            <a:br>
              <a:rPr lang="en-US" b="1" dirty="0" smtClean="0"/>
            </a:br>
            <a:r>
              <a:rPr lang="en-US" b="1" dirty="0" smtClean="0"/>
              <a:t>Digitization of Cultural and Scientific Heritage</a:t>
            </a:r>
            <a:br>
              <a:rPr lang="en-US" b="1" dirty="0" smtClean="0"/>
            </a:br>
            <a:r>
              <a:rPr lang="en-US" b="1" dirty="0" smtClean="0"/>
              <a:t>Zagreb, Croatia, 18-20 May 2011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kstniOkvir 1"/>
          <p:cNvSpPr txBox="1">
            <a:spLocks noChangeArrowheads="1"/>
          </p:cNvSpPr>
          <p:nvPr/>
        </p:nvSpPr>
        <p:spPr bwMode="auto">
          <a:xfrm>
            <a:off x="1116013" y="404813"/>
            <a:ext cx="69119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800">
                <a:latin typeface="Calibri" pitchFamily="34" charset="0"/>
              </a:rPr>
              <a:t>PROCES STVARANJA REPOZITORIJA</a:t>
            </a:r>
          </a:p>
        </p:txBody>
      </p:sp>
      <p:sp>
        <p:nvSpPr>
          <p:cNvPr id="23554" name="TekstniOkvir 2"/>
          <p:cNvSpPr txBox="1">
            <a:spLocks noChangeArrowheads="1"/>
          </p:cNvSpPr>
          <p:nvPr/>
        </p:nvSpPr>
        <p:spPr bwMode="auto">
          <a:xfrm>
            <a:off x="684213" y="1268413"/>
            <a:ext cx="799147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hr-HR" sz="2400" dirty="0">
                <a:latin typeface="+mn-lt"/>
              </a:rPr>
              <a:t>KORAK          popisivanje dokumentacije i opisivanje svakog          		 dokumenta – stvaranje </a:t>
            </a:r>
            <a:r>
              <a:rPr lang="hr-HR" sz="2400" dirty="0" err="1">
                <a:latin typeface="+mn-lt"/>
              </a:rPr>
              <a:t>metapodataka</a:t>
            </a:r>
            <a:endParaRPr lang="hr-HR" sz="2400" dirty="0">
              <a:latin typeface="+mn-lt"/>
            </a:endParaRPr>
          </a:p>
          <a:p>
            <a:pPr marL="342900" indent="-342900">
              <a:buFontTx/>
              <a:buAutoNum type="arabicPeriod"/>
            </a:pPr>
            <a:endParaRPr lang="hr-HR" sz="2400" dirty="0">
              <a:latin typeface="+mn-lt"/>
            </a:endParaRPr>
          </a:p>
          <a:p>
            <a:pPr marL="342900" indent="-342900">
              <a:buFontTx/>
              <a:buAutoNum type="arabicPeriod"/>
            </a:pPr>
            <a:r>
              <a:rPr lang="hr-HR" sz="2400" dirty="0">
                <a:latin typeface="+mn-lt"/>
              </a:rPr>
              <a:t>KORAK          pisanje projekta i pronalaženje financijskih 			 sredstava</a:t>
            </a:r>
          </a:p>
          <a:p>
            <a:pPr marL="342900" indent="-342900">
              <a:buFontTx/>
              <a:buAutoNum type="arabicPeriod"/>
            </a:pPr>
            <a:endParaRPr lang="hr-HR" sz="2400" dirty="0">
              <a:latin typeface="+mn-lt"/>
            </a:endParaRPr>
          </a:p>
          <a:p>
            <a:pPr marL="342900" indent="-342900">
              <a:buFontTx/>
              <a:buAutoNum type="arabicPeriod"/>
            </a:pPr>
            <a:r>
              <a:rPr lang="hr-HR" sz="2400" dirty="0">
                <a:latin typeface="+mn-lt"/>
              </a:rPr>
              <a:t>KORAK          pronalaženje vanjskog suradnika koji će izvršiti 		 digitalizaciju i izraditi web portal</a:t>
            </a:r>
          </a:p>
          <a:p>
            <a:pPr marL="342900" indent="-342900">
              <a:buFontTx/>
              <a:buAutoNum type="arabicPeriod"/>
            </a:pPr>
            <a:endParaRPr lang="hr-HR" sz="2400" dirty="0">
              <a:latin typeface="+mn-lt"/>
            </a:endParaRPr>
          </a:p>
          <a:p>
            <a:pPr marL="342900" indent="-342900">
              <a:buFontTx/>
              <a:buAutoNum type="arabicPeriod"/>
            </a:pPr>
            <a:r>
              <a:rPr lang="hr-HR" sz="2400" dirty="0">
                <a:latin typeface="+mn-lt"/>
              </a:rPr>
              <a:t>KORAK          koordinacija i nadgledanje digitalizacije i 			 upisivanje </a:t>
            </a:r>
            <a:r>
              <a:rPr lang="hr-HR" sz="2400" dirty="0" err="1">
                <a:latin typeface="+mn-lt"/>
              </a:rPr>
              <a:t>metapodataka</a:t>
            </a:r>
            <a:r>
              <a:rPr lang="hr-HR" sz="2400" dirty="0">
                <a:latin typeface="+mn-lt"/>
              </a:rPr>
              <a:t> u bazu                      </a:t>
            </a:r>
          </a:p>
        </p:txBody>
      </p:sp>
      <p:sp>
        <p:nvSpPr>
          <p:cNvPr id="5" name="Strelica udesno 4"/>
          <p:cNvSpPr/>
          <p:nvPr/>
        </p:nvSpPr>
        <p:spPr>
          <a:xfrm>
            <a:off x="2051050" y="1484313"/>
            <a:ext cx="504825" cy="73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9" name="Strelica udesno 8"/>
          <p:cNvSpPr/>
          <p:nvPr/>
        </p:nvSpPr>
        <p:spPr>
          <a:xfrm>
            <a:off x="2051050" y="2565400"/>
            <a:ext cx="504825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10" name="Strelica udesno 9"/>
          <p:cNvSpPr/>
          <p:nvPr/>
        </p:nvSpPr>
        <p:spPr>
          <a:xfrm>
            <a:off x="2051050" y="3644900"/>
            <a:ext cx="504825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11" name="Strelica udesno 10"/>
          <p:cNvSpPr/>
          <p:nvPr/>
        </p:nvSpPr>
        <p:spPr>
          <a:xfrm>
            <a:off x="2051050" y="4797425"/>
            <a:ext cx="504825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/>
          <p:cNvPicPr>
            <a:picLocks noChangeAspect="1" noChangeArrowheads="1"/>
          </p:cNvPicPr>
          <p:nvPr/>
        </p:nvPicPr>
        <p:blipFill>
          <a:blip r:embed="rId2" cstate="print"/>
          <a:srcRect l="10522" t="2100" r="10213" b="49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ipsa 9"/>
          <p:cNvSpPr/>
          <p:nvPr/>
        </p:nvSpPr>
        <p:spPr>
          <a:xfrm>
            <a:off x="755650" y="476250"/>
            <a:ext cx="5040313" cy="2160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 noChangeArrowheads="1"/>
          </p:cNvPicPr>
          <p:nvPr/>
        </p:nvPicPr>
        <p:blipFill>
          <a:blip r:embed="rId2" cstate="print"/>
          <a:srcRect l="10522" t="2100" r="10213" b="4936"/>
          <a:stretch>
            <a:fillRect/>
          </a:stretch>
        </p:blipFill>
        <p:spPr bwMode="auto">
          <a:xfrm>
            <a:off x="0" y="28599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Ravni poveznik sa strelicom 4"/>
          <p:cNvCxnSpPr/>
          <p:nvPr/>
        </p:nvCxnSpPr>
        <p:spPr>
          <a:xfrm rot="5400000">
            <a:off x="1223963" y="3963991"/>
            <a:ext cx="790575" cy="72072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 cstate="print"/>
          <a:srcRect l="17258" t="2121" r="18167" b="109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ipsa 2"/>
          <p:cNvSpPr/>
          <p:nvPr/>
        </p:nvSpPr>
        <p:spPr>
          <a:xfrm>
            <a:off x="0" y="2636838"/>
            <a:ext cx="1979613" cy="38877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/>
          <p:cNvPicPr>
            <a:picLocks noChangeAspect="1" noChangeArrowheads="1"/>
          </p:cNvPicPr>
          <p:nvPr/>
        </p:nvPicPr>
        <p:blipFill>
          <a:blip r:embed="rId2" cstate="print"/>
          <a:srcRect l="17599" t="1761" r="18051" b="5360"/>
          <a:stretch>
            <a:fillRect/>
          </a:stretch>
        </p:blipFill>
        <p:spPr bwMode="auto">
          <a:xfrm>
            <a:off x="179388" y="-258763"/>
            <a:ext cx="8964612" cy="711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Ravni poveznik sa strelicom 7"/>
          <p:cNvCxnSpPr/>
          <p:nvPr/>
        </p:nvCxnSpPr>
        <p:spPr>
          <a:xfrm>
            <a:off x="1476375" y="3716338"/>
            <a:ext cx="792163" cy="4349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/>
          <p:cNvPicPr>
            <a:picLocks noChangeAspect="1" noChangeArrowheads="1"/>
          </p:cNvPicPr>
          <p:nvPr/>
        </p:nvPicPr>
        <p:blipFill>
          <a:blip r:embed="rId2" cstate="print"/>
          <a:srcRect l="20300" t="320" r="21429" b="8241"/>
          <a:stretch>
            <a:fillRect/>
          </a:stretch>
        </p:blipFill>
        <p:spPr bwMode="auto">
          <a:xfrm>
            <a:off x="684213" y="0"/>
            <a:ext cx="741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Ravni poveznik sa strelicom 4"/>
          <p:cNvCxnSpPr/>
          <p:nvPr/>
        </p:nvCxnSpPr>
        <p:spPr>
          <a:xfrm rot="10800000">
            <a:off x="2411413" y="6237288"/>
            <a:ext cx="647700" cy="2873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 cstate="print"/>
          <a:srcRect l="20921" r="21478" b="5235"/>
          <a:stretch>
            <a:fillRect/>
          </a:stretch>
        </p:blipFill>
        <p:spPr bwMode="auto">
          <a:xfrm>
            <a:off x="611188" y="115888"/>
            <a:ext cx="80645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0"/>
            <a:ext cx="9144000" cy="652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ipsa 2"/>
          <p:cNvSpPr/>
          <p:nvPr/>
        </p:nvSpPr>
        <p:spPr>
          <a:xfrm>
            <a:off x="2771775" y="692150"/>
            <a:ext cx="720725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 cstate="print"/>
          <a:srcRect l="14622" r="15179"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Ravni poveznik sa strelicom 3"/>
          <p:cNvCxnSpPr/>
          <p:nvPr/>
        </p:nvCxnSpPr>
        <p:spPr>
          <a:xfrm rot="10800000">
            <a:off x="1258888" y="4149725"/>
            <a:ext cx="504825" cy="431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 cstate="print"/>
          <a:srcRect l="17551" t="2161" r="18552" b="6676"/>
          <a:stretch>
            <a:fillRect/>
          </a:stretch>
        </p:blipFill>
        <p:spPr bwMode="auto">
          <a:xfrm>
            <a:off x="611188" y="115888"/>
            <a:ext cx="7848600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Ravni poveznik sa strelicom 3"/>
          <p:cNvCxnSpPr/>
          <p:nvPr/>
        </p:nvCxnSpPr>
        <p:spPr>
          <a:xfrm rot="10800000">
            <a:off x="3203575" y="2420938"/>
            <a:ext cx="792163" cy="2873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Slika 1" descr="prezentacija_andrij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071546"/>
            <a:ext cx="637295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672414" cy="857255"/>
          </a:xfrm>
        </p:spPr>
        <p:txBody>
          <a:bodyPr/>
          <a:lstStyle/>
          <a:p>
            <a:r>
              <a:rPr lang="hr-HR" sz="2800" b="1" dirty="0" smtClean="0"/>
              <a:t>Tko je bio Andrija Mohorovičić?</a:t>
            </a:r>
            <a:endParaRPr lang="hr-HR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3000372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hr-HR" sz="2800" dirty="0" smtClean="0">
                <a:latin typeface="+mn-lt"/>
              </a:rPr>
              <a:t> jedan od najvećih hrvatskih znanstvenika</a:t>
            </a:r>
          </a:p>
          <a:p>
            <a:pPr>
              <a:buBlip>
                <a:blip r:embed="rId3"/>
              </a:buBlip>
            </a:pPr>
            <a:r>
              <a:rPr lang="hr-HR" sz="2800" dirty="0" smtClean="0">
                <a:latin typeface="+mn-lt"/>
              </a:rPr>
              <a:t> rođen je 1857. godine u Voloskom kraj Opatije, umro je 1936. godine u Zagrebu</a:t>
            </a:r>
          </a:p>
          <a:p>
            <a:pPr>
              <a:buBlip>
                <a:blip r:embed="rId3"/>
              </a:buBlip>
            </a:pPr>
            <a:r>
              <a:rPr lang="hr-HR" sz="2800" dirty="0" smtClean="0">
                <a:latin typeface="+mn-lt"/>
              </a:rPr>
              <a:t> </a:t>
            </a:r>
            <a:r>
              <a:rPr lang="hr-HR" sz="2800" b="1" dirty="0" smtClean="0">
                <a:latin typeface="+mn-lt"/>
              </a:rPr>
              <a:t>SEIZMOLOG</a:t>
            </a:r>
            <a:r>
              <a:rPr lang="hr-HR" sz="2800" dirty="0" smtClean="0">
                <a:latin typeface="+mn-lt"/>
              </a:rPr>
              <a:t> – svjetsku slavu Mohorovičić je stekao radom u seizmologiji</a:t>
            </a:r>
          </a:p>
          <a:p>
            <a:pPr>
              <a:buBlip>
                <a:blip r:embed="rId3"/>
              </a:buBlip>
            </a:pPr>
            <a:r>
              <a:rPr lang="hr-HR" sz="2800" dirty="0" smtClean="0">
                <a:latin typeface="+mn-lt"/>
              </a:rPr>
              <a:t> utemeljitelj gotovo svih grana geofizike u Hrvatskoj – ali ipak je najpoznatiji kao seizmolog i osnivač zagrebačke seizmološke službe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 cstate="print"/>
          <a:srcRect l="14622" r="15179"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Ravni poveznik sa strelicom 2"/>
          <p:cNvCxnSpPr/>
          <p:nvPr/>
        </p:nvCxnSpPr>
        <p:spPr>
          <a:xfrm rot="10800000">
            <a:off x="1476375" y="5805488"/>
            <a:ext cx="503238" cy="431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kstniOkvir 5"/>
          <p:cNvSpPr txBox="1">
            <a:spLocks noChangeArrowheads="1"/>
          </p:cNvSpPr>
          <p:nvPr/>
        </p:nvSpPr>
        <p:spPr bwMode="auto">
          <a:xfrm>
            <a:off x="971550" y="404813"/>
            <a:ext cx="68405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800">
                <a:latin typeface="Calibri" pitchFamily="34" charset="0"/>
              </a:rPr>
              <a:t>Planovi za budućnost</a:t>
            </a:r>
          </a:p>
        </p:txBody>
      </p:sp>
      <p:sp>
        <p:nvSpPr>
          <p:cNvPr id="49154" name="TekstniOkvir 6"/>
          <p:cNvSpPr txBox="1">
            <a:spLocks noChangeArrowheads="1"/>
          </p:cNvSpPr>
          <p:nvPr/>
        </p:nvSpPr>
        <p:spPr bwMode="auto">
          <a:xfrm>
            <a:off x="684213" y="1557338"/>
            <a:ext cx="792023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hr-HR" sz="2400" dirty="0">
                <a:latin typeface="+mn-lt"/>
              </a:rPr>
              <a:t> Prevođenje teksta i </a:t>
            </a:r>
            <a:r>
              <a:rPr lang="hr-HR" sz="2400" dirty="0" err="1">
                <a:latin typeface="+mn-lt"/>
              </a:rPr>
              <a:t>metapodataka</a:t>
            </a:r>
            <a:r>
              <a:rPr lang="hr-HR" sz="2400" dirty="0">
                <a:latin typeface="+mn-lt"/>
              </a:rPr>
              <a:t> na stranici na </a:t>
            </a:r>
            <a:r>
              <a:rPr lang="hr-HR" sz="2400" dirty="0" smtClean="0">
                <a:latin typeface="+mn-lt"/>
              </a:rPr>
              <a:t>engleski 2011</a:t>
            </a:r>
            <a:r>
              <a:rPr lang="hr-HR" sz="2400" dirty="0">
                <a:latin typeface="+mn-lt"/>
              </a:rPr>
              <a:t>.</a:t>
            </a:r>
          </a:p>
          <a:p>
            <a:endParaRPr lang="hr-HR" sz="2400" dirty="0" smtClean="0">
              <a:latin typeface="+mn-lt"/>
            </a:endParaRPr>
          </a:p>
          <a:p>
            <a:endParaRPr lang="hr-HR" sz="2400" dirty="0">
              <a:latin typeface="+mn-lt"/>
            </a:endParaRPr>
          </a:p>
          <a:p>
            <a:pPr>
              <a:buBlip>
                <a:blip r:embed="rId2"/>
              </a:buBlip>
            </a:pPr>
            <a:r>
              <a:rPr lang="hr-HR" sz="2400" dirty="0">
                <a:latin typeface="+mn-lt"/>
              </a:rPr>
              <a:t> za “reklamiranje” repozitorija treba iskoristiti danas </a:t>
            </a:r>
            <a:r>
              <a:rPr lang="hr-HR" sz="2400" dirty="0" smtClean="0">
                <a:latin typeface="+mn-lt"/>
              </a:rPr>
              <a:t>moćne  </a:t>
            </a:r>
            <a:r>
              <a:rPr lang="hr-HR" sz="2400" dirty="0">
                <a:latin typeface="+mn-lt"/>
              </a:rPr>
              <a:t>informacijske kanale </a:t>
            </a:r>
            <a:r>
              <a:rPr lang="hr-HR" sz="2400" dirty="0" err="1">
                <a:latin typeface="+mn-lt"/>
              </a:rPr>
              <a:t>tj</a:t>
            </a:r>
            <a:r>
              <a:rPr lang="hr-HR" sz="2400" dirty="0">
                <a:latin typeface="+mn-lt"/>
              </a:rPr>
              <a:t>. web 2.0 alate i društvene </a:t>
            </a:r>
            <a:r>
              <a:rPr lang="hr-HR" sz="2400" dirty="0" smtClean="0">
                <a:latin typeface="+mn-lt"/>
              </a:rPr>
              <a:t>mreže </a:t>
            </a:r>
            <a:r>
              <a:rPr lang="hr-HR" sz="2400" dirty="0" err="1" smtClean="0">
                <a:latin typeface="+mn-lt"/>
              </a:rPr>
              <a:t>npr</a:t>
            </a:r>
            <a:r>
              <a:rPr lang="hr-HR" sz="2400" dirty="0">
                <a:latin typeface="+mn-lt"/>
              </a:rPr>
              <a:t>. </a:t>
            </a:r>
            <a:r>
              <a:rPr lang="hr-HR" sz="2400" dirty="0" err="1">
                <a:latin typeface="+mn-lt"/>
              </a:rPr>
              <a:t>facebook</a:t>
            </a:r>
            <a:r>
              <a:rPr lang="hr-HR" sz="2400" dirty="0"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kstniOkvir 1"/>
          <p:cNvSpPr txBox="1">
            <a:spLocks noChangeArrowheads="1"/>
          </p:cNvSpPr>
          <p:nvPr/>
        </p:nvSpPr>
        <p:spPr bwMode="auto">
          <a:xfrm>
            <a:off x="755650" y="1484313"/>
            <a:ext cx="7704138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hr-HR" dirty="0">
                <a:latin typeface="Calibri" pitchFamily="34" charset="0"/>
              </a:rPr>
              <a:t> Skenirano je 1600 stranica, podijeljenih u 291 datoteku</a:t>
            </a:r>
          </a:p>
          <a:p>
            <a:pPr>
              <a:buFontTx/>
              <a:buChar char="-"/>
            </a:pPr>
            <a:r>
              <a:rPr lang="hr-HR" dirty="0">
                <a:latin typeface="Calibri" pitchFamily="34" charset="0"/>
              </a:rPr>
              <a:t> Metapodaci su bilježeni u UNIMARC formatu</a:t>
            </a:r>
          </a:p>
          <a:p>
            <a:pPr>
              <a:buFontTx/>
              <a:buChar char="-"/>
            </a:pPr>
            <a:r>
              <a:rPr lang="hr-HR" dirty="0"/>
              <a:t> </a:t>
            </a:r>
            <a:r>
              <a:rPr lang="hr-HR" dirty="0">
                <a:latin typeface="Calibri" pitchFamily="34" charset="0"/>
              </a:rPr>
              <a:t>Za okosnicu katalogizacije građe koristili su se neophodni elementi  ISAD (G) “Opća međunarodna norma za opis arhivskog gradiva” (prema 2. hrvatskom izdanju iz 2001. godine), uz prilagodbu našem </a:t>
            </a:r>
            <a:r>
              <a:rPr lang="hr-HR" dirty="0" smtClean="0">
                <a:latin typeface="Calibri" pitchFamily="34" charset="0"/>
              </a:rPr>
              <a:t>fondu </a:t>
            </a:r>
            <a:r>
              <a:rPr lang="hr-HR" dirty="0">
                <a:latin typeface="Calibri" pitchFamily="34" charset="0"/>
              </a:rPr>
              <a:t>za svaki dokument određivali su se sljedeći elementi: </a:t>
            </a:r>
          </a:p>
          <a:p>
            <a:pPr>
              <a:buFont typeface="Wingdings" pitchFamily="2" charset="2"/>
              <a:buChar char="§"/>
            </a:pPr>
            <a:r>
              <a:rPr lang="hr-HR" dirty="0"/>
              <a:t> </a:t>
            </a:r>
            <a:r>
              <a:rPr lang="hr-HR" dirty="0">
                <a:latin typeface="Calibri" pitchFamily="34" charset="0"/>
              </a:rPr>
              <a:t>identifikacijska oznaka/signatura,</a:t>
            </a:r>
          </a:p>
          <a:p>
            <a:pPr>
              <a:buFont typeface="Wingdings" pitchFamily="2" charset="2"/>
              <a:buChar char="§"/>
            </a:pPr>
            <a:r>
              <a:rPr lang="hr-HR" dirty="0"/>
              <a:t> </a:t>
            </a:r>
            <a:r>
              <a:rPr lang="hr-HR" dirty="0">
                <a:latin typeface="Calibri" pitchFamily="34" charset="0"/>
              </a:rPr>
              <a:t>naslov</a:t>
            </a:r>
          </a:p>
          <a:p>
            <a:pPr>
              <a:buFont typeface="Wingdings" pitchFamily="2" charset="2"/>
              <a:buChar char="§"/>
            </a:pPr>
            <a:r>
              <a:rPr lang="hr-HR" dirty="0"/>
              <a:t> </a:t>
            </a:r>
            <a:r>
              <a:rPr lang="hr-HR" dirty="0">
                <a:latin typeface="Calibri" pitchFamily="34" charset="0"/>
              </a:rPr>
              <a:t>stvaratelj</a:t>
            </a:r>
          </a:p>
          <a:p>
            <a:pPr>
              <a:buFont typeface="Wingdings" pitchFamily="2" charset="2"/>
              <a:buChar char="§"/>
            </a:pPr>
            <a:r>
              <a:rPr lang="hr-HR" dirty="0"/>
              <a:t> </a:t>
            </a:r>
            <a:r>
              <a:rPr lang="hr-HR" dirty="0">
                <a:latin typeface="Calibri" pitchFamily="34" charset="0"/>
              </a:rPr>
              <a:t>vrijeme nastanka gradiva</a:t>
            </a:r>
          </a:p>
          <a:p>
            <a:pPr>
              <a:buFont typeface="Wingdings" pitchFamily="2" charset="2"/>
              <a:buChar char="§"/>
            </a:pPr>
            <a:r>
              <a:rPr lang="hr-HR" dirty="0"/>
              <a:t> </a:t>
            </a:r>
            <a:r>
              <a:rPr lang="hr-HR" dirty="0">
                <a:latin typeface="Calibri" pitchFamily="34" charset="0"/>
              </a:rPr>
              <a:t>broj stranica</a:t>
            </a:r>
          </a:p>
          <a:p>
            <a:pPr>
              <a:buFont typeface="Wingdings" pitchFamily="2" charset="2"/>
              <a:buChar char="§"/>
            </a:pPr>
            <a:r>
              <a:rPr lang="hr-HR" dirty="0"/>
              <a:t> </a:t>
            </a:r>
            <a:r>
              <a:rPr lang="hr-HR" dirty="0">
                <a:latin typeface="Calibri" pitchFamily="34" charset="0"/>
              </a:rPr>
              <a:t>vrsta građe</a:t>
            </a:r>
          </a:p>
          <a:p>
            <a:pPr>
              <a:buFont typeface="Wingdings" pitchFamily="2" charset="2"/>
              <a:buChar char="§"/>
            </a:pPr>
            <a:r>
              <a:rPr lang="hr-HR" dirty="0"/>
              <a:t> </a:t>
            </a:r>
            <a:r>
              <a:rPr lang="hr-HR" dirty="0">
                <a:latin typeface="Calibri" pitchFamily="34" charset="0"/>
              </a:rPr>
              <a:t>opis dokumenta</a:t>
            </a:r>
          </a:p>
          <a:p>
            <a:endParaRPr lang="hr-HR" dirty="0">
              <a:latin typeface="Calibri" pitchFamily="34" charset="0"/>
            </a:endParaRPr>
          </a:p>
          <a:p>
            <a:r>
              <a:rPr lang="hr-HR" dirty="0">
                <a:latin typeface="Calibri" pitchFamily="34" charset="0"/>
              </a:rPr>
              <a:t>- Na stranicama repozitorija nalazi se poveznica na ONLINE BIBLIOGRAFIJU KNJIŽNICE “MOHOROVIČIĆ” U FONDU SVEUČILIŠNE KNJIŽNICE U RIJECI</a:t>
            </a:r>
          </a:p>
        </p:txBody>
      </p:sp>
      <p:sp>
        <p:nvSpPr>
          <p:cNvPr id="50178" name="TekstniOkvir 2"/>
          <p:cNvSpPr txBox="1">
            <a:spLocks noChangeArrowheads="1"/>
          </p:cNvSpPr>
          <p:nvPr/>
        </p:nvSpPr>
        <p:spPr bwMode="auto">
          <a:xfrm>
            <a:off x="755650" y="333375"/>
            <a:ext cx="80645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800">
                <a:latin typeface="Calibri" pitchFamily="34" charset="0"/>
              </a:rPr>
              <a:t>Još malo detalja i brojeva o repozitoriju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052736"/>
            <a:ext cx="514353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niOkvir 3"/>
          <p:cNvSpPr txBox="1"/>
          <p:nvPr/>
        </p:nvSpPr>
        <p:spPr>
          <a:xfrm>
            <a:off x="1907704" y="4869160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 smtClean="0"/>
              <a:t>Andrija Mohorovičić u svom uredu</a:t>
            </a:r>
            <a:endParaRPr lang="hr-H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 smtClean="0"/>
              <a:t>Koje je njegovo najvažnije otkriće?</a:t>
            </a:r>
            <a:endParaRPr lang="hr-H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hr-HR" sz="2800" dirty="0" smtClean="0">
                <a:latin typeface="+mj-lt"/>
              </a:rPr>
              <a:t>Mohorovičić je u Zagrebu došao je do najvećeg otkrića koje je ikada objavljeno u Hrvatskoj – dokazao je da je Zemlja heterogenija nego se mislilo</a:t>
            </a:r>
          </a:p>
          <a:p>
            <a:pPr>
              <a:buBlip>
                <a:blip r:embed="rId2"/>
              </a:buBlip>
            </a:pPr>
            <a:endParaRPr lang="hr-HR" sz="2800" dirty="0" smtClean="0">
              <a:latin typeface="+mj-lt"/>
            </a:endParaRPr>
          </a:p>
          <a:p>
            <a:pPr>
              <a:buBlip>
                <a:blip r:embed="rId2"/>
              </a:buBlip>
            </a:pPr>
            <a:r>
              <a:rPr lang="hr-HR" sz="2800" dirty="0" smtClean="0">
                <a:latin typeface="+mj-lt"/>
              </a:rPr>
              <a:t>Na temelju podataka koje je skupio o potresu u Pokupskom 8. listopada 1909., otkrio je diskontinuitet u unutrašnjosti Zemlje – sloj koji postoji svuda na Zemlji i odvaja Zemljinu koru od plašta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500175"/>
            <a:ext cx="5715040" cy="4989188"/>
          </a:xfrm>
        </p:spPr>
      </p:pic>
      <p:sp>
        <p:nvSpPr>
          <p:cNvPr id="5" name="TextBox 4"/>
          <p:cNvSpPr txBox="1"/>
          <p:nvPr/>
        </p:nvSpPr>
        <p:spPr>
          <a:xfrm>
            <a:off x="357158" y="571480"/>
            <a:ext cx="7358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atin typeface="+mn-lt"/>
              </a:rPr>
              <a:t>Taj se sloj naziva</a:t>
            </a:r>
          </a:p>
          <a:p>
            <a:r>
              <a:rPr lang="hr-HR" sz="2800" dirty="0" smtClean="0">
                <a:latin typeface="+mn-lt"/>
              </a:rPr>
              <a:t>MOHOROVIČIĆEV DISKONTINUITET</a:t>
            </a:r>
            <a:endParaRPr lang="hr-HR" sz="2800" dirty="0">
              <a:latin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4357686" y="1500174"/>
            <a:ext cx="1143008" cy="11430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kstniOkvir 1"/>
          <p:cNvSpPr txBox="1">
            <a:spLocks noChangeArrowheads="1"/>
          </p:cNvSpPr>
          <p:nvPr/>
        </p:nvSpPr>
        <p:spPr bwMode="auto">
          <a:xfrm>
            <a:off x="755650" y="549275"/>
            <a:ext cx="72723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800" dirty="0">
                <a:latin typeface="Calibri" pitchFamily="34" charset="0"/>
              </a:rPr>
              <a:t>2010. – sto godina od otkrića Mohorovičićevog diskontinuiteta</a:t>
            </a:r>
          </a:p>
        </p:txBody>
      </p:sp>
      <p:sp>
        <p:nvSpPr>
          <p:cNvPr id="21506" name="TekstniOkvir 2"/>
          <p:cNvSpPr txBox="1">
            <a:spLocks noChangeArrowheads="1"/>
          </p:cNvSpPr>
          <p:nvPr/>
        </p:nvSpPr>
        <p:spPr bwMode="auto">
          <a:xfrm>
            <a:off x="500034" y="1500174"/>
            <a:ext cx="528641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2800" dirty="0">
                <a:latin typeface="+mn-lt"/>
              </a:rPr>
              <a:t>Godine 2010. </a:t>
            </a:r>
            <a:r>
              <a:rPr lang="hr-HR" sz="2800" dirty="0" smtClean="0">
                <a:latin typeface="+mn-lt"/>
              </a:rPr>
              <a:t>navršilo </a:t>
            </a:r>
            <a:r>
              <a:rPr lang="hr-HR" sz="2800" dirty="0">
                <a:latin typeface="+mn-lt"/>
              </a:rPr>
              <a:t>se sto godina od otkrića Mohorovičićevog diskontinuiteta koje je objavljeno 1910. godine u </a:t>
            </a:r>
            <a:r>
              <a:rPr lang="hr-HR" sz="2800" b="1" dirty="0">
                <a:latin typeface="+mn-lt"/>
              </a:rPr>
              <a:t>Godišnjem izvješću Zagrebačkog meteorološkog opservatorija za godinu 1909</a:t>
            </a:r>
            <a:r>
              <a:rPr lang="hr-HR" sz="2800" b="1" dirty="0" smtClean="0">
                <a:latin typeface="+mn-lt"/>
              </a:rPr>
              <a:t>.</a:t>
            </a:r>
          </a:p>
          <a:p>
            <a:endParaRPr lang="hr-HR" sz="2800" b="1" dirty="0" smtClean="0">
              <a:latin typeface="+mn-lt"/>
            </a:endParaRPr>
          </a:p>
          <a:p>
            <a:r>
              <a:rPr lang="hr-HR" sz="2800" i="1" dirty="0" smtClean="0">
                <a:solidFill>
                  <a:srgbClr val="0070C0"/>
                </a:solidFill>
                <a:latin typeface="+mn-lt"/>
                <a:cs typeface="Calibri" pitchFamily="34" charset="0"/>
              </a:rPr>
              <a:t>To </a:t>
            </a:r>
            <a:r>
              <a:rPr lang="hr-HR" sz="2800" i="1" dirty="0" smtClean="0">
                <a:solidFill>
                  <a:srgbClr val="0070C0"/>
                </a:solidFill>
                <a:latin typeface="+mn-lt"/>
                <a:cs typeface="Calibri" pitchFamily="34" charset="0"/>
              </a:rPr>
              <a:t>je ujedno najvažnije otkriće ikada objavljeno u nekom hrvatskom časopisu!</a:t>
            </a:r>
          </a:p>
          <a:p>
            <a:endParaRPr lang="hr-HR" sz="2800" b="1" dirty="0">
              <a:latin typeface="+mn-lt"/>
            </a:endParaRPr>
          </a:p>
        </p:txBody>
      </p:sp>
      <p:pic>
        <p:nvPicPr>
          <p:cNvPr id="21507" name="Slika 4" descr="moho_izvješć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714488"/>
            <a:ext cx="28797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Slika 3" descr="memorijalne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5922"/>
            <a:ext cx="3143272" cy="235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Slika 4" descr="memorijalne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320670"/>
            <a:ext cx="3668716" cy="275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Slika 5" descr="memorijalne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5143512"/>
            <a:ext cx="15843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niOkvir 9"/>
          <p:cNvSpPr txBox="1"/>
          <p:nvPr/>
        </p:nvSpPr>
        <p:spPr>
          <a:xfrm>
            <a:off x="142844" y="1714488"/>
            <a:ext cx="8496944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dirty="0"/>
              <a:t>MEMORIJALNE PROSTORIJE ANDRIJE MOHOROVIČIĆA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hr-HR" sz="2800" dirty="0"/>
              <a:t>– uređene i otvorene u studenom 2005. </a:t>
            </a:r>
            <a:r>
              <a:rPr lang="hr-HR" sz="2800" dirty="0" smtClean="0"/>
              <a:t>godine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28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928670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latin typeface="+mj-lt"/>
              </a:rPr>
              <a:t>Na Geofizičkom odsjeku PMF-a u Zagrebu nalaze se</a:t>
            </a:r>
            <a:endParaRPr lang="hr-HR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Slika 1" descr="memorijaln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84784"/>
            <a:ext cx="3671888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kstniOkvir 2"/>
          <p:cNvSpPr txBox="1">
            <a:spLocks noChangeArrowheads="1"/>
          </p:cNvSpPr>
          <p:nvPr/>
        </p:nvSpPr>
        <p:spPr bwMode="auto">
          <a:xfrm>
            <a:off x="0" y="2928934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hr-HR" sz="2800" dirty="0"/>
              <a:t> </a:t>
            </a:r>
            <a:r>
              <a:rPr lang="hr-HR" sz="2800" dirty="0">
                <a:latin typeface="Calibri" pitchFamily="34" charset="0"/>
              </a:rPr>
              <a:t>Znanstveni i stručni radovi</a:t>
            </a:r>
          </a:p>
          <a:p>
            <a:pPr>
              <a:buBlip>
                <a:blip r:embed="rId3"/>
              </a:buBlip>
            </a:pPr>
            <a:r>
              <a:rPr lang="hr-HR" sz="2800" dirty="0"/>
              <a:t> </a:t>
            </a:r>
            <a:r>
              <a:rPr lang="hr-HR" sz="2800" dirty="0">
                <a:latin typeface="Calibri" pitchFamily="34" charset="0"/>
              </a:rPr>
              <a:t>Korespondencija</a:t>
            </a:r>
          </a:p>
          <a:p>
            <a:pPr>
              <a:buBlip>
                <a:blip r:embed="rId3"/>
              </a:buBlip>
            </a:pPr>
            <a:r>
              <a:rPr lang="hr-HR" sz="2800" dirty="0"/>
              <a:t> </a:t>
            </a:r>
            <a:r>
              <a:rPr lang="hr-HR" sz="2800" dirty="0">
                <a:latin typeface="Calibri" pitchFamily="34" charset="0"/>
              </a:rPr>
              <a:t>Fotografije</a:t>
            </a:r>
          </a:p>
          <a:p>
            <a:pPr>
              <a:buBlip>
                <a:blip r:embed="rId3"/>
              </a:buBlip>
            </a:pPr>
            <a:r>
              <a:rPr lang="hr-HR" sz="2800" dirty="0"/>
              <a:t> </a:t>
            </a:r>
            <a:r>
              <a:rPr lang="hr-HR" sz="2800" dirty="0">
                <a:latin typeface="Calibri" pitchFamily="34" charset="0"/>
              </a:rPr>
              <a:t>Službena dokumentacija i dopisi vezani uz njegov život </a:t>
            </a:r>
            <a:r>
              <a:rPr lang="hr-HR" sz="2800" dirty="0" smtClean="0">
                <a:latin typeface="Calibri" pitchFamily="34" charset="0"/>
              </a:rPr>
              <a:t>i </a:t>
            </a:r>
            <a:r>
              <a:rPr lang="hr-HR" sz="2800" dirty="0" smtClean="0">
                <a:latin typeface="Calibri" pitchFamily="34" charset="0"/>
              </a:rPr>
              <a:t>rad</a:t>
            </a:r>
            <a:endParaRPr lang="hr-HR" sz="2800" dirty="0">
              <a:latin typeface="Calibri" pitchFamily="34" charset="0"/>
            </a:endParaRPr>
          </a:p>
          <a:p>
            <a:pPr>
              <a:buBlip>
                <a:blip r:embed="rId3"/>
              </a:buBlip>
            </a:pPr>
            <a:r>
              <a:rPr lang="hr-HR" sz="2800" dirty="0"/>
              <a:t> </a:t>
            </a:r>
            <a:r>
              <a:rPr lang="hr-HR" sz="2800" dirty="0">
                <a:latin typeface="Calibri" pitchFamily="34" charset="0"/>
              </a:rPr>
              <a:t>Rezultati mjerenja, izvještaji i programi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6524" y="589755"/>
            <a:ext cx="6725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atin typeface="+mj-lt"/>
              </a:rPr>
              <a:t>... u njima se između ostalog čuvaju i vrijedni dokumenti vezani uz njegov život i rad</a:t>
            </a:r>
            <a:endParaRPr lang="hr-HR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714488"/>
            <a:ext cx="77867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800" dirty="0" smtClean="0">
                <a:latin typeface="+mn-lt"/>
              </a:rPr>
              <a:t>Tijekom 2010. godine, uz financijsku potporu </a:t>
            </a:r>
            <a:r>
              <a:rPr lang="hr-HR" sz="2800" b="1" dirty="0" smtClean="0">
                <a:latin typeface="+mn-lt"/>
              </a:rPr>
              <a:t>Ministarstva kulture RH </a:t>
            </a:r>
            <a:r>
              <a:rPr lang="hr-HR" sz="2800" dirty="0" smtClean="0">
                <a:latin typeface="+mn-lt"/>
              </a:rPr>
              <a:t>i </a:t>
            </a:r>
            <a:r>
              <a:rPr lang="hr-HR" sz="2800" b="1" dirty="0" smtClean="0">
                <a:latin typeface="+mn-lt"/>
              </a:rPr>
              <a:t>Zaklade Hrvatske akademije znanosti i umjetnosti</a:t>
            </a:r>
            <a:r>
              <a:rPr lang="hr-HR" sz="2800" dirty="0" smtClean="0">
                <a:latin typeface="+mn-lt"/>
              </a:rPr>
              <a:t>, te smo dokumente i arhivske izvore digitalizirali i elektronički objavili na internetskom portalu kao digitalni repozitorij/zbirku ostavštine Andrije Mohorovičića</a:t>
            </a:r>
          </a:p>
          <a:p>
            <a:endParaRPr lang="hr-HR" sz="2800" dirty="0" smtClean="0">
              <a:latin typeface="+mn-lt"/>
            </a:endParaRPr>
          </a:p>
          <a:p>
            <a:endParaRPr lang="hr-HR" sz="2800" dirty="0" smtClean="0">
              <a:latin typeface="+mn-lt"/>
            </a:endParaRPr>
          </a:p>
          <a:p>
            <a:pPr algn="ctr"/>
            <a:r>
              <a:rPr lang="hr-HR" sz="2800" b="1" dirty="0" smtClean="0">
                <a:solidFill>
                  <a:srgbClr val="7030A0"/>
                </a:solidFill>
                <a:latin typeface="+mn-lt"/>
              </a:rPr>
              <a:t>www.gfz.hr/Moho_repozitorij</a:t>
            </a:r>
            <a:endParaRPr lang="hr-HR" sz="2800" b="1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kstniOkvir 4"/>
          <p:cNvSpPr txBox="1">
            <a:spLocks noChangeArrowheads="1"/>
          </p:cNvSpPr>
          <p:nvPr/>
        </p:nvSpPr>
        <p:spPr bwMode="auto">
          <a:xfrm>
            <a:off x="683568" y="332656"/>
            <a:ext cx="78486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800" b="1" dirty="0" smtClean="0">
                <a:latin typeface="Calibri" pitchFamily="34" charset="0"/>
              </a:rPr>
              <a:t>CILJEVI</a:t>
            </a:r>
          </a:p>
          <a:p>
            <a:pPr algn="ctr"/>
            <a:r>
              <a:rPr lang="hr-HR" dirty="0" smtClean="0">
                <a:latin typeface="Calibri" pitchFamily="34" charset="0"/>
              </a:rPr>
              <a:t>ZAŠTO UOPĆE DIGITALIZIRATI </a:t>
            </a:r>
            <a:r>
              <a:rPr lang="hr-HR" dirty="0">
                <a:latin typeface="Calibri" pitchFamily="34" charset="0"/>
              </a:rPr>
              <a:t>VRIJEDNU GRAĐU?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683568" y="1340768"/>
            <a:ext cx="3960465" cy="461665"/>
          </a:xfrm>
          <a:prstGeom prst="rect">
            <a:avLst/>
          </a:prstGeom>
          <a:solidFill>
            <a:srgbClr val="9C5BCD"/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/>
              <a:t>POBOLJŠANJE</a:t>
            </a:r>
            <a:r>
              <a:rPr lang="hr-HR" sz="2400" b="1" dirty="0"/>
              <a:t> DOSTUPNOSTI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611561" y="2924944"/>
            <a:ext cx="2304256" cy="461963"/>
          </a:xfrm>
          <a:prstGeom prst="rect">
            <a:avLst/>
          </a:prstGeom>
          <a:solidFill>
            <a:srgbClr val="9C5BCD"/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/>
              <a:t>ZAŠTITA</a:t>
            </a:r>
            <a:r>
              <a:rPr lang="hr-HR" sz="2400" dirty="0"/>
              <a:t> </a:t>
            </a:r>
            <a:r>
              <a:rPr lang="hr-HR" sz="2400" b="1" dirty="0"/>
              <a:t>GRAĐE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611560" y="4653136"/>
            <a:ext cx="4536504" cy="460375"/>
          </a:xfrm>
          <a:prstGeom prst="rect">
            <a:avLst/>
          </a:prstGeom>
          <a:solidFill>
            <a:srgbClr val="9C5BCD"/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/>
              <a:t>STVARANJE SIGURNOSNIH KOPIJA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611560" y="198884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+mn-lt"/>
              </a:rPr>
              <a:t>- Htjeli smo poboljšati dostupnost građe o Andriji Mohorovičiću, da postane dostupna i vidljiva svim potencijalnim korisnicima putem Interneta</a:t>
            </a:r>
            <a:endParaRPr lang="hr-HR" sz="2000" dirty="0">
              <a:latin typeface="+mn-lt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683568" y="357301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+mn-lt"/>
              </a:rPr>
              <a:t>- Osiguravši pristup digitalnim </a:t>
            </a:r>
            <a:r>
              <a:rPr lang="hr-HR" sz="2000" dirty="0" err="1" smtClean="0">
                <a:latin typeface="+mn-lt"/>
              </a:rPr>
              <a:t>preslicima</a:t>
            </a:r>
            <a:r>
              <a:rPr lang="hr-HR" sz="2000" dirty="0" smtClean="0">
                <a:latin typeface="+mn-lt"/>
              </a:rPr>
              <a:t> prestati će se upotrebljavati i prenositi izvornici, čime ćemo osigurati njihovu bolju očuvanost</a:t>
            </a:r>
            <a:endParaRPr lang="hr-HR" sz="2000" dirty="0">
              <a:latin typeface="+mn-lt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683568" y="5445224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+mn-lt"/>
              </a:rPr>
              <a:t>- Digitalni preslici imaju funkciju sigurnosnih kopija koje u slučaju gubitka ili znatnijeg oštećenja izvornika mogu barem djelomično nadoknaditi moguću štetu</a:t>
            </a:r>
            <a:endParaRPr lang="hr-HR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Kapital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548</Words>
  <Application>Microsoft Office PowerPoint</Application>
  <PresentationFormat>Prikaz na zaslonu (4:3)</PresentationFormat>
  <Paragraphs>70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26" baseType="lpstr">
      <vt:lpstr>Office tema</vt:lpstr>
      <vt:lpstr>Digitalna zbirka ostavštine Andrije Mohorovičića Andrija Mohorovičić Digital Collection</vt:lpstr>
      <vt:lpstr>Tko je bio Andrija Mohorovičić?</vt:lpstr>
      <vt:lpstr>Koje je njegovo najvažnije otkriće?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</vt:vector>
  </TitlesOfParts>
  <Company>pmf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Digitalna zbirka ostavštine Andrije Mohorovičića</dc:title>
  <dc:creator>korisnik</dc:creator>
  <cp:lastModifiedBy>korisnik</cp:lastModifiedBy>
  <cp:revision>101</cp:revision>
  <dcterms:created xsi:type="dcterms:W3CDTF">2010-12-14T08:06:43Z</dcterms:created>
  <dcterms:modified xsi:type="dcterms:W3CDTF">2011-05-09T13:57:47Z</dcterms:modified>
</cp:coreProperties>
</file>