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65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67" autoAdjust="0"/>
    <p:restoredTop sz="86391" autoAdjust="0"/>
  </p:normalViewPr>
  <p:slideViewPr>
    <p:cSldViewPr>
      <p:cViewPr varScale="1">
        <p:scale>
          <a:sx n="78" d="100"/>
          <a:sy n="78" d="100"/>
        </p:scale>
        <p:origin x="-998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63E1C-B0F4-4562-99FE-B1289FA894E0}" type="datetimeFigureOut">
              <a:rPr lang="hr-HR" smtClean="0"/>
              <a:pPr/>
              <a:t>10.5.2011.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A71A8-00DA-45B4-8C0E-A308C909907A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A71A8-00DA-45B4-8C0E-A308C909907A}" type="slidenum">
              <a:rPr lang="hr-HR" smtClean="0"/>
              <a:pPr/>
              <a:t>4</a:t>
            </a:fld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A71A8-00DA-45B4-8C0E-A308C909907A}" type="slidenum">
              <a:rPr lang="hr-HR" smtClean="0"/>
              <a:pPr/>
              <a:t>17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3392-5C3C-4DDA-ABD3-3CD3F28384DA}" type="datetimeFigureOut">
              <a:rPr lang="hr-HR" smtClean="0"/>
              <a:pPr/>
              <a:t>10.5.2011.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1DBC-5F5F-4BA1-8165-8A24035AC8C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3392-5C3C-4DDA-ABD3-3CD3F28384DA}" type="datetimeFigureOut">
              <a:rPr lang="hr-HR" smtClean="0"/>
              <a:pPr/>
              <a:t>10.5.2011.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1DBC-5F5F-4BA1-8165-8A24035AC8C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3392-5C3C-4DDA-ABD3-3CD3F28384DA}" type="datetimeFigureOut">
              <a:rPr lang="hr-HR" smtClean="0"/>
              <a:pPr/>
              <a:t>10.5.2011.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1DBC-5F5F-4BA1-8165-8A24035AC8C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3392-5C3C-4DDA-ABD3-3CD3F28384DA}" type="datetimeFigureOut">
              <a:rPr lang="hr-HR" smtClean="0"/>
              <a:pPr/>
              <a:t>10.5.2011.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1DBC-5F5F-4BA1-8165-8A24035AC8C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3392-5C3C-4DDA-ABD3-3CD3F28384DA}" type="datetimeFigureOut">
              <a:rPr lang="hr-HR" smtClean="0"/>
              <a:pPr/>
              <a:t>10.5.2011.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1DBC-5F5F-4BA1-8165-8A24035AC8C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3392-5C3C-4DDA-ABD3-3CD3F28384DA}" type="datetimeFigureOut">
              <a:rPr lang="hr-HR" smtClean="0"/>
              <a:pPr/>
              <a:t>10.5.2011.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1DBC-5F5F-4BA1-8165-8A24035AC8C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3392-5C3C-4DDA-ABD3-3CD3F28384DA}" type="datetimeFigureOut">
              <a:rPr lang="hr-HR" smtClean="0"/>
              <a:pPr/>
              <a:t>10.5.2011.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1DBC-5F5F-4BA1-8165-8A24035AC8C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3392-5C3C-4DDA-ABD3-3CD3F28384DA}" type="datetimeFigureOut">
              <a:rPr lang="hr-HR" smtClean="0"/>
              <a:pPr/>
              <a:t>10.5.2011.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1DBC-5F5F-4BA1-8165-8A24035AC8C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3392-5C3C-4DDA-ABD3-3CD3F28384DA}" type="datetimeFigureOut">
              <a:rPr lang="hr-HR" smtClean="0"/>
              <a:pPr/>
              <a:t>10.5.2011.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1DBC-5F5F-4BA1-8165-8A24035AC8C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3392-5C3C-4DDA-ABD3-3CD3F28384DA}" type="datetimeFigureOut">
              <a:rPr lang="hr-HR" smtClean="0"/>
              <a:pPr/>
              <a:t>10.5.2011.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1DBC-5F5F-4BA1-8165-8A24035AC8C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3392-5C3C-4DDA-ABD3-3CD3F28384DA}" type="datetimeFigureOut">
              <a:rPr lang="hr-HR" smtClean="0"/>
              <a:pPr/>
              <a:t>10.5.2011.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1DBC-5F5F-4BA1-8165-8A24035AC8C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 bright="79000" contrast="-70000"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D3392-5C3C-4DDA-ABD3-3CD3F28384DA}" type="datetimeFigureOut">
              <a:rPr lang="hr-HR" smtClean="0"/>
              <a:pPr/>
              <a:t>10.5.2011.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61DBC-5F5F-4BA1-8165-8A24035AC8C9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4" y="620688"/>
            <a:ext cx="5256584" cy="2448272"/>
          </a:xfrm>
        </p:spPr>
        <p:txBody>
          <a:bodyPr>
            <a:normAutofit fontScale="90000"/>
          </a:bodyPr>
          <a:lstStyle/>
          <a:p>
            <a:r>
              <a:rPr lang="hr-HR" sz="3600" b="1" dirty="0" smtClean="0"/>
              <a:t>PROJEKT DIGITALIZACIJE </a:t>
            </a:r>
            <a:br>
              <a:rPr lang="hr-HR" sz="3600" b="1" dirty="0" smtClean="0"/>
            </a:br>
            <a:r>
              <a:rPr lang="hr-HR" sz="3600" b="1" dirty="0" smtClean="0"/>
              <a:t>ARHIVSKOGA GRADIVA</a:t>
            </a:r>
            <a:br>
              <a:rPr lang="hr-HR" sz="3600" b="1" dirty="0" smtClean="0"/>
            </a:br>
            <a:r>
              <a:rPr lang="hr-HR" sz="3600" b="1" dirty="0" smtClean="0"/>
              <a:t> DRŽAVNOGA ARHIVA </a:t>
            </a:r>
            <a:br>
              <a:rPr lang="hr-HR" sz="3600" b="1" dirty="0" smtClean="0"/>
            </a:br>
            <a:r>
              <a:rPr lang="hr-HR" sz="3600" b="1" dirty="0" smtClean="0"/>
              <a:t>U </a:t>
            </a:r>
            <a:br>
              <a:rPr lang="hr-HR" sz="3600" b="1" dirty="0" smtClean="0"/>
            </a:br>
            <a:r>
              <a:rPr lang="hr-HR" sz="3600" b="1" dirty="0" smtClean="0"/>
              <a:t>VARAŽDINU</a:t>
            </a:r>
            <a:endParaRPr lang="hr-HR" dirty="0"/>
          </a:p>
        </p:txBody>
      </p:sp>
      <p:pic>
        <p:nvPicPr>
          <p:cNvPr id="4" name="Picture 3" descr="GRBOVNICE0003-0004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76479"/>
            <a:ext cx="4716016" cy="3161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KUTIJA_1_popravci0001-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71642" y="0"/>
            <a:ext cx="3772358" cy="292494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Rectangle 5"/>
          <p:cNvSpPr/>
          <p:nvPr/>
        </p:nvSpPr>
        <p:spPr>
          <a:xfrm>
            <a:off x="4932040" y="4581128"/>
            <a:ext cx="39236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800" dirty="0" smtClean="0">
                <a:solidFill>
                  <a:prstClr val="black"/>
                </a:solidFill>
                <a:latin typeface="Monotype Corsiva" pitchFamily="66" charset="0"/>
              </a:rPr>
              <a:t>Ladislav Volić</a:t>
            </a:r>
          </a:p>
          <a:p>
            <a:pPr lvl="0" algn="ctr"/>
            <a:r>
              <a:rPr lang="hr-HR" sz="2800" dirty="0" smtClean="0">
                <a:solidFill>
                  <a:prstClr val="black"/>
                </a:solidFill>
                <a:latin typeface="Monotype Corsiva" pitchFamily="66" charset="0"/>
              </a:rPr>
              <a:t>Državni arhiv u Varaždinu</a:t>
            </a:r>
          </a:p>
          <a:p>
            <a:pPr lvl="0" algn="ctr"/>
            <a:r>
              <a:rPr lang="hr-HR" sz="2800" dirty="0" smtClean="0">
                <a:solidFill>
                  <a:prstClr val="black"/>
                </a:solidFill>
                <a:latin typeface="Monotype Corsiva" pitchFamily="66" charset="0"/>
              </a:rPr>
              <a:t>E-mail:lvolic@dav.hr</a:t>
            </a:r>
            <a:endParaRPr lang="hr-HR" sz="2800" dirty="0">
              <a:solidFill>
                <a:prstClr val="black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Autofit/>
          </a:bodyPr>
          <a:lstStyle/>
          <a:p>
            <a:r>
              <a:rPr lang="hr-HR" sz="4400" dirty="0" smtClean="0"/>
              <a:t>Digitalizacija vršena u samom arhivu</a:t>
            </a:r>
          </a:p>
          <a:p>
            <a:r>
              <a:rPr lang="hr-HR" sz="4400" dirty="0" smtClean="0"/>
              <a:t>Pružena potrebna podrška vanjskom poslužitelju – tehnička priprema gradiva, dodatna provjera ispravnosti signaure, te atribucija isprava i spisa</a:t>
            </a:r>
            <a:endParaRPr lang="hr-HR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Autofit/>
          </a:bodyPr>
          <a:lstStyle/>
          <a:p>
            <a:r>
              <a:rPr lang="hr-HR" sz="5400" b="1" dirty="0" smtClean="0"/>
              <a:t>Priprema metapodataka</a:t>
            </a:r>
          </a:p>
          <a:p>
            <a:r>
              <a:rPr lang="hr-HR" sz="5400" b="1" dirty="0" smtClean="0"/>
              <a:t>Inventar  Radikalnoga arhiva prenijeti u digitalni oblik</a:t>
            </a:r>
          </a:p>
          <a:p>
            <a:r>
              <a:rPr lang="hr-HR" sz="5400" b="1" dirty="0" smtClean="0"/>
              <a:t>Digitalizacija transkripcija</a:t>
            </a:r>
          </a:p>
          <a:p>
            <a:r>
              <a:rPr lang="hr-HR" sz="5400" b="1" dirty="0" smtClean="0"/>
              <a:t>Isprave na web-u</a:t>
            </a:r>
            <a:endParaRPr lang="hr-HR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fontScale="92500" lnSpcReduction="10000"/>
          </a:bodyPr>
          <a:lstStyle/>
          <a:p>
            <a:r>
              <a:rPr lang="hr-HR" sz="3800" b="1" dirty="0" smtClean="0"/>
              <a:t>Podijeljenje u 5 skupina:</a:t>
            </a:r>
          </a:p>
          <a:p>
            <a:pPr lvl="0"/>
            <a:r>
              <a:rPr lang="hr-HR" sz="3800" b="1" dirty="0" smtClean="0"/>
              <a:t>Isprave iz vremena Arpadovića i Anžuvinaca (1209.-1382., 12 isprava)</a:t>
            </a:r>
          </a:p>
          <a:p>
            <a:pPr lvl="0"/>
            <a:r>
              <a:rPr lang="hr-HR" sz="3800" b="1" dirty="0" smtClean="0"/>
              <a:t>Sigismunda Luksemburškog i Alberta Habsburškog (1387.-1439., 100-tinjak)</a:t>
            </a:r>
          </a:p>
          <a:p>
            <a:pPr lvl="0"/>
            <a:r>
              <a:rPr lang="hr-HR" sz="3800" b="1" dirty="0" smtClean="0"/>
              <a:t>Vladislava I. I Ladislava IV. (1440.-1457., 9)</a:t>
            </a:r>
          </a:p>
          <a:p>
            <a:pPr lvl="0"/>
            <a:r>
              <a:rPr lang="hr-HR" sz="3800" b="1" dirty="0" smtClean="0"/>
              <a:t>Matije Korvina (1458.-1490., 50-tak) </a:t>
            </a:r>
          </a:p>
          <a:p>
            <a:pPr lvl="0"/>
            <a:r>
              <a:rPr lang="hr-HR" sz="3800" b="1" dirty="0" smtClean="0"/>
              <a:t>Vladislava II. i Ludovika II. (1490.-1526., 20-tak)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b="1" dirty="0" smtClean="0"/>
              <a:t>Zbirka grbovnica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/>
              <a:t>Najatraktivnije gradivo za predstavljanje putem mreže</a:t>
            </a:r>
          </a:p>
          <a:p>
            <a:r>
              <a:rPr lang="hr-HR" sz="4000" b="1" dirty="0" smtClean="0"/>
              <a:t>Potpora grada Varaždina</a:t>
            </a:r>
          </a:p>
          <a:p>
            <a:r>
              <a:rPr lang="en-US" sz="4000" b="1" dirty="0" smtClean="0"/>
              <a:t>11 </a:t>
            </a:r>
            <a:r>
              <a:rPr lang="en-US" sz="4000" b="1" dirty="0" err="1" smtClean="0"/>
              <a:t>grbovnica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nastalih</a:t>
            </a:r>
            <a:r>
              <a:rPr lang="en-US" sz="4000" b="1" dirty="0" smtClean="0"/>
              <a:t> u </a:t>
            </a:r>
            <a:r>
              <a:rPr lang="en-US" sz="4000" b="1" dirty="0" err="1" smtClean="0"/>
              <a:t>vremenskom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rasponu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od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druge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polovice</a:t>
            </a:r>
            <a:r>
              <a:rPr lang="en-US" sz="4000" b="1" dirty="0" smtClean="0"/>
              <a:t> 16. do </a:t>
            </a:r>
            <a:r>
              <a:rPr lang="en-US" sz="4000" b="1" dirty="0" err="1" smtClean="0"/>
              <a:t>početka</a:t>
            </a:r>
            <a:r>
              <a:rPr lang="en-US" sz="4000" b="1" dirty="0" smtClean="0"/>
              <a:t> 20. </a:t>
            </a:r>
            <a:r>
              <a:rPr lang="en-US" sz="4000" b="1" dirty="0" err="1" smtClean="0"/>
              <a:t>stoljeća</a:t>
            </a:r>
            <a:r>
              <a:rPr lang="en-US" sz="4000" b="1" dirty="0" smtClean="0"/>
              <a:t>. </a:t>
            </a:r>
            <a:endParaRPr lang="hr-HR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88632"/>
          </a:xfrm>
        </p:spPr>
        <p:txBody>
          <a:bodyPr>
            <a:normAutofit/>
          </a:bodyPr>
          <a:lstStyle/>
          <a:p>
            <a:r>
              <a:rPr lang="hr-HR" sz="3500" b="1" dirty="0" smtClean="0"/>
              <a:t> uz 204 isprave serije Radikalni arhiv, na mreži je u digitalnom obliku dostupno i gradivo naše Zbirke grbovnica. </a:t>
            </a:r>
          </a:p>
          <a:p>
            <a:r>
              <a:rPr lang="hr-HR" sz="3500" b="1" dirty="0" smtClean="0"/>
              <a:t>praćenje broja korisnika na portalu na kojem je smješteno digitalizirano arhivsko gradivo </a:t>
            </a:r>
            <a:r>
              <a:rPr lang="hr-HR" sz="3500" b="1" dirty="0" smtClean="0"/>
              <a:t>DAVŽ-a,  </a:t>
            </a:r>
            <a:r>
              <a:rPr lang="hr-HR" sz="3500" b="1" dirty="0" smtClean="0"/>
              <a:t>upravo kod Zbirke </a:t>
            </a:r>
            <a:r>
              <a:rPr lang="hr-HR" sz="3500" b="1" dirty="0" smtClean="0"/>
              <a:t>grbovnica, pokazati </a:t>
            </a:r>
            <a:r>
              <a:rPr lang="hr-HR" sz="3500" b="1" dirty="0" smtClean="0"/>
              <a:t>da se gradivo koje se u izvornom obliku ne koristi često, može u digitaliziranom obliku na mreži naći u samom vrhu po broju korisnika. 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b="1" dirty="0" smtClean="0"/>
              <a:t>Očekivanja  od projekta: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hr-HR" sz="4000" b="1" dirty="0" smtClean="0"/>
              <a:t>Zaštita izvornika</a:t>
            </a:r>
          </a:p>
          <a:p>
            <a:r>
              <a:rPr lang="hr-HR" sz="4000" b="1" dirty="0" smtClean="0"/>
              <a:t>Poboljšati dostupnost gradiva </a:t>
            </a:r>
          </a:p>
          <a:p>
            <a:r>
              <a:rPr lang="hr-HR" sz="4000" b="1" dirty="0" smtClean="0"/>
              <a:t>Prepoznavanje našega, a i drugih arhiva kao nezaobilazna mjesta u obradi najraznovrsnijih tema</a:t>
            </a:r>
          </a:p>
          <a:p>
            <a:r>
              <a:rPr lang="hr-HR" sz="4000" b="1" dirty="0" smtClean="0"/>
              <a:t>Mogućnost komplemetarnog korištenja</a:t>
            </a:r>
            <a:endParaRPr lang="hr-HR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hr-HR" sz="4400" dirty="0" smtClean="0"/>
          </a:p>
          <a:p>
            <a:pPr algn="ctr">
              <a:buNone/>
            </a:pPr>
            <a:r>
              <a:rPr lang="hr-HR" sz="8000" dirty="0" smtClean="0"/>
              <a:t>PRIMJERI DIGITALIZIRANOGA GRADIVA</a:t>
            </a:r>
            <a:endParaRPr lang="hr-HR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l"/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b="1" dirty="0" smtClean="0">
                <a:latin typeface="Arial Narrow" pitchFamily="34" charset="0"/>
              </a:rPr>
              <a:t>Isprava kojom Andrija II. dodjeljuje Varaždinu povlastice slobodnoga i kraljevskoga grada i određuje gradski teritorij</a:t>
            </a:r>
            <a:br>
              <a:rPr lang="hr-HR" sz="1800" b="1" dirty="0" smtClean="0">
                <a:latin typeface="Arial Narrow" pitchFamily="34" charset="0"/>
              </a:rPr>
            </a:br>
            <a:r>
              <a:rPr lang="hr-HR" sz="1800" dirty="0" smtClean="0">
                <a:latin typeface="Arial Narrow" pitchFamily="34" charset="0"/>
              </a:rPr>
              <a:t>1209.g.  pergamena, 16,7 x 28,2 cm, latinski jezik</a:t>
            </a:r>
            <a:br>
              <a:rPr lang="hr-HR" sz="1800" dirty="0" smtClean="0">
                <a:latin typeface="Arial Narrow" pitchFamily="34" charset="0"/>
              </a:rPr>
            </a:br>
            <a:r>
              <a:rPr lang="hr-HR" sz="1800" dirty="0" smtClean="0">
                <a:latin typeface="Arial Narrow" pitchFamily="34" charset="0"/>
              </a:rPr>
              <a:t>DAVŽ 2, Poglavarstvo slobodnog i kraljevskog grada Varaždina, Radikalni arhiv I-1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pic>
        <p:nvPicPr>
          <p:cNvPr id="6" name="Content Placeholder 5" descr="Kat.br.2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496" y="1399933"/>
            <a:ext cx="8999984" cy="56615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pPr lvl="0" algn="l"/>
            <a:r>
              <a:rPr lang="hr-HR" sz="2000" dirty="0" smtClean="0"/>
              <a:t/>
            </a:r>
            <a:br>
              <a:rPr lang="hr-HR" sz="2000" dirty="0" smtClean="0"/>
            </a:br>
            <a:r>
              <a:rPr lang="hr-HR" sz="2000" dirty="0" smtClean="0"/>
              <a:t/>
            </a:r>
            <a:br>
              <a:rPr lang="hr-HR" sz="2000" dirty="0" smtClean="0"/>
            </a:br>
            <a:r>
              <a:rPr lang="hr-HR" sz="2200" b="1" dirty="0" smtClean="0"/>
              <a:t>Isprava kojom Bela IV. potvrđuje gradu Varaždinu povlastice slobodnoga i kraljevskoga grada koje mu je dodijelio Andrija II.</a:t>
            </a:r>
            <a:br>
              <a:rPr lang="hr-HR" sz="2200" b="1" dirty="0" smtClean="0"/>
            </a:br>
            <a:r>
              <a:rPr lang="hr-HR" sz="2000" dirty="0" smtClean="0"/>
              <a:t/>
            </a:r>
            <a:br>
              <a:rPr lang="hr-HR" sz="2000" dirty="0" smtClean="0"/>
            </a:br>
            <a:r>
              <a:rPr lang="hr-HR" sz="2000" dirty="0" smtClean="0"/>
              <a:t>1220.g. ; pergamena, 16 x 48 cm, latinski jezik </a:t>
            </a:r>
            <a:br>
              <a:rPr lang="hr-HR" sz="2000" dirty="0" smtClean="0"/>
            </a:br>
            <a:r>
              <a:rPr lang="hr-HR" sz="2000" dirty="0" smtClean="0"/>
              <a:t>DAVŽ,  2, Poglavarstvo slobodnog i kraljevskog grada Varaždina, Radikalni arhiv I-2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pic>
        <p:nvPicPr>
          <p:cNvPr id="4" name="Content Placeholder 3" descr="Kat.br.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251097"/>
            <a:ext cx="9144000" cy="34182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pPr lvl="0" algn="l"/>
            <a:r>
              <a:rPr lang="hr-HR" sz="1800" b="1" dirty="0" smtClean="0">
                <a:latin typeface="Arial Narrow" pitchFamily="34" charset="0"/>
              </a:rPr>
              <a:t/>
            </a:r>
            <a:br>
              <a:rPr lang="hr-HR" sz="1800" b="1" dirty="0" smtClean="0">
                <a:latin typeface="Arial Narrow" pitchFamily="34" charset="0"/>
              </a:rPr>
            </a:br>
            <a:r>
              <a:rPr lang="hr-HR" sz="1800" b="1" dirty="0" smtClean="0">
                <a:latin typeface="Arial Narrow" pitchFamily="34" charset="0"/>
              </a:rPr>
              <a:t>Isprava kojom Bela IV. dopušta prodaju i zamjenu zemlje u Zaladskoj županiji varaždinskom građaninu Kureju za palaču i pet kurija u Varaždinu kraljičinog dvorjanika Dionizija.</a:t>
            </a:r>
            <a:r>
              <a:rPr lang="hr-HR" sz="1400" dirty="0" smtClean="0"/>
              <a:t/>
            </a:r>
            <a:br>
              <a:rPr lang="hr-HR" sz="1400" dirty="0" smtClean="0"/>
            </a:br>
            <a:r>
              <a:rPr lang="hr-HR" sz="1400" dirty="0" smtClean="0"/>
              <a:t>1270.g. , pergamena, 26,5 x 50 cm, latinski jezik</a:t>
            </a:r>
            <a:br>
              <a:rPr lang="hr-HR" sz="1400" dirty="0" smtClean="0"/>
            </a:br>
            <a:r>
              <a:rPr lang="hr-HR" sz="1400" dirty="0" smtClean="0"/>
              <a:t/>
            </a:r>
            <a:br>
              <a:rPr lang="hr-HR" sz="1400" dirty="0" smtClean="0"/>
            </a:br>
            <a:r>
              <a:rPr lang="hr-HR" sz="1400" dirty="0" smtClean="0"/>
              <a:t>DAVŽ 2, Poglavarstvo slobodnog i kraljevskog grada Varaždina, Radikalni arhiv II-6</a:t>
            </a:r>
            <a:br>
              <a:rPr lang="hr-HR" sz="1400" dirty="0" smtClean="0"/>
            </a:br>
            <a:r>
              <a:rPr lang="hr-HR" sz="1400" dirty="0" smtClean="0"/>
              <a:t/>
            </a:r>
            <a:br>
              <a:rPr lang="hr-HR" sz="1400" dirty="0" smtClean="0"/>
            </a:br>
            <a:endParaRPr lang="hr-HR" sz="1400" dirty="0"/>
          </a:p>
        </p:txBody>
      </p:sp>
      <p:pic>
        <p:nvPicPr>
          <p:cNvPr id="4" name="Content Placeholder 3" descr="Kat.br.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0528" y="1720688"/>
            <a:ext cx="9324528" cy="51646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 fontScale="90000"/>
          </a:bodyPr>
          <a:lstStyle/>
          <a:p>
            <a:pPr algn="l"/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DOSAD DIGITALIZIRANO</a:t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hr-HR" sz="2400" dirty="0" smtClean="0"/>
              <a:t>FONDOVI:</a:t>
            </a:r>
          </a:p>
          <a:p>
            <a:r>
              <a:rPr lang="hr-HR" sz="2400" dirty="0" smtClean="0"/>
              <a:t>POGLAVARSTVO SLOBODNOG I KRALJEVSKOG GRADA VARAŽDINA (1209.-1850.)  -</a:t>
            </a:r>
          </a:p>
          <a:p>
            <a:pPr>
              <a:buNone/>
            </a:pPr>
            <a:r>
              <a:rPr lang="hr-HR" sz="2400" dirty="0" smtClean="0"/>
              <a:t>	serija RADIKALNI ARHIV</a:t>
            </a:r>
          </a:p>
          <a:p>
            <a:r>
              <a:rPr lang="hr-HR" sz="2400" dirty="0" smtClean="0"/>
              <a:t>ZBIRKA  </a:t>
            </a:r>
            <a:r>
              <a:rPr lang="hr-HR" sz="2400" dirty="0" smtClean="0"/>
              <a:t>GRBOVNICA</a:t>
            </a:r>
          </a:p>
          <a:p>
            <a:pPr lvl="0"/>
            <a:r>
              <a:rPr lang="hr-HR" sz="2400" dirty="0" smtClean="0"/>
              <a:t>Obiteljski arhiv Kukuljević (1675/1931.), serija Službena korespondencija Ivana Kukuljevića Sakcinskog , 1400 komada</a:t>
            </a:r>
          </a:p>
          <a:p>
            <a:endParaRPr lang="hr-HR" dirty="0"/>
          </a:p>
        </p:txBody>
      </p:sp>
      <p:pic>
        <p:nvPicPr>
          <p:cNvPr id="5" name="Picture 4" descr="Andrij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4641310"/>
            <a:ext cx="3474200" cy="210005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pic>
        <p:nvPicPr>
          <p:cNvPr id="6" name="Picture 5" descr="GRBOVNICE0033-0034_.jpg"/>
          <p:cNvPicPr>
            <a:picLocks noChangeAspect="1"/>
          </p:cNvPicPr>
          <p:nvPr/>
        </p:nvPicPr>
        <p:blipFill>
          <a:blip r:embed="rId3" cstate="print"/>
          <a:srcRect l="3538" t="5072" r="1963" b="8618"/>
          <a:stretch>
            <a:fillRect/>
          </a:stretch>
        </p:blipFill>
        <p:spPr>
          <a:xfrm>
            <a:off x="0" y="4483536"/>
            <a:ext cx="3903228" cy="2374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l"/>
            <a:r>
              <a:rPr lang="hr-HR" sz="1600" b="1" dirty="0" smtClean="0">
                <a:latin typeface="Arial Narrow" pitchFamily="34" charset="0"/>
              </a:rPr>
              <a:t>Grbovnica kojom Matija Korvin podjeljuje i potvrđuje grb i pečat gradu Varaždinu.</a:t>
            </a:r>
            <a:br>
              <a:rPr lang="hr-HR" sz="1600" b="1" dirty="0" smtClean="0">
                <a:latin typeface="Arial Narrow" pitchFamily="34" charset="0"/>
              </a:rPr>
            </a:br>
            <a:r>
              <a:rPr lang="hr-HR" sz="1600" b="1" dirty="0" smtClean="0">
                <a:latin typeface="Arial Narrow" pitchFamily="34" charset="0"/>
              </a:rPr>
              <a:t>Budim, 12. srpnja 1464.g. </a:t>
            </a:r>
            <a:r>
              <a:rPr lang="hr-HR" sz="1400" dirty="0" smtClean="0"/>
              <a:t/>
            </a:r>
            <a:br>
              <a:rPr lang="hr-HR" sz="1400" dirty="0" smtClean="0"/>
            </a:br>
            <a:r>
              <a:rPr lang="hr-HR" sz="1400" dirty="0" smtClean="0"/>
              <a:t>pergamena s visećim pečatom, 20,7 x 55 cm, latinski jezik </a:t>
            </a:r>
            <a:br>
              <a:rPr lang="hr-HR" sz="1400" dirty="0" smtClean="0"/>
            </a:br>
            <a:r>
              <a:rPr lang="hr-HR" sz="1400" dirty="0" smtClean="0"/>
              <a:t>  DAVŽ 2, Poglavarstvo slobodnog i kraljevskog grada Varaždina, Radikalni arhiv X-136</a:t>
            </a:r>
            <a:endParaRPr lang="hr-HR" sz="1400" dirty="0"/>
          </a:p>
        </p:txBody>
      </p:sp>
      <p:pic>
        <p:nvPicPr>
          <p:cNvPr id="6" name="Content Placeholder 5" descr="Kat.br.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252520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l"/>
            <a:r>
              <a:rPr lang="hr-HR" sz="1800" b="1" dirty="0" smtClean="0">
                <a:latin typeface="Arial Narrow" pitchFamily="34" charset="0"/>
              </a:rPr>
              <a:t>Isprava kojom markgrof Juraj Brandenburški daruje gradu Varaždinu kamenu kuću za vijećnicu</a:t>
            </a:r>
            <a:br>
              <a:rPr lang="hr-HR" sz="1800" b="1" dirty="0" smtClean="0">
                <a:latin typeface="Arial Narrow" pitchFamily="34" charset="0"/>
              </a:rPr>
            </a:br>
            <a:r>
              <a:rPr lang="hr-HR" sz="1800" b="1" dirty="0" smtClean="0">
                <a:latin typeface="Arial Narrow" pitchFamily="34" charset="0"/>
              </a:rPr>
              <a:t>Požun, 14. prosinca 1523.g.</a:t>
            </a:r>
            <a:r>
              <a:rPr lang="hr-HR" sz="1600" dirty="0" smtClean="0"/>
              <a:t/>
            </a:r>
            <a:br>
              <a:rPr lang="hr-HR" sz="1600" dirty="0" smtClean="0"/>
            </a:br>
            <a:r>
              <a:rPr lang="hr-HR" sz="1600" dirty="0" smtClean="0"/>
              <a:t> pergamena s visećim pečatom, 19 x 37 cm, latinski jezi</a:t>
            </a:r>
            <a:br>
              <a:rPr lang="hr-HR" sz="1600" dirty="0" smtClean="0"/>
            </a:br>
            <a:r>
              <a:rPr lang="hr-HR" sz="1600" dirty="0" smtClean="0"/>
              <a:t> DAVŽ, Poglavarstvo slobodnog i kraljevskog grada Varaždina, Radikalni arhiv XIV-187</a:t>
            </a:r>
            <a:br>
              <a:rPr lang="hr-HR" sz="1600" dirty="0" smtClean="0"/>
            </a:br>
            <a:endParaRPr lang="hr-HR" sz="1600" dirty="0"/>
          </a:p>
        </p:txBody>
      </p:sp>
      <p:pic>
        <p:nvPicPr>
          <p:cNvPr id="4" name="Content Placeholder 3" descr="Kat.br.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28800"/>
            <a:ext cx="9252520" cy="5120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Fragmenti digitalizirane isprave</a:t>
            </a:r>
            <a:endParaRPr lang="hr-HR" dirty="0"/>
          </a:p>
        </p:txBody>
      </p:sp>
      <p:pic>
        <p:nvPicPr>
          <p:cNvPr id="5" name="Picture 4" descr="varaždin_arhiv0403-04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40768"/>
            <a:ext cx="5615270" cy="2376264"/>
          </a:xfrm>
          <a:prstGeom prst="rect">
            <a:avLst/>
          </a:prstGeom>
        </p:spPr>
      </p:pic>
      <p:pic>
        <p:nvPicPr>
          <p:cNvPr id="6" name="Picture 5" descr="varaždin_arhiv0405-04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5182623"/>
            <a:ext cx="5724128" cy="1675377"/>
          </a:xfrm>
          <a:prstGeom prst="rect">
            <a:avLst/>
          </a:prstGeom>
        </p:spPr>
      </p:pic>
      <p:pic>
        <p:nvPicPr>
          <p:cNvPr id="7" name="Picture 6" descr="varaždin_arhiv0407-04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73620" y="3140968"/>
            <a:ext cx="5970380" cy="2088232"/>
          </a:xfrm>
          <a:prstGeom prst="rect">
            <a:avLst/>
          </a:prstGeom>
        </p:spPr>
      </p:pic>
      <p:pic>
        <p:nvPicPr>
          <p:cNvPr id="8" name="Picture 7" descr="varaždin_arhiv0409-04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47864" y="1268760"/>
            <a:ext cx="5196136" cy="2016224"/>
          </a:xfrm>
          <a:prstGeom prst="rect">
            <a:avLst/>
          </a:prstGeom>
        </p:spPr>
      </p:pic>
      <p:pic>
        <p:nvPicPr>
          <p:cNvPr id="12" name="Picture 11" descr="varaždin_arhiv0417-04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645024"/>
            <a:ext cx="3648956" cy="3044824"/>
          </a:xfrm>
          <a:prstGeom prst="rect">
            <a:avLst/>
          </a:prstGeom>
        </p:spPr>
      </p:pic>
      <p:pic>
        <p:nvPicPr>
          <p:cNvPr id="10" name="Picture 9" descr="varaždin_arhiv0413-04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252668"/>
            <a:ext cx="3821726" cy="1605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Grbovnice</a:t>
            </a:r>
            <a:endParaRPr lang="hr-HR" dirty="0"/>
          </a:p>
        </p:txBody>
      </p:sp>
      <p:pic>
        <p:nvPicPr>
          <p:cNvPr id="4" name="Content Placeholder 3" descr="GRBOVNICE0001-0002_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40768"/>
            <a:ext cx="3071211" cy="5502262"/>
          </a:xfrm>
        </p:spPr>
      </p:pic>
      <p:pic>
        <p:nvPicPr>
          <p:cNvPr id="5" name="Picture 4" descr="GRBOVNICE0003-0004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90769" y="144016"/>
            <a:ext cx="6189743" cy="4149080"/>
          </a:xfrm>
          <a:prstGeom prst="rect">
            <a:avLst/>
          </a:prstGeom>
        </p:spPr>
      </p:pic>
      <p:pic>
        <p:nvPicPr>
          <p:cNvPr id="6" name="Picture 5" descr="GRBOVNICE0007-0008.jpg"/>
          <p:cNvPicPr>
            <a:picLocks noChangeAspect="1"/>
          </p:cNvPicPr>
          <p:nvPr/>
        </p:nvPicPr>
        <p:blipFill>
          <a:blip r:embed="rId4" cstate="print"/>
          <a:srcRect l="50398"/>
          <a:stretch>
            <a:fillRect/>
          </a:stretch>
        </p:blipFill>
        <p:spPr>
          <a:xfrm>
            <a:off x="3059832" y="3324260"/>
            <a:ext cx="2641556" cy="3489116"/>
          </a:xfrm>
          <a:prstGeom prst="rect">
            <a:avLst/>
          </a:prstGeom>
        </p:spPr>
      </p:pic>
      <p:pic>
        <p:nvPicPr>
          <p:cNvPr id="7" name="Picture 6" descr="GRBOVNICE0009-00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46938" y="4293096"/>
            <a:ext cx="3914854" cy="2564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BOVNICE20009-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34722" y="0"/>
            <a:ext cx="10185661" cy="702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araždin_arhiv0607-0608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tretch>
            <a:fillRect/>
          </a:stretch>
        </p:blipFill>
        <p:spPr>
          <a:xfrm>
            <a:off x="6372200" y="-1"/>
            <a:ext cx="2771800" cy="2036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Početak digitalizacije: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4000" dirty="0" smtClean="0"/>
              <a:t>Prvi koraci učinjeni  sredinom 90-tih godina prošlog stoljeća za knjigu “Varaždin u arhivu“,  prigodom 45-te obljetnice djelovanja naše ustanove; </a:t>
            </a:r>
          </a:p>
          <a:p>
            <a:r>
              <a:rPr lang="hr-HR" sz="4000" dirty="0" smtClean="0"/>
              <a:t>snimljeno </a:t>
            </a:r>
            <a:r>
              <a:rPr lang="hr-HR" sz="4000" dirty="0"/>
              <a:t>je 100-tinjak </a:t>
            </a:r>
            <a:r>
              <a:rPr lang="hr-HR" sz="4000" dirty="0" smtClean="0"/>
              <a:t>dokumenata</a:t>
            </a:r>
            <a:endParaRPr lang="hr-H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BOVNICE20009-0010.jpg"/>
          <p:cNvPicPr>
            <a:picLocks noChangeAspect="1"/>
          </p:cNvPicPr>
          <p:nvPr/>
        </p:nvPicPr>
        <p:blipFill>
          <a:blip r:embed="rId3" cstate="print">
            <a:lum bright="30000"/>
          </a:blip>
          <a:stretch>
            <a:fillRect/>
          </a:stretch>
        </p:blipFill>
        <p:spPr>
          <a:xfrm>
            <a:off x="3402711" y="188640"/>
            <a:ext cx="5864598" cy="404731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5505475"/>
          </a:xfrm>
        </p:spPr>
        <p:txBody>
          <a:bodyPr>
            <a:normAutofit fontScale="85000" lnSpcReduction="20000"/>
          </a:bodyPr>
          <a:lstStyle/>
          <a:p>
            <a:r>
              <a:rPr lang="hr-HR" sz="4800" dirty="0"/>
              <a:t>prvi samostalni </a:t>
            </a:r>
            <a:r>
              <a:rPr lang="hr-HR" sz="4800" dirty="0" smtClean="0"/>
              <a:t>koraci sredinom </a:t>
            </a:r>
            <a:r>
              <a:rPr lang="hr-HR" sz="4800" dirty="0"/>
              <a:t>2000-te</a:t>
            </a:r>
            <a:r>
              <a:rPr lang="hr-HR" sz="4800" dirty="0" smtClean="0"/>
              <a:t>.....</a:t>
            </a:r>
          </a:p>
          <a:p>
            <a:r>
              <a:rPr lang="hr-HR" sz="5200" dirty="0" smtClean="0"/>
              <a:t>snimljeno</a:t>
            </a:r>
            <a:r>
              <a:rPr lang="hr-HR" sz="4800" dirty="0" smtClean="0"/>
              <a:t> </a:t>
            </a:r>
            <a:r>
              <a:rPr lang="hr-HR" sz="4800" dirty="0"/>
              <a:t>oko 2 000 arhivskih </a:t>
            </a:r>
            <a:r>
              <a:rPr lang="hr-HR" sz="4800" dirty="0" smtClean="0"/>
              <a:t>jedinica......</a:t>
            </a:r>
          </a:p>
          <a:p>
            <a:r>
              <a:rPr lang="hr-HR" sz="4800" dirty="0" smtClean="0"/>
              <a:t>dio  </a:t>
            </a:r>
            <a:r>
              <a:rPr lang="hr-HR" sz="4800" dirty="0"/>
              <a:t>gradiva </a:t>
            </a:r>
            <a:r>
              <a:rPr lang="hr-HR" sz="4800" dirty="0" smtClean="0"/>
              <a:t>predstavljanje </a:t>
            </a:r>
            <a:r>
              <a:rPr lang="hr-HR" sz="4800" dirty="0"/>
              <a:t>i na web stranicama </a:t>
            </a:r>
            <a:r>
              <a:rPr lang="hr-HR" sz="4800" dirty="0" smtClean="0"/>
              <a:t>Arhiva.......</a:t>
            </a:r>
          </a:p>
          <a:p>
            <a:pPr>
              <a:buNone/>
            </a:pPr>
            <a:endParaRPr lang="hr-HR" sz="1300" dirty="0"/>
          </a:p>
          <a:p>
            <a:r>
              <a:rPr lang="hr-HR" sz="4800" dirty="0" smtClean="0"/>
              <a:t>godine </a:t>
            </a:r>
            <a:r>
              <a:rPr lang="hr-HR" sz="4800" dirty="0"/>
              <a:t>2008. </a:t>
            </a:r>
            <a:r>
              <a:rPr lang="hr-HR" sz="4800" dirty="0" smtClean="0"/>
              <a:t>uključujemo se i  </a:t>
            </a:r>
            <a:r>
              <a:rPr lang="hr-HR" sz="4800" dirty="0"/>
              <a:t>u Nacionalni projekt „Hrvatska kulturna baština</a:t>
            </a:r>
            <a:r>
              <a:rPr lang="hr-HR" sz="4800" dirty="0" smtClean="0"/>
              <a:t>“ </a:t>
            </a:r>
            <a:endParaRPr lang="hr-HR" sz="4800" dirty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araždin_arhiv0589-0590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8423" t="6951" r="7608" b="10101"/>
          <a:stretch>
            <a:fillRect/>
          </a:stretch>
        </p:blipFill>
        <p:spPr>
          <a:xfrm>
            <a:off x="3095328" y="908720"/>
            <a:ext cx="6048672" cy="4639273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Kriteriji za izbor gradiva: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4100" dirty="0" smtClean="0"/>
              <a:t>rijetkost i jedinstvenost .....</a:t>
            </a:r>
          </a:p>
          <a:p>
            <a:r>
              <a:rPr lang="hr-HR" sz="4100" dirty="0" smtClean="0"/>
              <a:t> vrijednost  gradiva....</a:t>
            </a:r>
          </a:p>
          <a:p>
            <a:r>
              <a:rPr lang="hr-HR" sz="4100" dirty="0" smtClean="0"/>
              <a:t> predviđeno korištenje....</a:t>
            </a:r>
          </a:p>
          <a:p>
            <a:r>
              <a:rPr lang="hr-HR" sz="4100" dirty="0" smtClean="0"/>
              <a:t> prezentabilnost ....</a:t>
            </a:r>
          </a:p>
          <a:p>
            <a:r>
              <a:rPr lang="hr-HR" sz="4100" dirty="0" smtClean="0"/>
              <a:t> vizualna aktraktivnost gradiva....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BOVNICE0063-0064.jpg"/>
          <p:cNvPicPr>
            <a:picLocks noChangeAspect="1"/>
          </p:cNvPicPr>
          <p:nvPr/>
        </p:nvPicPr>
        <p:blipFill>
          <a:blip r:embed="rId2" cstate="print">
            <a:lum bright="40000"/>
          </a:blip>
          <a:srcRect l="3538" t="4359" r="49213" b="6827"/>
          <a:stretch>
            <a:fillRect/>
          </a:stretch>
        </p:blipFill>
        <p:spPr>
          <a:xfrm rot="20137970">
            <a:off x="6660320" y="3934786"/>
            <a:ext cx="2838054" cy="3405665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Prema  ovim kriterijima odabrani su fondovi: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hr-HR" b="1" dirty="0" smtClean="0"/>
              <a:t>Poglavarstvo slobodnog i kraljevskog grada Varaždina (1209.-1850.), serija Radikalni arhiv,  1676 komada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b="1" dirty="0" smtClean="0"/>
              <a:t>Zbirka grbovnica (1583/1912.), 12 kom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b="1" dirty="0" smtClean="0"/>
              <a:t>Obiteljski arhiv Kukuljević (1675/1931.), serija Službena korespondencija Ivana Kukuljevića Sakcinskog , 1400 komada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b="1" dirty="0" smtClean="0"/>
              <a:t>Zbirka planova i karata (1772.-1995.), 605 komada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b="1" dirty="0" smtClean="0"/>
              <a:t>Cehovi Varaždina (XVI.st.-1872.), 59 knjiga, 4 kutije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BOVNICE0013-0014a.jpg"/>
          <p:cNvPicPr>
            <a:picLocks noChangeAspect="1"/>
          </p:cNvPicPr>
          <p:nvPr/>
        </p:nvPicPr>
        <p:blipFill>
          <a:blip r:embed="rId2" cstate="print">
            <a:lum bright="40000"/>
          </a:blip>
          <a:srcRect l="7476" t="8280" r="6688" b="5896"/>
          <a:stretch>
            <a:fillRect/>
          </a:stretch>
        </p:blipFill>
        <p:spPr>
          <a:xfrm rot="2092479">
            <a:off x="5215960" y="663499"/>
            <a:ext cx="4320480" cy="2853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Radikalni arhiv – temeljna pismohrana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752528"/>
          </a:xfrm>
        </p:spPr>
        <p:txBody>
          <a:bodyPr>
            <a:normAutofit fontScale="32500" lnSpcReduction="20000"/>
          </a:bodyPr>
          <a:lstStyle/>
          <a:p>
            <a:pPr marL="432000" indent="-432000">
              <a:lnSpc>
                <a:spcPct val="120000"/>
              </a:lnSpc>
              <a:buFont typeface="Wingdings" pitchFamily="2" charset="2"/>
              <a:buChar char="v"/>
            </a:pPr>
            <a:r>
              <a:rPr lang="hr-HR" sz="9800" b="1" dirty="0" smtClean="0"/>
              <a:t>Serija fonda  PGV 1209.-1850. –  a sastoji se od 1676 isprava iz vremena 1209.-1842.g.</a:t>
            </a:r>
          </a:p>
          <a:p>
            <a:pPr marL="432000" indent="-432000">
              <a:lnSpc>
                <a:spcPct val="120000"/>
              </a:lnSpc>
              <a:buFont typeface="Wingdings" pitchFamily="2" charset="2"/>
              <a:buChar char="v"/>
            </a:pPr>
            <a:r>
              <a:rPr lang="hr-HR" sz="9800" b="1" dirty="0" smtClean="0"/>
              <a:t>Sam fond sadrži: nešto više od 1000 knjiga i gotovo 900 kut. spisa</a:t>
            </a:r>
          </a:p>
          <a:p>
            <a:pPr marL="432000" indent="-432000">
              <a:lnSpc>
                <a:spcPct val="120000"/>
              </a:lnSpc>
              <a:buFont typeface="Wingdings" pitchFamily="2" charset="2"/>
              <a:buChar char="v"/>
            </a:pPr>
            <a:r>
              <a:rPr lang="hr-HR" sz="9800" b="1" dirty="0" smtClean="0"/>
              <a:t>Zasebna cjelina fonda je Radikalni arhiv</a:t>
            </a:r>
          </a:p>
          <a:p>
            <a:pPr marL="432000" indent="-432000">
              <a:lnSpc>
                <a:spcPct val="120000"/>
              </a:lnSpc>
              <a:buFont typeface="Wingdings" pitchFamily="2" charset="2"/>
              <a:buChar char="v"/>
            </a:pPr>
            <a:r>
              <a:rPr lang="hr-HR" sz="9800" b="1" dirty="0" smtClean="0"/>
              <a:t>1676 </a:t>
            </a:r>
            <a:r>
              <a:rPr lang="vi-VN" sz="9800" b="1" dirty="0" smtClean="0"/>
              <a:t>najvažnij</a:t>
            </a:r>
            <a:r>
              <a:rPr lang="hr-HR" sz="9800" b="1" dirty="0" smtClean="0"/>
              <a:t>ih </a:t>
            </a:r>
            <a:r>
              <a:rPr lang="vi-VN" sz="9800" b="1" dirty="0" smtClean="0"/>
              <a:t> isprav</a:t>
            </a:r>
            <a:r>
              <a:rPr lang="hr-HR" sz="9800" b="1" dirty="0" smtClean="0"/>
              <a:t>a </a:t>
            </a:r>
            <a:r>
              <a:rPr lang="vi-VN" sz="9800" b="1" dirty="0" smtClean="0"/>
              <a:t> i spis</a:t>
            </a:r>
            <a:r>
              <a:rPr lang="hr-HR" sz="9800" b="1" dirty="0" smtClean="0"/>
              <a:t>a</a:t>
            </a:r>
          </a:p>
          <a:p>
            <a:pPr marL="432000" indent="-432000">
              <a:lnSpc>
                <a:spcPct val="120000"/>
              </a:lnSpc>
              <a:buFont typeface="Wingdings" pitchFamily="2" charset="2"/>
              <a:buChar char="v"/>
            </a:pPr>
            <a:r>
              <a:rPr lang="vi-VN" sz="9800" b="1" dirty="0" smtClean="0"/>
              <a:t>Najstariji</a:t>
            </a:r>
            <a:r>
              <a:rPr lang="hr-HR" sz="9800" b="1" dirty="0" smtClean="0"/>
              <a:t> i </a:t>
            </a:r>
            <a:r>
              <a:rPr lang="vi-VN" sz="9800" b="1" dirty="0" smtClean="0"/>
              <a:t>najznačajniji dokument u ovoj seriji predstavlja isprava iz 1209.g. </a:t>
            </a:r>
            <a:endParaRPr lang="hr-HR" sz="9800" b="1" dirty="0" smtClean="0"/>
          </a:p>
          <a:p>
            <a:pPr marL="432000" indent="-432000">
              <a:lnSpc>
                <a:spcPct val="120000"/>
              </a:lnSpc>
              <a:buNone/>
            </a:pPr>
            <a:r>
              <a:rPr lang="vi-VN" dirty="0" smtClean="0"/>
              <a:t/>
            </a:r>
            <a:br>
              <a:rPr lang="vi-VN" dirty="0" smtClean="0"/>
            </a:br>
            <a:endParaRPr lang="vi-VN" dirty="0" smtClean="0"/>
          </a:p>
          <a:p>
            <a:pPr>
              <a:buNone/>
            </a:pPr>
            <a:endParaRPr lang="vi-V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hr-HR" sz="4000" dirty="0" smtClean="0"/>
              <a:t>U samom vrhu korištenja</a:t>
            </a:r>
          </a:p>
          <a:p>
            <a:pPr>
              <a:buFont typeface="Wingdings" pitchFamily="2" charset="2"/>
              <a:buChar char="v"/>
            </a:pPr>
            <a:r>
              <a:rPr lang="hr-HR" sz="4000" dirty="0" smtClean="0"/>
              <a:t>Vizualno atraktivno i </a:t>
            </a:r>
            <a:r>
              <a:rPr lang="hr-HR" sz="4000" dirty="0" smtClean="0"/>
              <a:t>pogodno </a:t>
            </a:r>
            <a:r>
              <a:rPr lang="hr-HR" sz="4000" dirty="0" smtClean="0"/>
              <a:t>za prezentaciju i putem interneta</a:t>
            </a:r>
          </a:p>
          <a:p>
            <a:pPr>
              <a:buFont typeface="Wingdings" pitchFamily="2" charset="2"/>
              <a:buChar char="v"/>
            </a:pPr>
            <a:r>
              <a:rPr lang="hr-HR" sz="4000" dirty="0" smtClean="0"/>
              <a:t>Pergamena</a:t>
            </a:r>
          </a:p>
          <a:p>
            <a:pPr>
              <a:buFont typeface="Wingdings" pitchFamily="2" charset="2"/>
              <a:buChar char="v"/>
            </a:pPr>
            <a:r>
              <a:rPr lang="hr-HR" sz="4000" dirty="0" smtClean="0"/>
              <a:t>Kraljevski pečati</a:t>
            </a:r>
          </a:p>
          <a:p>
            <a:pPr>
              <a:buFont typeface="Wingdings" pitchFamily="2" charset="2"/>
              <a:buChar char="v"/>
            </a:pPr>
            <a:r>
              <a:rPr lang="hr-HR" sz="4000" dirty="0" smtClean="0"/>
              <a:t>Stupanj obrađenosti</a:t>
            </a:r>
          </a:p>
          <a:p>
            <a:pPr>
              <a:buFont typeface="Wingdings" pitchFamily="2" charset="2"/>
              <a:buChar char="v"/>
            </a:pPr>
            <a:r>
              <a:rPr lang="hr-HR" sz="4000" dirty="0" smtClean="0"/>
              <a:t>Transkripti isprava objavljeni su 1942.g.</a:t>
            </a:r>
            <a:endParaRPr lang="hr-H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6000" b="1" dirty="0" smtClean="0"/>
              <a:t>Digitalizacija</a:t>
            </a:r>
            <a:endParaRPr lang="hr-HR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5400" b="1" dirty="0" smtClean="0"/>
              <a:t>Odabir ponuđača</a:t>
            </a:r>
          </a:p>
          <a:p>
            <a:r>
              <a:rPr lang="hr-HR" sz="5400" b="1" dirty="0" smtClean="0"/>
              <a:t>Arhiv-pro d.o.o. Koprivnica</a:t>
            </a:r>
          </a:p>
          <a:p>
            <a:r>
              <a:rPr lang="hr-HR" sz="5400" b="1" dirty="0" smtClean="0"/>
              <a:t>Već od prije iskustvo u takvim poslovima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554</TotalTime>
  <Words>548</Words>
  <Application>Microsoft Office PowerPoint</Application>
  <PresentationFormat>On-screen Show (4:3)</PresentationFormat>
  <Paragraphs>81</Paragraphs>
  <Slides>24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PROJEKT DIGITALIZACIJE  ARHIVSKOGA GRADIVA  DRŽAVNOGA ARHIVA  U  VARAŽDINU</vt:lpstr>
      <vt:lpstr> DOSAD DIGITALIZIRANO </vt:lpstr>
      <vt:lpstr>Početak digitalizacije:</vt:lpstr>
      <vt:lpstr>Slide 4</vt:lpstr>
      <vt:lpstr>Kriteriji za izbor gradiva:</vt:lpstr>
      <vt:lpstr>Prema  ovim kriterijima odabrani su fondovi:</vt:lpstr>
      <vt:lpstr>Radikalni arhiv – temeljna pismohrana</vt:lpstr>
      <vt:lpstr>Slide 8</vt:lpstr>
      <vt:lpstr>Digitalizacija</vt:lpstr>
      <vt:lpstr>Slide 10</vt:lpstr>
      <vt:lpstr>Slide 11</vt:lpstr>
      <vt:lpstr>Slide 12</vt:lpstr>
      <vt:lpstr>Zbirka grbovnica</vt:lpstr>
      <vt:lpstr>Slide 14</vt:lpstr>
      <vt:lpstr>Očekivanja  od projekta:</vt:lpstr>
      <vt:lpstr>Slide 16</vt:lpstr>
      <vt:lpstr>   Isprava kojom Andrija II. dodjeljuje Varaždinu povlastice slobodnoga i kraljevskoga grada i određuje gradski teritorij 1209.g.  pergamena, 16,7 x 28,2 cm, latinski jezik DAVŽ 2, Poglavarstvo slobodnog i kraljevskog grada Varaždina, Radikalni arhiv I-1 </vt:lpstr>
      <vt:lpstr>  Isprava kojom Bela IV. potvrđuje gradu Varaždinu povlastice slobodnoga i kraljevskoga grada koje mu je dodijelio Andrija II.  1220.g. ; pergamena, 16 x 48 cm, latinski jezik  DAVŽ,  2, Poglavarstvo slobodnog i kraljevskog grada Varaždina, Radikalni arhiv I-2 </vt:lpstr>
      <vt:lpstr> Isprava kojom Bela IV. dopušta prodaju i zamjenu zemlje u Zaladskoj županiji varaždinskom građaninu Kureju za palaču i pet kurija u Varaždinu kraljičinog dvorjanika Dionizija. 1270.g. , pergamena, 26,5 x 50 cm, latinski jezik  DAVŽ 2, Poglavarstvo slobodnog i kraljevskog grada Varaždina, Radikalni arhiv II-6  </vt:lpstr>
      <vt:lpstr>Grbovnica kojom Matija Korvin podjeljuje i potvrđuje grb i pečat gradu Varaždinu. Budim, 12. srpnja 1464.g.  pergamena s visećim pečatom, 20,7 x 55 cm, latinski jezik    DAVŽ 2, Poglavarstvo slobodnog i kraljevskog grada Varaždina, Radikalni arhiv X-136</vt:lpstr>
      <vt:lpstr>Isprava kojom markgrof Juraj Brandenburški daruje gradu Varaždinu kamenu kuću za vijećnicu Požun, 14. prosinca 1523.g.  pergamena s visećim pečatom, 19 x 37 cm, latinski jezi  DAVŽ, Poglavarstvo slobodnog i kraljevskog grada Varaždina, Radikalni arhiv XIV-187 </vt:lpstr>
      <vt:lpstr>Fragmenti digitalizirane isprave</vt:lpstr>
      <vt:lpstr>Grbovnice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DIGITALIZACIJE DRŽAVNOGA  FONDA POGLAVARSTVO SLOBODNOG I KRALJEVSKOG GRADA VARAŽDINA (1209.-1850.), serija RADIKALNI ARHIV</dc:title>
  <dc:creator>Ladislav</dc:creator>
  <cp:lastModifiedBy>Ladislav</cp:lastModifiedBy>
  <cp:revision>48</cp:revision>
  <dcterms:created xsi:type="dcterms:W3CDTF">2011-05-06T18:48:24Z</dcterms:created>
  <dcterms:modified xsi:type="dcterms:W3CDTF">2011-05-10T11:44:44Z</dcterms:modified>
</cp:coreProperties>
</file>