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5" d="100"/>
          <a:sy n="65" d="100"/>
        </p:scale>
        <p:origin x="-1306" y="-72"/>
      </p:cViewPr>
      <p:guideLst>
        <p:guide orient="horz" pos="4319"/>
        <p:guide pos="57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5D4C10-B222-4C8E-9278-1722702A8B4A}" type="datetimeFigureOut">
              <a:rPr lang="hr-HR" smtClean="0"/>
              <a:t>17.5.2011.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3417FA-B3A4-4A60-8EB4-5C0A707829A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36574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3C202-BD8F-4A9B-8A5A-B85529E89AA6}" type="datetimeFigureOut">
              <a:rPr lang="hr-HR" smtClean="0"/>
              <a:t>17.5.2011.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18F2F-C2F6-49BC-89D3-131452F1FC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42970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3C202-BD8F-4A9B-8A5A-B85529E89AA6}" type="datetimeFigureOut">
              <a:rPr lang="hr-HR" smtClean="0"/>
              <a:t>17.5.2011.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18F2F-C2F6-49BC-89D3-131452F1FC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74791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3C202-BD8F-4A9B-8A5A-B85529E89AA6}" type="datetimeFigureOut">
              <a:rPr lang="hr-HR" smtClean="0"/>
              <a:t>17.5.2011.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18F2F-C2F6-49BC-89D3-131452F1FC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29745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3C202-BD8F-4A9B-8A5A-B85529E89AA6}" type="datetimeFigureOut">
              <a:rPr lang="hr-HR" smtClean="0"/>
              <a:t>17.5.2011.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18F2F-C2F6-49BC-89D3-131452F1FC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5842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3C202-BD8F-4A9B-8A5A-B85529E89AA6}" type="datetimeFigureOut">
              <a:rPr lang="hr-HR" smtClean="0"/>
              <a:t>17.5.2011.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18F2F-C2F6-49BC-89D3-131452F1FC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16030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3C202-BD8F-4A9B-8A5A-B85529E89AA6}" type="datetimeFigureOut">
              <a:rPr lang="hr-HR" smtClean="0"/>
              <a:t>17.5.2011.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18F2F-C2F6-49BC-89D3-131452F1FC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0010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3C202-BD8F-4A9B-8A5A-B85529E89AA6}" type="datetimeFigureOut">
              <a:rPr lang="hr-HR" smtClean="0"/>
              <a:t>17.5.2011.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18F2F-C2F6-49BC-89D3-131452F1FC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31789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3C202-BD8F-4A9B-8A5A-B85529E89AA6}" type="datetimeFigureOut">
              <a:rPr lang="hr-HR" smtClean="0"/>
              <a:t>17.5.2011.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18F2F-C2F6-49BC-89D3-131452F1FC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20334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3C202-BD8F-4A9B-8A5A-B85529E89AA6}" type="datetimeFigureOut">
              <a:rPr lang="hr-HR" smtClean="0"/>
              <a:t>17.5.2011.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18F2F-C2F6-49BC-89D3-131452F1FC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55177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3C202-BD8F-4A9B-8A5A-B85529E89AA6}" type="datetimeFigureOut">
              <a:rPr lang="hr-HR" smtClean="0"/>
              <a:t>17.5.2011.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18F2F-C2F6-49BC-89D3-131452F1FC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73808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3C202-BD8F-4A9B-8A5A-B85529E89AA6}" type="datetimeFigureOut">
              <a:rPr lang="hr-HR" smtClean="0"/>
              <a:t>17.5.2011.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18F2F-C2F6-49BC-89D3-131452F1FC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16002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3C202-BD8F-4A9B-8A5A-B85529E89AA6}" type="datetimeFigureOut">
              <a:rPr lang="hr-HR" smtClean="0"/>
              <a:t>17.5.2011.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18F2F-C2F6-49BC-89D3-131452F1FC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60128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as.hr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ln w="9525">
            <a:solidFill>
              <a:schemeClr val="tx1"/>
            </a:solidFill>
          </a:ln>
        </p:spPr>
        <p:txBody>
          <a:bodyPr/>
          <a:lstStyle/>
          <a:p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Digitalizacija Arhiva mapa za Istru i Dalmaciju</a:t>
            </a:r>
            <a:endParaRPr lang="hr-H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65527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Jedan list mape (dimenzija 70x57 cm) </a:t>
            </a:r>
          </a:p>
          <a:p>
            <a:pPr>
              <a:buFont typeface="Wingdings" pitchFamily="2" charset="2"/>
              <a:buChar char="Ø"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na DVD-u – TIFF, 167 MB, 300 dpi</a:t>
            </a:r>
          </a:p>
          <a:p>
            <a:pPr>
              <a:buFont typeface="Wingdings" pitchFamily="2" charset="2"/>
              <a:buChar char="Ø"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na CD-u za stranke – JPEG, 15 MB, 300 dpi</a:t>
            </a:r>
          </a:p>
          <a:p>
            <a:pPr>
              <a:buFont typeface="Wingdings" pitchFamily="2" charset="2"/>
              <a:buChar char="Ø"/>
            </a:pPr>
            <a:r>
              <a:rPr lang="hr-HR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a hard-disku računala u čitaonici – thumbnail: JPEG, 45 KB, 360x240 px </a:t>
            </a:r>
          </a:p>
          <a:p>
            <a:pPr>
              <a:buFont typeface="Wingdings" pitchFamily="2" charset="2"/>
              <a:buChar char="Ø"/>
            </a:pPr>
            <a:r>
              <a:rPr lang="hr-HR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a web stranici </a:t>
            </a:r>
            <a:r>
              <a:rPr lang="hr-HR" dirty="0" smtClean="0">
                <a:latin typeface="Times New Roman" pitchFamily="18" charset="0"/>
                <a:cs typeface="Times New Roman" pitchFamily="18" charset="0"/>
                <a:hlinkClick r:id="rId2"/>
              </a:rPr>
              <a:t>www.das.hr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 pretraživanje prema općinama, JPEG, 380 KB, 72 dpi</a:t>
            </a:r>
          </a:p>
          <a:p>
            <a:pPr marL="0" indent="0">
              <a:buNone/>
            </a:pPr>
            <a:endParaRPr lang="hr-HR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283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Na službenoj stranici Arhiva od 2008. god. </a:t>
            </a:r>
            <a:r>
              <a:rPr lang="hr-HR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ogućnost pretraživnaja mapa</a:t>
            </a:r>
          </a:p>
          <a:p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Broj mjesečnih posjeta utrostručen (oko 4300 posjeta, pregledava se oko 145 MB)</a:t>
            </a:r>
          </a:p>
          <a:p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Dio nacionalnog projekta „Hrvatska kulturna baština”</a:t>
            </a:r>
          </a:p>
          <a:p>
            <a:endParaRPr lang="hr-HR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hr-HR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751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803" y="1600200"/>
            <a:ext cx="5638393" cy="4525963"/>
          </a:xfrm>
        </p:spPr>
      </p:pic>
    </p:spTree>
    <p:extLst>
      <p:ext uri="{BB962C8B-B14F-4D97-AF65-F5344CB8AC3E}">
        <p14:creationId xmlns:p14="http://schemas.microsoft.com/office/powerpoint/2010/main" val="2557769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803" y="1600200"/>
            <a:ext cx="5638393" cy="4525963"/>
          </a:xfrm>
        </p:spPr>
      </p:pic>
    </p:spTree>
    <p:extLst>
      <p:ext uri="{BB962C8B-B14F-4D97-AF65-F5344CB8AC3E}">
        <p14:creationId xmlns:p14="http://schemas.microsoft.com/office/powerpoint/2010/main" val="3153744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74" y="1600200"/>
            <a:ext cx="5914651" cy="4525963"/>
          </a:xfrm>
        </p:spPr>
      </p:pic>
    </p:spTree>
    <p:extLst>
      <p:ext uri="{BB962C8B-B14F-4D97-AF65-F5344CB8AC3E}">
        <p14:creationId xmlns:p14="http://schemas.microsoft.com/office/powerpoint/2010/main" val="3270466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09449"/>
            <a:ext cx="8229600" cy="3107464"/>
          </a:xfrm>
        </p:spPr>
      </p:pic>
    </p:spTree>
    <p:extLst>
      <p:ext uri="{BB962C8B-B14F-4D97-AF65-F5344CB8AC3E}">
        <p14:creationId xmlns:p14="http://schemas.microsoft.com/office/powerpoint/2010/main" val="1542248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85151"/>
            <a:ext cx="8229600" cy="3356060"/>
          </a:xfrm>
        </p:spPr>
      </p:pic>
    </p:spTree>
    <p:extLst>
      <p:ext uri="{BB962C8B-B14F-4D97-AF65-F5344CB8AC3E}">
        <p14:creationId xmlns:p14="http://schemas.microsoft.com/office/powerpoint/2010/main" val="3738126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803" y="1600200"/>
            <a:ext cx="5638393" cy="4525963"/>
          </a:xfrm>
        </p:spPr>
      </p:pic>
    </p:spTree>
    <p:extLst>
      <p:ext uri="{BB962C8B-B14F-4D97-AF65-F5344CB8AC3E}">
        <p14:creationId xmlns:p14="http://schemas.microsoft.com/office/powerpoint/2010/main" val="2122412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771" y="1600200"/>
            <a:ext cx="6172457" cy="4525963"/>
          </a:xfrm>
        </p:spPr>
      </p:pic>
    </p:spTree>
    <p:extLst>
      <p:ext uri="{BB962C8B-B14F-4D97-AF65-F5344CB8AC3E}">
        <p14:creationId xmlns:p14="http://schemas.microsoft.com/office/powerpoint/2010/main" val="170823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041" y="1600200"/>
            <a:ext cx="4143917" cy="4525963"/>
          </a:xfrm>
        </p:spPr>
      </p:pic>
    </p:spTree>
    <p:extLst>
      <p:ext uri="{BB962C8B-B14F-4D97-AF65-F5344CB8AC3E}">
        <p14:creationId xmlns:p14="http://schemas.microsoft.com/office/powerpoint/2010/main" val="1483617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Arhiv mapa za Istru i Dalmaciju</a:t>
            </a:r>
            <a:endParaRPr lang="hr-H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ar Franjo I. izdaje Patent o uvođenju stabilnog katastra 23. prosinca 1817. </a:t>
            </a:r>
          </a:p>
          <a:p>
            <a:r>
              <a:rPr lang="hr-HR" dirty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apočinje prva sustavna izmjera zemalja Habsburške monarhije, pa tako i Istre i Dalmacije (1818.-1839.)</a:t>
            </a:r>
          </a:p>
          <a:p>
            <a:r>
              <a:rPr lang="hr-HR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ezultat izmjere – </a:t>
            </a:r>
            <a:r>
              <a:rPr lang="hr-HR" i="1" dirty="0" smtClean="0">
                <a:latin typeface="Times New Roman" pitchFamily="18" charset="0"/>
                <a:cs typeface="Times New Roman" pitchFamily="18" charset="0"/>
              </a:rPr>
              <a:t>Franciskanski katastar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 – katastarske mape i elaborati</a:t>
            </a:r>
            <a:endParaRPr lang="hr-HR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308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HR – DAST – 152 Arhiv mapa za Istru i Dalmaciju</a:t>
            </a:r>
          </a:p>
          <a:p>
            <a:pPr marL="0" indent="0">
              <a:buNone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hr-HR" u="sng" dirty="0" smtClean="0">
                <a:latin typeface="Times New Roman" pitchFamily="18" charset="0"/>
                <a:cs typeface="Times New Roman" pitchFamily="18" charset="0"/>
              </a:rPr>
              <a:t>Gradivo prve izmjere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Kartografsko i pisano gradivo prve triangulacije (1818.-1829.)</a:t>
            </a:r>
          </a:p>
          <a:p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Originalni planovi prve izmjere (1823.-1838.)</a:t>
            </a:r>
          </a:p>
          <a:p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Elaborati (pisano gradivo) prve izmjere: </a:t>
            </a:r>
          </a:p>
          <a:p>
            <a:pPr>
              <a:buFont typeface="Wingdings" pitchFamily="2" charset="2"/>
              <a:buChar char="Ø"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Upisnici čestica zemalja (1828.-1838.)</a:t>
            </a:r>
          </a:p>
          <a:p>
            <a:pPr>
              <a:buFont typeface="Wingdings" pitchFamily="2" charset="2"/>
              <a:buChar char="Ø"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Upisnici čestica zgrada (1828.-1838.)</a:t>
            </a:r>
          </a:p>
        </p:txBody>
      </p:sp>
    </p:spTree>
    <p:extLst>
      <p:ext uri="{BB962C8B-B14F-4D97-AF65-F5344CB8AC3E}">
        <p14:creationId xmlns:p14="http://schemas.microsoft.com/office/powerpoint/2010/main" val="1501067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 Operati porezne procjene (1844.)</a:t>
            </a:r>
          </a:p>
          <a:p>
            <a:pPr>
              <a:buFont typeface="Wingdings" pitchFamily="2" charset="2"/>
              <a:buChar char="Ø"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Opis granica katastarske općine (1828.-1839.)</a:t>
            </a:r>
          </a:p>
          <a:p>
            <a:pPr>
              <a:buFont typeface="Wingdings" pitchFamily="2" charset="2"/>
              <a:buChar char="Ø"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Abecedni popis posjednika</a:t>
            </a:r>
          </a:p>
          <a:p>
            <a:pPr>
              <a:buFont typeface="Wingdings" pitchFamily="2" charset="2"/>
              <a:buChar char="Ø"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Žalbe posjednika (na klasifikaciju, površinu, vlasništvo...)</a:t>
            </a:r>
          </a:p>
          <a:p>
            <a:pPr>
              <a:buFont typeface="Wingdings" pitchFamily="2" charset="2"/>
              <a:buChar char="Ø"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Dodaci upisnicima čestica (1847.-1854.)</a:t>
            </a:r>
          </a:p>
          <a:p>
            <a:pPr marL="0" indent="0">
              <a:buNone/>
            </a:pPr>
            <a:endParaRPr lang="hr-HR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hr-HR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948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</p:spPr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hr-HR" u="sng" dirty="0" smtClean="0">
                <a:latin typeface="Times New Roman" pitchFamily="18" charset="0"/>
                <a:cs typeface="Times New Roman" pitchFamily="18" charset="0"/>
              </a:rPr>
              <a:t>Gradivo prve reambulacije 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(1873.-1882.):</a:t>
            </a:r>
          </a:p>
          <a:p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Indikacijske skice</a:t>
            </a:r>
          </a:p>
          <a:p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Slijepe litografske kopije katastarskih karata</a:t>
            </a:r>
          </a:p>
          <a:p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Abecedni popisi svih posjednika</a:t>
            </a:r>
          </a:p>
          <a:p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Iskazi naziva svih mjesta, predjela, rijeka, jezera, potoka planina, šuma</a:t>
            </a:r>
          </a:p>
          <a:p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Iskazi zemljišnih posjeda </a:t>
            </a:r>
          </a:p>
          <a:p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Zapisnici proračuna općina</a:t>
            </a:r>
          </a:p>
          <a:p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Posjedovni listovi</a:t>
            </a:r>
          </a:p>
          <a:p>
            <a:endParaRPr lang="hr-HR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476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hr-HR" u="sng" dirty="0" smtClean="0">
                <a:latin typeface="Times New Roman" pitchFamily="18" charset="0"/>
                <a:cs typeface="Times New Roman" pitchFamily="18" charset="0"/>
              </a:rPr>
              <a:t>Gradivo treće izmjere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Sumarnici posjedovnih listova</a:t>
            </a:r>
          </a:p>
          <a:p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Posjedovni listovi</a:t>
            </a:r>
          </a:p>
          <a:p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Iskazi promjena</a:t>
            </a:r>
          </a:p>
          <a:p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Evidencijski planovi (oko 1910. i 1950. god.)</a:t>
            </a:r>
            <a:endParaRPr lang="hr-HR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454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767 katastarskih općina Dalmacije – 6725 detaljnih listova </a:t>
            </a:r>
          </a:p>
          <a:p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321 općina Istre – 2464 detaljna lista</a:t>
            </a:r>
          </a:p>
          <a:p>
            <a:pPr marL="0" indent="0">
              <a:buNone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   Ukupno: </a:t>
            </a:r>
          </a:p>
          <a:p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9189 detaljnih listova prve izmjere                 (mj. 1:2880), 70x57cm</a:t>
            </a:r>
          </a:p>
          <a:p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4780 kutija pisanoga gradiva</a:t>
            </a:r>
          </a:p>
          <a:p>
            <a:endParaRPr lang="hr-HR" dirty="0" smtClean="0">
              <a:latin typeface="Times New Roman" pitchFamily="18" charset="0"/>
              <a:cs typeface="Times New Roman" pitchFamily="18" charset="0"/>
            </a:endParaRPr>
          </a:p>
          <a:p>
            <a:endParaRPr lang="hr-HR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507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Projekt digitalizacije</a:t>
            </a:r>
            <a:endParaRPr lang="hr-H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od 2005. godine</a:t>
            </a:r>
          </a:p>
          <a:p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Projekt sufinanciraju:</a:t>
            </a:r>
          </a:p>
          <a:p>
            <a:pPr>
              <a:buFont typeface="Wingdings" pitchFamily="2" charset="2"/>
              <a:buChar char="Ø"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Ministarstvo kulture RH</a:t>
            </a:r>
          </a:p>
          <a:p>
            <a:pPr>
              <a:buFont typeface="Wingdings" pitchFamily="2" charset="2"/>
              <a:buChar char="Ø"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Državni arhiv u Splitu</a:t>
            </a:r>
          </a:p>
          <a:p>
            <a:pPr>
              <a:buFont typeface="Wingdings" pitchFamily="2" charset="2"/>
              <a:buChar char="Ø"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stranke/korisnici</a:t>
            </a:r>
          </a:p>
          <a:p>
            <a:pPr marL="0" indent="0">
              <a:buNone/>
            </a:pPr>
            <a:endParaRPr lang="hr-HR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hr-HR" dirty="0" smtClean="0">
              <a:latin typeface="Times New Roman" pitchFamily="18" charset="0"/>
              <a:cs typeface="Times New Roman" pitchFamily="18" charset="0"/>
            </a:endParaRPr>
          </a:p>
          <a:p>
            <a:endParaRPr lang="hr-HR" dirty="0" smtClean="0">
              <a:latin typeface="Times New Roman" pitchFamily="18" charset="0"/>
              <a:cs typeface="Times New Roman" pitchFamily="18" charset="0"/>
            </a:endParaRPr>
          </a:p>
          <a:p>
            <a:endParaRPr lang="hr-HR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514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Plošni skener Microtec (40x50 cm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) u ustanovi</a:t>
            </a:r>
            <a:endParaRPr lang="hr-HR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Rezolucija 300 dpi za slikovne 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sadržaje (TIFFi JPEG) 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i za pisane 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dokumente (pdf format)</a:t>
            </a:r>
            <a:endParaRPr lang="hr-HR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Spajanje i obrada slika u Photoshopu</a:t>
            </a:r>
          </a:p>
          <a:p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Master-kopija </a:t>
            </a:r>
          </a:p>
          <a:p>
            <a:pPr>
              <a:buFont typeface="Wingdings" pitchFamily="2" charset="2"/>
              <a:buChar char="Ø"/>
            </a:pP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na DVD-u</a:t>
            </a:r>
          </a:p>
          <a:p>
            <a:pPr>
              <a:buFont typeface="Wingdings" pitchFamily="2" charset="2"/>
              <a:buChar char="Ø"/>
            </a:pPr>
            <a:r>
              <a:rPr lang="hr-HR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hr-HR" dirty="0" smtClean="0">
                <a:latin typeface="Times New Roman" pitchFamily="18" charset="0"/>
                <a:cs typeface="Times New Roman" pitchFamily="18" charset="0"/>
              </a:rPr>
              <a:t>a hard-disku računala</a:t>
            </a:r>
          </a:p>
          <a:p>
            <a:endParaRPr lang="hr-HR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758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404</Words>
  <Application>Microsoft Office PowerPoint</Application>
  <PresentationFormat>On-screen Show (4:3)</PresentationFormat>
  <Paragraphs>57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Digitalizacija Arhiva mapa za Istru i Dalmaciju</vt:lpstr>
      <vt:lpstr>Arhiv mapa za Istru i Dalmaciju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Projekt digitalizacije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Digitalizacija Arhiva mapa za Istru i Dalmaciju</dc:title>
  <dc:creator>Bruna</dc:creator>
  <cp:lastModifiedBy>Bruna</cp:lastModifiedBy>
  <cp:revision>22</cp:revision>
  <dcterms:created xsi:type="dcterms:W3CDTF">2011-05-11T05:26:22Z</dcterms:created>
  <dcterms:modified xsi:type="dcterms:W3CDTF">2011-05-17T12:40:20Z</dcterms:modified>
</cp:coreProperties>
</file>