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4" r:id="rId3"/>
    <p:sldId id="293" r:id="rId4"/>
    <p:sldId id="265" r:id="rId5"/>
    <p:sldId id="259" r:id="rId6"/>
    <p:sldId id="294" r:id="rId7"/>
    <p:sldId id="283" r:id="rId8"/>
    <p:sldId id="284" r:id="rId9"/>
    <p:sldId id="285" r:id="rId10"/>
    <p:sldId id="260" r:id="rId11"/>
    <p:sldId id="266" r:id="rId12"/>
    <p:sldId id="270" r:id="rId13"/>
    <p:sldId id="273" r:id="rId14"/>
    <p:sldId id="287" r:id="rId15"/>
    <p:sldId id="274" r:id="rId16"/>
    <p:sldId id="288" r:id="rId17"/>
    <p:sldId id="289" r:id="rId18"/>
    <p:sldId id="290" r:id="rId19"/>
    <p:sldId id="277" r:id="rId20"/>
    <p:sldId id="275" r:id="rId21"/>
    <p:sldId id="276" r:id="rId22"/>
    <p:sldId id="297" r:id="rId23"/>
    <p:sldId id="281" r:id="rId24"/>
    <p:sldId id="282" r:id="rId25"/>
    <p:sldId id="272" r:id="rId26"/>
    <p:sldId id="268" r:id="rId27"/>
    <p:sldId id="278" r:id="rId28"/>
    <p:sldId id="296" r:id="rId29"/>
    <p:sldId id="279" r:id="rId30"/>
    <p:sldId id="295" r:id="rId31"/>
    <p:sldId id="280" r:id="rId32"/>
    <p:sldId id="292" r:id="rId3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7FFBA-AD22-4F8E-B573-B7486242EF0E}" type="datetimeFigureOut">
              <a:rPr lang="hr-HR" smtClean="0"/>
              <a:pPr/>
              <a:t>12.4.2012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30CE3-3123-4851-8F9B-0BC6115EE5A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0CE3-3123-4851-8F9B-0BC6115EE5A8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Drukčiji prikaz od liste: bez pomicanja</a:t>
            </a:r>
            <a:r>
              <a:rPr lang="hr-HR" baseline="0" dirty="0" smtClean="0"/>
              <a:t> ekrana.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0CE3-3123-4851-8F9B-0BC6115EE5A8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Prikaz sličica s mogućnošću pregleda, prikaza </a:t>
            </a:r>
            <a:r>
              <a:rPr lang="hr-HR" dirty="0" err="1" smtClean="0"/>
              <a:t>metapodataka</a:t>
            </a:r>
            <a:r>
              <a:rPr lang="hr-HR" dirty="0" smtClean="0"/>
              <a:t>, </a:t>
            </a:r>
            <a:r>
              <a:rPr lang="hr-HR" dirty="0" err="1" smtClean="0"/>
              <a:t>tagiranja</a:t>
            </a:r>
            <a:r>
              <a:rPr lang="hr-HR" dirty="0" smtClean="0"/>
              <a:t> i unosa referenci</a:t>
            </a:r>
            <a:r>
              <a:rPr lang="hr-HR" baseline="0" dirty="0" smtClean="0"/>
              <a:t> za autorizirane korisnike i opcije galerije (dokumenta).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0CE3-3123-4851-8F9B-0BC6115EE5A8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Zamjena dokumenta, promjena naslovnice,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metapodatci</a:t>
            </a:r>
            <a:r>
              <a:rPr lang="hr-HR" baseline="0" dirty="0" smtClean="0"/>
              <a:t>, privatnost, promjena tipa,  reprogramiranje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0CE3-3123-4851-8F9B-0BC6115EE5A8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Dokument “Kratki popis događaja” govori o događanjima nakon prestanka izlaženja lista “Novo doba”. Opisuje se ulazak</a:t>
            </a:r>
            <a:r>
              <a:rPr lang="hr-HR" baseline="0" dirty="0" smtClean="0"/>
              <a:t> talijanske vojske u tiskaru i oduzimanje tiskare radi početka izlaženja lista “San </a:t>
            </a:r>
            <a:r>
              <a:rPr lang="hr-HR" baseline="0" dirty="0" err="1" smtClean="0"/>
              <a:t>Marco</a:t>
            </a:r>
            <a:r>
              <a:rPr lang="hr-HR" baseline="0" dirty="0" smtClean="0"/>
              <a:t>” koji je trebao biti nastavak “Novog doba”. Povezano s posljednjim brojem “Novog doba”.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0CE3-3123-4851-8F9B-0BC6115EE5A8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Osnivanje Nakladnog društva koje djeluje</a:t>
            </a:r>
            <a:r>
              <a:rPr lang="hr-HR" baseline="0" dirty="0" smtClean="0"/>
              <a:t> u smjeru pokretanja lista “Novo doba”. Dokument je moguće </a:t>
            </a:r>
            <a:r>
              <a:rPr lang="hr-HR" baseline="0" dirty="0" err="1" smtClean="0"/>
              <a:t>pšovezati</a:t>
            </a:r>
            <a:r>
              <a:rPr lang="hr-HR" baseline="0" dirty="0" smtClean="0"/>
              <a:t> s prvim brojem “Novog doba”. 1(1918), 1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0CE3-3123-4851-8F9B-0BC6115EE5A8}" type="slidenum">
              <a:rPr lang="hr-HR" smtClean="0"/>
              <a:pPr/>
              <a:t>21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Prikaz </a:t>
            </a:r>
            <a:r>
              <a:rPr lang="hr-HR" dirty="0" err="1" smtClean="0"/>
              <a:t>taga</a:t>
            </a:r>
            <a:r>
              <a:rPr lang="hr-HR" dirty="0" smtClean="0"/>
              <a:t> koji upozorava na postojanje dokumenta “Osnivanje Nakladnog društva Novo doba”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0CE3-3123-4851-8F9B-0BC6115EE5A8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 sada je moguća samo takvo pretraživanje koje daje veliki</a:t>
            </a:r>
            <a:r>
              <a:rPr lang="hr-HR" baseline="0" dirty="0" smtClean="0"/>
              <a:t> broj odgovora na upit Split. Podaci pored slike daju podatke o broju, mogućnost ispisivanja sadržaja i na koliko je mjesta u određenom dokumentu pronađen tražena riječ. </a:t>
            </a:r>
            <a:r>
              <a:rPr lang="hr-HR" baseline="0" dirty="0" err="1" smtClean="0"/>
              <a:t>Npr</a:t>
            </a:r>
            <a:r>
              <a:rPr lang="hr-HR" baseline="0" dirty="0" smtClean="0"/>
              <a:t>. riječ “Split” u dokumentu Novo doba, br. od 23. 12. 1931 pronađena riječ Split na 39 strana. Ispisuje se i kontekst tražene riječi.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0CE3-3123-4851-8F9B-0BC6115EE5A8}" type="slidenum">
              <a:rPr lang="hr-HR" smtClean="0"/>
              <a:pPr/>
              <a:t>23</a:t>
            </a:fld>
            <a:endParaRPr lang="hr-H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0CE3-3123-4851-8F9B-0BC6115EE5A8}" type="slidenum">
              <a:rPr lang="hr-HR" smtClean="0"/>
              <a:pPr/>
              <a:t>30</a:t>
            </a:fld>
            <a:endParaRPr lang="hr-H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Stanje:</a:t>
            </a:r>
            <a:r>
              <a:rPr lang="hr-HR" baseline="0" dirty="0" smtClean="0"/>
              <a:t> 10. 04. 2012.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0CE3-3123-4851-8F9B-0BC6115EE5A8}" type="slidenum">
              <a:rPr lang="hr-HR" smtClean="0"/>
              <a:pPr/>
              <a:t>32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Zbirka kao važan edukacijski instrument na Sveučilištu u Splitu i u hrvatskoj akademskoj zajednici. </a:t>
            </a:r>
          </a:p>
          <a:p>
            <a:pPr>
              <a:buFont typeface="Arial" pitchFamily="34" charset="0"/>
              <a:buChar char="•"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Ostvarivanje  prava svakog građanina na informaciju.</a:t>
            </a:r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0CE3-3123-4851-8F9B-0BC6115EE5A8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O projektu</a:t>
            </a:r>
            <a:r>
              <a:rPr lang="hr-HR" dirty="0" smtClean="0"/>
              <a:t>: Uvodni tekst o Projektu digitalizacije novina i časopisa. Kontakt će biti moguć telefonom i putem e-</a:t>
            </a:r>
            <a:r>
              <a:rPr lang="hr-HR" dirty="0" err="1" smtClean="0"/>
              <a:t>maila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0CE3-3123-4851-8F9B-0BC6115EE5A8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Sučelje zbirke:</a:t>
            </a:r>
            <a:r>
              <a:rPr lang="hr-HR" baseline="0" dirty="0" smtClean="0"/>
              <a:t> </a:t>
            </a:r>
            <a:r>
              <a:rPr lang="hr-HR" dirty="0" smtClean="0"/>
              <a:t>Početna stranica  Digitalne zbirke: povijest i sadržaj zbirke.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0CE3-3123-4851-8F9B-0BC6115EE5A8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Tekstovi i pristup preko mogućnosti: Sve godine ili pojedinačne godine.</a:t>
            </a:r>
            <a:r>
              <a:rPr lang="hr-HR" baseline="0" dirty="0" smtClean="0"/>
              <a:t> Sve godine imaju opciju kalendar, a pojedinačne godine opcije detalji, lista, male sličice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0CE3-3123-4851-8F9B-0BC6115EE5A8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Upis i promjene </a:t>
            </a:r>
            <a:r>
              <a:rPr lang="hr-HR" dirty="0" smtClean="0"/>
              <a:t>tekstova:</a:t>
            </a:r>
            <a:r>
              <a:rPr lang="hr-HR" baseline="0" dirty="0" smtClean="0"/>
              <a:t> funkcija editiranja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0CE3-3123-4851-8F9B-0BC6115EE5A8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VIŠERAZINSKI</a:t>
            </a:r>
            <a:r>
              <a:rPr lang="hr-HR" b="1" baseline="0" dirty="0" smtClean="0"/>
              <a:t> PRIKAZ</a:t>
            </a:r>
            <a:r>
              <a:rPr lang="hr-HR" baseline="0" dirty="0" smtClean="0"/>
              <a:t>. </a:t>
            </a:r>
            <a:r>
              <a:rPr lang="hr-HR" dirty="0" smtClean="0"/>
              <a:t>PRIKAZ</a:t>
            </a:r>
            <a:r>
              <a:rPr lang="hr-HR" baseline="0" dirty="0" smtClean="0"/>
              <a:t> </a:t>
            </a:r>
            <a:r>
              <a:rPr lang="hr-HR" baseline="0" dirty="0" smtClean="0"/>
              <a:t>KALENDARA za “Novo doba”. Pristup kalendaru na razini “Sve godine</a:t>
            </a:r>
            <a:r>
              <a:rPr lang="hr-HR" baseline="0" dirty="0" smtClean="0"/>
              <a:t>”. Pristup svim brojevima i godinama moguć iz kalendara. Grafikoni iznad označavaju broj dokumenata u određenoj godini.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0CE3-3123-4851-8F9B-0BC6115EE5A8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Iznad prikaza nalazi se alatna traka.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0CE3-3123-4851-8F9B-0BC6115EE5A8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Prikaz </a:t>
            </a:r>
            <a:r>
              <a:rPr lang="hr-HR" dirty="0" err="1" smtClean="0"/>
              <a:t>metapodataka</a:t>
            </a:r>
            <a:r>
              <a:rPr lang="hr-HR" dirty="0" smtClean="0"/>
              <a:t> uz svaki broj: datum izdavanja, broj, oznaka originalnog filea.</a:t>
            </a:r>
            <a:r>
              <a:rPr lang="hr-HR" baseline="0" dirty="0" smtClean="0"/>
              <a:t> Uz </a:t>
            </a:r>
            <a:r>
              <a:rPr lang="hr-HR" baseline="0" dirty="0" err="1" smtClean="0"/>
              <a:t>metapodatke</a:t>
            </a:r>
            <a:r>
              <a:rPr lang="hr-HR" baseline="0" dirty="0" smtClean="0"/>
              <a:t> će u budućnosti biti dostupni i prilozi, ako ih publikacija ima,</a:t>
            </a:r>
            <a:r>
              <a:rPr lang="hr-HR" dirty="0" smtClean="0"/>
              <a:t> i link</a:t>
            </a:r>
            <a:r>
              <a:rPr lang="hr-HR" baseline="0" dirty="0" smtClean="0"/>
              <a:t> na dokumente koji su kontekstualno povezani s određenim brojem, primjerice arhivski dokument, fotografija pohranjena na našem serveru.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0CE3-3123-4851-8F9B-0BC6115EE5A8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4BAB-2FCA-4467-8C10-501967208861}" type="datetimeFigureOut">
              <a:rPr lang="hr-HR" smtClean="0"/>
              <a:pPr/>
              <a:t>12.4.2012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8ADADE-2562-4978-92F9-AECE484741D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4BAB-2FCA-4467-8C10-501967208861}" type="datetimeFigureOut">
              <a:rPr lang="hr-HR" smtClean="0"/>
              <a:pPr/>
              <a:t>12.4.2012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DADE-2562-4978-92F9-AECE484741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08ADADE-2562-4978-92F9-AECE484741D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4BAB-2FCA-4467-8C10-501967208861}" type="datetimeFigureOut">
              <a:rPr lang="hr-HR" smtClean="0"/>
              <a:pPr/>
              <a:t>12.4.2012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4BAB-2FCA-4467-8C10-501967208861}" type="datetimeFigureOut">
              <a:rPr lang="hr-HR" smtClean="0"/>
              <a:pPr/>
              <a:t>12.4.2012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08ADADE-2562-4978-92F9-AECE484741D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4BAB-2FCA-4467-8C10-501967208861}" type="datetimeFigureOut">
              <a:rPr lang="hr-HR" smtClean="0"/>
              <a:pPr/>
              <a:t>12.4.2012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8ADADE-2562-4978-92F9-AECE484741D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3F74BAB-2FCA-4467-8C10-501967208861}" type="datetimeFigureOut">
              <a:rPr lang="hr-HR" smtClean="0"/>
              <a:pPr/>
              <a:t>12.4.2012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DADE-2562-4978-92F9-AECE484741D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4BAB-2FCA-4467-8C10-501967208861}" type="datetimeFigureOut">
              <a:rPr lang="hr-HR" smtClean="0"/>
              <a:pPr/>
              <a:t>12.4.2012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Rezervirano mjesto sadržaja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sadržaja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08ADADE-2562-4978-92F9-AECE484741D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4BAB-2FCA-4467-8C10-501967208861}" type="datetimeFigureOut">
              <a:rPr lang="hr-HR" smtClean="0"/>
              <a:pPr/>
              <a:t>12.4.2012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08ADADE-2562-4978-92F9-AECE484741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4BAB-2FCA-4467-8C10-501967208861}" type="datetimeFigureOut">
              <a:rPr lang="hr-HR" smtClean="0"/>
              <a:pPr/>
              <a:t>12.4.2012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8ADADE-2562-4978-92F9-AECE484741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zervirano mjesto sadržaja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8ADADE-2562-4978-92F9-AECE484741D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4BAB-2FCA-4467-8C10-501967208861}" type="datetimeFigureOut">
              <a:rPr lang="hr-HR" smtClean="0"/>
              <a:pPr/>
              <a:t>12.4.2012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ni povezni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08ADADE-2562-4978-92F9-AECE484741D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3F74BAB-2FCA-4467-8C10-501967208861}" type="datetimeFigureOut">
              <a:rPr lang="hr-HR" smtClean="0"/>
              <a:pPr/>
              <a:t>12.4.2012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3F74BAB-2FCA-4467-8C10-501967208861}" type="datetimeFigureOut">
              <a:rPr lang="hr-HR" smtClean="0"/>
              <a:pPr/>
              <a:t>12.4.2012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8ADADE-2562-4978-92F9-AECE484741D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Sveučilišna knjižnica u Splitu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err="1" smtClean="0"/>
              <a:t>Mr</a:t>
            </a:r>
            <a:r>
              <a:rPr lang="hr-HR" dirty="0" smtClean="0"/>
              <a:t>. </a:t>
            </a:r>
            <a:r>
              <a:rPr lang="hr-HR" dirty="0" err="1" smtClean="0"/>
              <a:t>sc</a:t>
            </a:r>
            <a:r>
              <a:rPr lang="hr-HR" dirty="0" smtClean="0"/>
              <a:t>. Petar </a:t>
            </a:r>
            <a:r>
              <a:rPr lang="hr-HR" dirty="0" smtClean="0"/>
              <a:t>krolo, RAVNATELJ </a:t>
            </a:r>
            <a:endParaRPr lang="hr-HR" dirty="0" smtClean="0"/>
          </a:p>
          <a:p>
            <a:r>
              <a:rPr lang="hr-HR" dirty="0" err="1" smtClean="0"/>
              <a:t>Dr</a:t>
            </a:r>
            <a:r>
              <a:rPr lang="hr-HR" dirty="0" smtClean="0"/>
              <a:t>. </a:t>
            </a:r>
            <a:r>
              <a:rPr lang="hr-HR" dirty="0" err="1" smtClean="0"/>
              <a:t>sc</a:t>
            </a:r>
            <a:r>
              <a:rPr lang="hr-HR" dirty="0" smtClean="0"/>
              <a:t>. Ivanka </a:t>
            </a:r>
            <a:r>
              <a:rPr lang="hr-HR" dirty="0" err="1" smtClean="0"/>
              <a:t>kuić</a:t>
            </a:r>
            <a:r>
              <a:rPr lang="hr-HR" dirty="0" smtClean="0"/>
              <a:t>,  VODITELJ PROJEKTA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DIGITALNA ZBIRKA NOVINA I ČASOPISA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http://dalmatica.svkst.hr/?</a:t>
            </a:r>
            <a:r>
              <a:rPr lang="hr-HR" dirty="0" err="1" smtClean="0"/>
              <a:t>sitetext</a:t>
            </a:r>
            <a:r>
              <a:rPr lang="hr-HR" dirty="0" smtClean="0"/>
              <a:t>=315</a:t>
            </a:r>
            <a:endParaRPr lang="hr-H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56792"/>
            <a:ext cx="58638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Sučelje “Novo doba”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800" y="1527175"/>
            <a:ext cx="58638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Uređivanje tekstova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800" y="1527175"/>
            <a:ext cx="58638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950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Prikaz  u JPEG-u iz kalendara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800" y="1527175"/>
            <a:ext cx="58638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Prikaz  u JPEG </a:t>
            </a:r>
            <a:r>
              <a:rPr lang="hr-HR" dirty="0" smtClean="0"/>
              <a:t>standardu:  lista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800" y="1527175"/>
            <a:ext cx="58638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Prikaz: male sličice 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800" y="1527175"/>
            <a:ext cx="58638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Prikaz :detalji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800" y="1527175"/>
            <a:ext cx="58638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Opcije dokumenta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800" y="1527175"/>
            <a:ext cx="58638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Kontekstualna informacija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Projekt je </a:t>
            </a:r>
            <a:r>
              <a:rPr lang="hr-HR" dirty="0" smtClean="0"/>
              <a:t>zamišljen</a:t>
            </a:r>
            <a:r>
              <a:rPr lang="hr-HR" dirty="0" smtClean="0"/>
              <a:t> </a:t>
            </a:r>
            <a:r>
              <a:rPr lang="hr-HR" dirty="0" smtClean="0"/>
              <a:t>kao novo publiciranje kulturne baštine </a:t>
            </a:r>
            <a:r>
              <a:rPr lang="hr-HR" dirty="0" smtClean="0"/>
              <a:t>povezivanjem s različitim dokumentima </a:t>
            </a:r>
            <a:r>
              <a:rPr lang="hr-HR" dirty="0" smtClean="0"/>
              <a:t>(članci, dokumenti, fotografije) koji su sadržajno povezani s određenom publikacijom i koji su pohranjeni na serveru Knjižnice.</a:t>
            </a:r>
          </a:p>
          <a:p>
            <a:r>
              <a:rPr lang="hr-HR" dirty="0" smtClean="0"/>
              <a:t>Suvremeni čitatelj na Internetu ima priliku za drukčiji susret s kulturnom baštinom, za reinterpretaciju i razumijevanje povijesti </a:t>
            </a:r>
          </a:p>
          <a:p>
            <a:r>
              <a:rPr lang="hr-HR" dirty="0" err="1" smtClean="0"/>
              <a:t>Hipertekstualni</a:t>
            </a:r>
            <a:r>
              <a:rPr lang="hr-HR" dirty="0" smtClean="0"/>
              <a:t> i </a:t>
            </a:r>
            <a:r>
              <a:rPr lang="hr-HR" dirty="0" err="1" smtClean="0"/>
              <a:t>hipermedijalni</a:t>
            </a:r>
            <a:r>
              <a:rPr lang="hr-HR" dirty="0" smtClean="0"/>
              <a:t> pristup baštini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Uvodno izlaganje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Digitalizacija starih novina i časopisa kao strategija razvoja Sveučilišne knjižnice u </a:t>
            </a:r>
            <a:r>
              <a:rPr lang="hr-HR" dirty="0" smtClean="0"/>
              <a:t>Splitu</a:t>
            </a:r>
          </a:p>
          <a:p>
            <a:r>
              <a:rPr lang="hr-HR" dirty="0" smtClean="0"/>
              <a:t>Razlozi: poboljšanje dostupnosti, proširenje usluga i zaštita izvornika </a:t>
            </a:r>
          </a:p>
          <a:p>
            <a:r>
              <a:rPr lang="hr-HR" dirty="0" smtClean="0"/>
              <a:t>Uključivanje </a:t>
            </a:r>
            <a:r>
              <a:rPr lang="hr-HR" dirty="0" smtClean="0"/>
              <a:t>u strategiju </a:t>
            </a:r>
            <a:r>
              <a:rPr lang="hr-HR" dirty="0" smtClean="0"/>
              <a:t>zaštite kulturne baštine Republike Hrvatske: regionalna baština kao nacionalna baština</a:t>
            </a:r>
            <a:endParaRPr lang="hr-HR" dirty="0" smtClean="0"/>
          </a:p>
          <a:p>
            <a:r>
              <a:rPr lang="hr-HR" dirty="0" smtClean="0"/>
              <a:t>Kulturno dobro u Sveučilišnoj knjižnici u Splitu</a:t>
            </a:r>
          </a:p>
          <a:p>
            <a:r>
              <a:rPr lang="hr-HR" dirty="0" smtClean="0"/>
              <a:t>Digitalna zbirka i mrežno digitalno okruženje</a:t>
            </a:r>
          </a:p>
          <a:p>
            <a:r>
              <a:rPr lang="hr-HR" dirty="0" smtClean="0"/>
              <a:t>Planiranje, koordinacija i suradnja </a:t>
            </a:r>
            <a:r>
              <a:rPr lang="hr-HR" dirty="0" err="1" smtClean="0"/>
              <a:t>baštinskih</a:t>
            </a:r>
            <a:r>
              <a:rPr lang="hr-HR" dirty="0" smtClean="0"/>
              <a:t> ustanova u digitalnim projektima – nužnost i izazov</a:t>
            </a:r>
          </a:p>
          <a:p>
            <a:r>
              <a:rPr lang="hr-HR" dirty="0" smtClean="0"/>
              <a:t>Stare novine: čuvanje i konstrukcija </a:t>
            </a:r>
            <a:r>
              <a:rPr lang="hr-HR" dirty="0" smtClean="0"/>
              <a:t>povijesti i identiteta.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Dokument 1: događaji nakon prestanka izlaženja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 smtClean="0"/>
              <a:t>23.IV.1941, srijeda, popodne u 5 sati talijanske su vlasti okupirale tiskaru,</a:t>
            </a:r>
          </a:p>
          <a:p>
            <a:r>
              <a:rPr lang="hr-HR" dirty="0" smtClean="0"/>
              <a:t>, administraciju i </a:t>
            </a:r>
            <a:r>
              <a:rPr lang="hr-HR" dirty="0" err="1" smtClean="0"/>
              <a:t>redepiju</a:t>
            </a:r>
            <a:r>
              <a:rPr lang="hr-HR" dirty="0" smtClean="0"/>
              <a:t>. dnevnika"Novo- Doba" spriječivši, svaki</a:t>
            </a:r>
          </a:p>
          <a:p>
            <a:r>
              <a:rPr lang="hr-HR" dirty="0" smtClean="0"/>
              <a:t>rad u njima. Svaki pristup u prostorije </a:t>
            </a:r>
            <a:r>
              <a:rPr lang="hr-HR" dirty="0" err="1" smtClean="0"/>
              <a:t>bio.je</a:t>
            </a:r>
            <a:r>
              <a:rPr lang="hr-HR" dirty="0" smtClean="0"/>
              <a:t> spriječen ì </a:t>
            </a:r>
            <a:r>
              <a:rPr lang="hr-HR" dirty="0" err="1" smtClean="0"/>
              <a:t>via</a:t>
            </a:r>
            <a:r>
              <a:rPr lang="hr-HR" dirty="0" smtClean="0"/>
              <a:t>-</a:t>
            </a:r>
          </a:p>
          <a:p>
            <a:r>
              <a:rPr lang="hr-HR" dirty="0" smtClean="0"/>
              <a:t>. </a:t>
            </a:r>
            <a:r>
              <a:rPr lang="hr-HR" dirty="0" err="1" smtClean="0"/>
              <a:t>snicima</a:t>
            </a:r>
            <a:r>
              <a:rPr lang="hr-HR" dirty="0" smtClean="0"/>
              <a:t> i </a:t>
            </a:r>
            <a:r>
              <a:rPr lang="hr-HR" dirty="0" err="1" smtClean="0"/>
              <a:t>naraj</a:t>
            </a:r>
            <a:r>
              <a:rPr lang="hr-HR" dirty="0" smtClean="0"/>
              <a:t> </a:t>
            </a:r>
            <a:r>
              <a:rPr lang="hr-HR" dirty="0" err="1" smtClean="0"/>
              <a:t>eštenicima</a:t>
            </a:r>
            <a:r>
              <a:rPr lang="hr-HR" dirty="0" smtClean="0"/>
              <a:t>.</a:t>
            </a:r>
          </a:p>
          <a:p>
            <a:r>
              <a:rPr lang="hr-HR" dirty="0" smtClean="0"/>
              <a:t>26.IV.1941,subota, oko podne, talijanske su vlasti preko komandanta </a:t>
            </a:r>
            <a:r>
              <a:rPr lang="hr-HR" dirty="0" err="1" smtClean="0"/>
              <a:t>karabit</a:t>
            </a:r>
            <a:endParaRPr lang="hr-HR" dirty="0" smtClean="0"/>
          </a:p>
          <a:p>
            <a:r>
              <a:rPr lang="hr-HR" dirty="0" err="1" smtClean="0"/>
              <a:t>nijera</a:t>
            </a:r>
            <a:r>
              <a:rPr lang="hr-HR" dirty="0" smtClean="0"/>
              <a:t> </a:t>
            </a:r>
            <a:r>
              <a:rPr lang="hr-HR" dirty="0" err="1" smtClean="0"/>
              <a:t>gosp</a:t>
            </a:r>
            <a:r>
              <a:rPr lang="hr-HR" dirty="0" smtClean="0"/>
              <a:t>. </a:t>
            </a:r>
            <a:r>
              <a:rPr lang="hr-HR" dirty="0" err="1" smtClean="0"/>
              <a:t>Modigliano</a:t>
            </a:r>
            <a:r>
              <a:rPr lang="hr-HR" dirty="0" smtClean="0"/>
              <a:t> '/?/' i </a:t>
            </a:r>
            <a:r>
              <a:rPr lang="hr-HR" dirty="0" err="1" smtClean="0"/>
              <a:t>gosp</a:t>
            </a:r>
            <a:r>
              <a:rPr lang="hr-HR" dirty="0" smtClean="0"/>
              <a:t>. Antonia </a:t>
            </a:r>
            <a:r>
              <a:rPr lang="hr-HR" dirty="0" err="1" smtClean="0"/>
              <a:t>Just</a:t>
            </a:r>
            <a:r>
              <a:rPr lang="hr-HR" dirty="0" smtClean="0"/>
              <a:t> </a:t>
            </a:r>
            <a:r>
              <a:rPr lang="hr-HR" dirty="0" err="1" smtClean="0"/>
              <a:t>Verdus</a:t>
            </a:r>
            <a:r>
              <a:rPr lang="hr-HR" dirty="0" smtClean="0"/>
              <a:t>,direktora</a:t>
            </a:r>
          </a:p>
          <a:p>
            <a:r>
              <a:rPr lang="hr-HR" dirty="0" smtClean="0"/>
              <a:t>lista "San </a:t>
            </a:r>
            <a:r>
              <a:rPr lang="hr-HR" dirty="0" err="1" smtClean="0"/>
              <a:t>Marco</a:t>
            </a:r>
            <a:r>
              <a:rPr lang="hr-HR" dirty="0" smtClean="0"/>
              <a:t>" povukle vojsku iz unutrašnjosti prostorija, a</a:t>
            </a:r>
          </a:p>
          <a:p>
            <a:r>
              <a:rPr lang="hr-HR" dirty="0" smtClean="0"/>
              <a:t>ostavile stražu pred kućom, te odredile da vlasnici tiskare, drže</a:t>
            </a:r>
          </a:p>
          <a:p>
            <a:r>
              <a:rPr lang="hr-HR" dirty="0" smtClean="0"/>
              <a:t>spremnu tiskaru /radništvo/ za </a:t>
            </a:r>
            <a:r>
              <a:rPr lang="hr-HR" dirty="0" err="1" smtClean="0"/>
              <a:t>štampanje.novog</a:t>
            </a:r>
            <a:r>
              <a:rPr lang="hr-HR" dirty="0" smtClean="0"/>
              <a:t> dnevnika, koji </a:t>
            </a:r>
            <a:r>
              <a:rPr lang="hr-HR" dirty="0" err="1" smtClean="0"/>
              <a:t>če</a:t>
            </a:r>
            <a:endParaRPr lang="hr-HR" dirty="0" smtClean="0"/>
          </a:p>
          <a:p>
            <a:r>
              <a:rPr lang="hr-HR" dirty="0" smtClean="0"/>
              <a:t>" izdavati talijanska vlast. Za redakciju i administraciju novog</a:t>
            </a:r>
          </a:p>
          <a:p>
            <a:r>
              <a:rPr lang="hr-HR" dirty="0" smtClean="0"/>
              <a:t>lista talijanska vlast uzima </a:t>
            </a:r>
            <a:r>
              <a:rPr lang="hr-HR" dirty="0" err="1" smtClean="0"/>
              <a:t>koli</a:t>
            </a:r>
            <a:r>
              <a:rPr lang="hr-HR" dirty="0" smtClean="0"/>
              <a:t> prostorije, toli inventar bivšeg</a:t>
            </a:r>
          </a:p>
          <a:p>
            <a:r>
              <a:rPr lang="it-IT" dirty="0" err="1" smtClean="0"/>
              <a:t>dnevnika</a:t>
            </a:r>
            <a:r>
              <a:rPr lang="it-IT" dirty="0" smtClean="0"/>
              <a:t> "Novo </a:t>
            </a:r>
            <a:r>
              <a:rPr lang="it-IT" dirty="0" err="1" smtClean="0"/>
              <a:t>Doba</a:t>
            </a:r>
            <a:r>
              <a:rPr lang="it-IT" dirty="0" smtClean="0"/>
              <a:t>": </a:t>
            </a:r>
            <a:r>
              <a:rPr lang="it-IT" dirty="0" err="1" smtClean="0"/>
              <a:t>stolove</a:t>
            </a:r>
            <a:r>
              <a:rPr lang="it-IT" dirty="0" smtClean="0"/>
              <a:t>, </a:t>
            </a:r>
            <a:r>
              <a:rPr lang="it-IT" dirty="0" err="1" smtClean="0"/>
              <a:t>ormare</a:t>
            </a:r>
            <a:r>
              <a:rPr lang="it-IT" dirty="0" smtClean="0"/>
              <a:t>,</a:t>
            </a:r>
            <a:r>
              <a:rPr lang="it-IT" dirty="0" err="1" smtClean="0"/>
              <a:t>strojeve</a:t>
            </a:r>
            <a:r>
              <a:rPr lang="it-IT" dirty="0" smtClean="0"/>
              <a:t>,</a:t>
            </a:r>
            <a:r>
              <a:rPr lang="it-IT" dirty="0" err="1" smtClean="0"/>
              <a:t>telefone</a:t>
            </a:r>
            <a:r>
              <a:rPr lang="it-IT" dirty="0" smtClean="0"/>
              <a:t> </a:t>
            </a:r>
            <a:r>
              <a:rPr lang="it-IT" dirty="0" err="1" smtClean="0"/>
              <a:t>itd</a:t>
            </a:r>
            <a:r>
              <a:rPr lang="it-IT" dirty="0" smtClean="0"/>
              <a:t>.</a:t>
            </a:r>
          </a:p>
          <a:p>
            <a:r>
              <a:rPr lang="vi-VN" dirty="0" smtClean="0"/>
              <a:t>Naredile su također vlasnicima, da jave namještenicima lista, da</a:t>
            </a:r>
          </a:p>
          <a:p>
            <a:r>
              <a:rPr lang="vi-VN" dirty="0" smtClean="0"/>
              <a:t>ih talijanska vlast poziva da dođu u prostorije redakcije sutradan</a:t>
            </a:r>
          </a:p>
          <a:p>
            <a:r>
              <a:rPr lang="hr-HR" dirty="0" smtClean="0"/>
              <a:t>*»* t 27.IV.1941 u 11 sati.</a:t>
            </a:r>
          </a:p>
          <a:p>
            <a:r>
              <a:rPr lang="hr-HR" dirty="0" smtClean="0"/>
              <a:t>27.IV. 1941,nedjelja, u 11 sati talijanske su vlasti preko g. Antonia </a:t>
            </a:r>
            <a:r>
              <a:rPr lang="hr-HR" dirty="0" err="1" smtClean="0"/>
              <a:t>Just</a:t>
            </a:r>
            <a:r>
              <a:rPr lang="hr-HR" dirty="0" smtClean="0"/>
              <a:t> </a:t>
            </a:r>
            <a:r>
              <a:rPr lang="hr-HR" dirty="0" err="1" smtClean="0"/>
              <a:t>Ver</a:t>
            </a:r>
            <a:r>
              <a:rPr lang="hr-HR" dirty="0" smtClean="0"/>
              <a:t>--.</a:t>
            </a:r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Dokument 2: osnutak Nakladnog društva s.o.j.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b="1" dirty="0" err="1" smtClean="0"/>
              <a:t>Odvjet</a:t>
            </a:r>
            <a:r>
              <a:rPr lang="hr-HR" b="1" dirty="0" smtClean="0"/>
              <a:t>. </a:t>
            </a:r>
            <a:r>
              <a:rPr lang="hr-HR" b="1" dirty="0" err="1" smtClean="0"/>
              <a:t>Dr</a:t>
            </a:r>
            <a:r>
              <a:rPr lang="hr-HR" b="1" dirty="0" smtClean="0"/>
              <a:t>. VJ. ŠKARICA s | f 26.4 .1918</a:t>
            </a:r>
          </a:p>
          <a:p>
            <a:r>
              <a:rPr lang="hr-HR" b="1" dirty="0" smtClean="0"/>
              <a:t>1 = 5 Split</a:t>
            </a:r>
          </a:p>
          <a:p>
            <a:r>
              <a:rPr lang="hr-HR" b="1" dirty="0" smtClean="0"/>
              <a:t>Telefon br 38. (Francuska obala, 1).</a:t>
            </a:r>
          </a:p>
          <a:p>
            <a:r>
              <a:rPr lang="hr-HR" dirty="0" smtClean="0"/>
              <a:t>Uglednoj</a:t>
            </a:r>
          </a:p>
          <a:p>
            <a:r>
              <a:rPr lang="hr-HR" dirty="0" smtClean="0"/>
              <a:t>JADRANSKOJ BANCI PODMJŽNICI</a:t>
            </a:r>
          </a:p>
          <a:p>
            <a:r>
              <a:rPr lang="pl-PL" dirty="0" smtClean="0"/>
              <a:t>S P L I T</a:t>
            </a:r>
          </a:p>
          <a:p>
            <a:r>
              <a:rPr lang="hr-HR" dirty="0" smtClean="0"/>
              <a:t>I z v o l i te zaključiti moj posebni </a:t>
            </a:r>
            <a:r>
              <a:rPr lang="hr-HR" dirty="0" err="1" smtClean="0"/>
              <a:t>jcadbti</a:t>
            </a:r>
            <a:r>
              <a:rPr lang="hr-HR" dirty="0" smtClean="0"/>
              <a:t> tekući račun (</a:t>
            </a:r>
            <a:r>
              <a:rPr lang="hr-HR" dirty="0" err="1" smtClean="0"/>
              <a:t>conto</a:t>
            </a:r>
            <a:endParaRPr lang="hr-HR" dirty="0" smtClean="0"/>
          </a:p>
          <a:p>
            <a:r>
              <a:rPr lang="hr-HR" dirty="0" err="1" smtClean="0"/>
              <a:t>separato</a:t>
            </a:r>
            <a:r>
              <a:rPr lang="hr-HR" dirty="0" smtClean="0"/>
              <a:t>),te c i j e l i proističući iznos k n j i ž i t i na novi tekući</a:t>
            </a:r>
          </a:p>
          <a:p>
            <a:r>
              <a:rPr lang="hr-HR" dirty="0" smtClean="0"/>
              <a:t>račun "Nakladnog Društva s.o.j.u </a:t>
            </a:r>
            <a:r>
              <a:rPr lang="hr-HR" dirty="0" err="1" smtClean="0"/>
              <a:t>Spli</a:t>
            </a:r>
            <a:r>
              <a:rPr lang="hr-HR" dirty="0" smtClean="0"/>
              <a:t> t u " , koje se je b i l j e ž </a:t>
            </a:r>
            <a:r>
              <a:rPr lang="hr-HR" dirty="0" err="1" smtClean="0"/>
              <a:t>ničkom</a:t>
            </a:r>
            <a:r>
              <a:rPr lang="hr-HR" dirty="0" smtClean="0"/>
              <a:t> pogodbom </a:t>
            </a:r>
            <a:r>
              <a:rPr lang="hr-HR" dirty="0" smtClean="0"/>
              <a:t>danas osnovalo .7 os lov od je rečenog društva jesu</a:t>
            </a:r>
          </a:p>
          <a:p>
            <a:r>
              <a:rPr lang="hr-HR" dirty="0" smtClean="0"/>
              <a:t>gg.Dr.Josip </a:t>
            </a:r>
            <a:r>
              <a:rPr lang="hr-HR" dirty="0" err="1" smtClean="0"/>
              <a:t>Arambašin</a:t>
            </a:r>
            <a:r>
              <a:rPr lang="hr-HR" dirty="0" smtClean="0"/>
              <a:t> l i </a:t>
            </a:r>
            <a:r>
              <a:rPr lang="hr-HR" dirty="0" err="1" smtClean="0"/>
              <a:t>ječnik</a:t>
            </a:r>
            <a:r>
              <a:rPr lang="hr-HR" dirty="0" smtClean="0"/>
              <a:t>,Josip Karaman trgovac i </a:t>
            </a:r>
            <a:r>
              <a:rPr lang="hr-HR" dirty="0" err="1" smtClean="0"/>
              <a:t>Pr.Favao</a:t>
            </a:r>
            <a:endParaRPr lang="hr-HR" dirty="0" smtClean="0"/>
          </a:p>
          <a:p>
            <a:r>
              <a:rPr lang="pl-PL" dirty="0" smtClean="0"/>
              <a:t>Perat odvjetnik u Splitu,te svaki od njih i^ade pravo da potpiše</a:t>
            </a:r>
          </a:p>
          <a:p>
            <a:r>
              <a:rPr lang="hr-HR" dirty="0" smtClean="0"/>
              <a:t>samostalno za društvo,! da </a:t>
            </a:r>
            <a:r>
              <a:rPr lang="hr-HR" dirty="0" err="1" smtClean="0"/>
              <a:t>raspolaga</a:t>
            </a:r>
            <a:r>
              <a:rPr lang="hr-HR" dirty="0" smtClean="0"/>
              <a:t> društvenom imovinom.</a:t>
            </a:r>
            <a:endParaRPr lang="hr-H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Tagiranje</a:t>
            </a:r>
            <a:endParaRPr lang="hr-H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800" y="1527175"/>
            <a:ext cx="58638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Pretraživanje po riječima u tekstu (OCR)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800" y="1527175"/>
            <a:ext cx="58638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Formati za prikaz </a:t>
            </a:r>
            <a:r>
              <a:rPr lang="hr-HR" dirty="0" smtClean="0"/>
              <a:t>rezultata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1.Pretpregled: višestruki prikaz</a:t>
            </a:r>
          </a:p>
          <a:p>
            <a:r>
              <a:rPr lang="hr-HR" dirty="0" smtClean="0"/>
              <a:t>Lista: JPEG </a:t>
            </a:r>
            <a:r>
              <a:rPr lang="hr-HR" dirty="0" smtClean="0"/>
              <a:t>sa ispisom </a:t>
            </a:r>
            <a:r>
              <a:rPr lang="hr-HR" dirty="0" err="1" smtClean="0"/>
              <a:t>metapodataka</a:t>
            </a:r>
            <a:r>
              <a:rPr lang="hr-HR" dirty="0" smtClean="0"/>
              <a:t> : broj, datum i datum </a:t>
            </a:r>
            <a:r>
              <a:rPr lang="hr-HR" dirty="0" smtClean="0"/>
              <a:t>objave </a:t>
            </a:r>
          </a:p>
          <a:p>
            <a:r>
              <a:rPr lang="hr-HR" dirty="0" smtClean="0"/>
              <a:t>Male sličice s mogućnošću listanja i protočnog listanja od većeg prema manjem broju</a:t>
            </a:r>
          </a:p>
          <a:p>
            <a:r>
              <a:rPr lang="hr-HR" dirty="0" smtClean="0"/>
              <a:t>Prikaz po vremenu</a:t>
            </a:r>
          </a:p>
          <a:p>
            <a:r>
              <a:rPr lang="hr-HR" dirty="0" smtClean="0"/>
              <a:t>Pretraživanje po broju  i datumu izdanja</a:t>
            </a:r>
          </a:p>
          <a:p>
            <a:endParaRPr lang="hr-HR" dirty="0" smtClean="0"/>
          </a:p>
          <a:p>
            <a:r>
              <a:rPr lang="hr-HR" dirty="0" smtClean="0"/>
              <a:t>2.Mogućnost preuzimanja PDF datoteke </a:t>
            </a:r>
            <a:endParaRPr lang="hr-HR" dirty="0" smtClean="0"/>
          </a:p>
          <a:p>
            <a:r>
              <a:rPr lang="hr-HR" dirty="0" smtClean="0"/>
              <a:t>Pregledanje stranica: naprijed/natrag</a:t>
            </a:r>
            <a:endParaRPr lang="hr-H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Druge mogućnosti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Preuzimanje i obrada </a:t>
            </a:r>
            <a:r>
              <a:rPr lang="hr-HR" dirty="0" err="1" smtClean="0"/>
              <a:t>metapodataka</a:t>
            </a:r>
            <a:r>
              <a:rPr lang="hr-HR" dirty="0" smtClean="0"/>
              <a:t> iz bibliografskog zapisa (</a:t>
            </a:r>
            <a:r>
              <a:rPr lang="hr-HR" dirty="0" err="1" smtClean="0"/>
              <a:t>CROList</a:t>
            </a:r>
            <a:r>
              <a:rPr lang="hr-HR" dirty="0" smtClean="0"/>
              <a:t>)</a:t>
            </a:r>
          </a:p>
          <a:p>
            <a:r>
              <a:rPr lang="hr-HR" dirty="0" smtClean="0"/>
              <a:t>Direktni link na </a:t>
            </a:r>
            <a:r>
              <a:rPr lang="hr-HR" dirty="0" err="1" smtClean="0"/>
              <a:t>kataložni</a:t>
            </a:r>
            <a:r>
              <a:rPr lang="hr-HR" dirty="0" smtClean="0"/>
              <a:t> zapis</a:t>
            </a:r>
          </a:p>
          <a:p>
            <a:r>
              <a:rPr lang="hr-HR" dirty="0" smtClean="0"/>
              <a:t>Unos deskriptivnih, </a:t>
            </a:r>
            <a:r>
              <a:rPr lang="hr-HR" dirty="0" err="1" smtClean="0"/>
              <a:t>aministrativnih</a:t>
            </a:r>
            <a:r>
              <a:rPr lang="hr-HR" dirty="0" smtClean="0"/>
              <a:t>, strukturalnih i tehničkih </a:t>
            </a:r>
            <a:r>
              <a:rPr lang="hr-HR" dirty="0" err="1" smtClean="0"/>
              <a:t>metapodataka</a:t>
            </a:r>
            <a:endParaRPr lang="hr-HR" dirty="0" smtClean="0"/>
          </a:p>
          <a:p>
            <a:r>
              <a:rPr lang="hr-HR" dirty="0" smtClean="0"/>
              <a:t>Administrativno sučelje za obradu i objavljivanje digitalne građe</a:t>
            </a:r>
          </a:p>
          <a:p>
            <a:r>
              <a:rPr lang="hr-HR" dirty="0" smtClean="0"/>
              <a:t>Funkcija administratora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Metapodatci</a:t>
            </a:r>
            <a:r>
              <a:rPr lang="hr-HR" dirty="0" smtClean="0"/>
              <a:t> za zbirku, novine, časopise i članke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Osnovni Dublin </a:t>
            </a:r>
            <a:r>
              <a:rPr lang="hr-HR" dirty="0" err="1" smtClean="0"/>
              <a:t>Core</a:t>
            </a:r>
            <a:r>
              <a:rPr lang="hr-HR" dirty="0" smtClean="0"/>
              <a:t> paket </a:t>
            </a:r>
          </a:p>
          <a:p>
            <a:r>
              <a:rPr lang="hr-HR" dirty="0" smtClean="0"/>
              <a:t>1.Naslov</a:t>
            </a:r>
          </a:p>
          <a:p>
            <a:r>
              <a:rPr lang="hr-HR" dirty="0" smtClean="0"/>
              <a:t>2.Odgovornost</a:t>
            </a:r>
          </a:p>
          <a:p>
            <a:r>
              <a:rPr lang="hr-HR" dirty="0" smtClean="0"/>
              <a:t>3.Nakladnik, mjesto i godine izlaženja, učestalost</a:t>
            </a:r>
          </a:p>
          <a:p>
            <a:r>
              <a:rPr lang="hr-HR" dirty="0" smtClean="0"/>
              <a:t>4.Opis (predmet/tema građe), ključne riječi i sažetak za  članke</a:t>
            </a:r>
          </a:p>
          <a:p>
            <a:r>
              <a:rPr lang="hr-HR" dirty="0" smtClean="0"/>
              <a:t>5. Odnos </a:t>
            </a:r>
          </a:p>
          <a:p>
            <a:r>
              <a:rPr lang="hr-HR" dirty="0" smtClean="0"/>
              <a:t>6.Datum </a:t>
            </a:r>
          </a:p>
          <a:p>
            <a:r>
              <a:rPr lang="hr-HR" dirty="0" smtClean="0"/>
              <a:t>7.Vrsta građe</a:t>
            </a:r>
          </a:p>
          <a:p>
            <a:r>
              <a:rPr lang="hr-HR" dirty="0" smtClean="0"/>
              <a:t>8. Format</a:t>
            </a:r>
            <a:endParaRPr lang="hr-H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Nastavak: </a:t>
            </a:r>
            <a:r>
              <a:rPr lang="hr-HR" dirty="0" err="1" smtClean="0"/>
              <a:t>Metapodatci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9. Identifikator građe</a:t>
            </a:r>
          </a:p>
          <a:p>
            <a:r>
              <a:rPr lang="hr-HR" dirty="0" smtClean="0"/>
              <a:t>10.Izvor</a:t>
            </a:r>
          </a:p>
          <a:p>
            <a:r>
              <a:rPr lang="hr-HR" dirty="0" smtClean="0"/>
              <a:t>11.Jezik</a:t>
            </a:r>
          </a:p>
          <a:p>
            <a:r>
              <a:rPr lang="hr-HR" dirty="0" smtClean="0"/>
              <a:t>12. Područje/razdoblje</a:t>
            </a:r>
          </a:p>
          <a:p>
            <a:r>
              <a:rPr lang="hr-HR" dirty="0" smtClean="0"/>
              <a:t>13. Upravljanje vlasničkim pravima: status građe, prava pristupa, vlasnik građe </a:t>
            </a:r>
          </a:p>
          <a:p>
            <a:r>
              <a:rPr lang="hr-HR" dirty="0" smtClean="0"/>
              <a:t>14. Način snimanja</a:t>
            </a:r>
          </a:p>
          <a:p>
            <a:r>
              <a:rPr lang="hr-HR" dirty="0" smtClean="0"/>
              <a:t>15. Link na </a:t>
            </a:r>
            <a:r>
              <a:rPr lang="hr-HR" dirty="0" err="1" smtClean="0"/>
              <a:t>kataložni</a:t>
            </a:r>
            <a:r>
              <a:rPr lang="hr-HR" dirty="0" smtClean="0"/>
              <a:t> zapis: </a:t>
            </a:r>
            <a:r>
              <a:rPr lang="hr-HR" dirty="0" err="1" smtClean="0"/>
              <a:t>npr</a:t>
            </a:r>
            <a:r>
              <a:rPr lang="hr-HR" dirty="0" smtClean="0"/>
              <a:t>. “Novo doba”</a:t>
            </a:r>
          </a:p>
          <a:p>
            <a:r>
              <a:rPr lang="hr-HR" dirty="0" smtClean="0"/>
              <a:t>http://libar.svkst.hr/</a:t>
            </a:r>
            <a:r>
              <a:rPr lang="hr-HR" dirty="0" err="1" smtClean="0"/>
              <a:t>cgi</a:t>
            </a:r>
            <a:r>
              <a:rPr lang="hr-HR" dirty="0" smtClean="0"/>
              <a:t>-</a:t>
            </a:r>
            <a:r>
              <a:rPr lang="hr-HR" dirty="0" err="1" smtClean="0"/>
              <a:t>bin</a:t>
            </a:r>
            <a:r>
              <a:rPr lang="hr-HR" dirty="0" smtClean="0"/>
              <a:t>/</a:t>
            </a:r>
            <a:r>
              <a:rPr lang="hr-HR" dirty="0" err="1" smtClean="0"/>
              <a:t>unilib.cgi</a:t>
            </a:r>
            <a:r>
              <a:rPr lang="hr-HR" dirty="0" smtClean="0"/>
              <a:t>?</a:t>
            </a:r>
            <a:r>
              <a:rPr lang="hr-HR" dirty="0" err="1" smtClean="0"/>
              <a:t>form</a:t>
            </a:r>
            <a:r>
              <a:rPr lang="hr-HR" dirty="0" smtClean="0"/>
              <a:t>=D1990907014</a:t>
            </a:r>
            <a:endParaRPr lang="hr-H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Prikaz </a:t>
            </a:r>
            <a:r>
              <a:rPr lang="hr-HR" dirty="0" err="1" smtClean="0"/>
              <a:t>metapodataka</a:t>
            </a:r>
            <a:r>
              <a:rPr lang="hr-HR" dirty="0" smtClean="0"/>
              <a:t> za “Novo doba”</a:t>
            </a: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1800" y="1527175"/>
            <a:ext cx="58638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Metapodatci</a:t>
            </a:r>
            <a:r>
              <a:rPr lang="hr-HR" dirty="0" smtClean="0"/>
              <a:t> za zbirku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Omogućiti korisniku da u postojećem informacijskom okruženju  na najlakši način pronađe digitalnu zbirku</a:t>
            </a:r>
          </a:p>
          <a:p>
            <a:r>
              <a:rPr lang="hr-HR" dirty="0" err="1" smtClean="0"/>
              <a:t>Metapodatci</a:t>
            </a:r>
            <a:r>
              <a:rPr lang="hr-HR" dirty="0" smtClean="0"/>
              <a:t> za zbirku rađeni prema prijedlogu </a:t>
            </a:r>
            <a:r>
              <a:rPr lang="hr-HR" dirty="0" err="1" smtClean="0"/>
              <a:t>Metadata</a:t>
            </a:r>
            <a:r>
              <a:rPr lang="hr-HR" dirty="0" smtClean="0"/>
              <a:t> : </a:t>
            </a:r>
            <a:r>
              <a:rPr lang="hr-HR" dirty="0" err="1" smtClean="0"/>
              <a:t>Colection</a:t>
            </a:r>
            <a:r>
              <a:rPr lang="hr-HR" dirty="0" smtClean="0"/>
              <a:t> </a:t>
            </a:r>
            <a:r>
              <a:rPr lang="hr-HR" dirty="0" err="1" smtClean="0"/>
              <a:t>Level</a:t>
            </a:r>
            <a:r>
              <a:rPr lang="hr-HR" dirty="0" smtClean="0"/>
              <a:t> </a:t>
            </a:r>
            <a:r>
              <a:rPr lang="hr-HR" dirty="0" err="1" smtClean="0"/>
              <a:t>Description</a:t>
            </a:r>
            <a:r>
              <a:rPr lang="hr-HR" dirty="0" smtClean="0"/>
              <a:t> :</a:t>
            </a:r>
            <a:r>
              <a:rPr lang="hr-HR" dirty="0" err="1" smtClean="0"/>
              <a:t>collection</a:t>
            </a:r>
            <a:r>
              <a:rPr lang="hr-HR" dirty="0" smtClean="0"/>
              <a:t> </a:t>
            </a:r>
            <a:r>
              <a:rPr lang="hr-HR" dirty="0" err="1" smtClean="0"/>
              <a:t>description</a:t>
            </a:r>
            <a:r>
              <a:rPr lang="hr-HR" dirty="0" smtClean="0"/>
              <a:t> </a:t>
            </a:r>
            <a:r>
              <a:rPr lang="hr-HR" dirty="0" err="1" smtClean="0"/>
              <a:t>working</a:t>
            </a:r>
            <a:r>
              <a:rPr lang="hr-HR" dirty="0" smtClean="0"/>
              <a:t> group” 12. 10.1998./</a:t>
            </a:r>
            <a:r>
              <a:rPr lang="hr-HR" dirty="0" err="1" smtClean="0"/>
              <a:t>edited</a:t>
            </a:r>
            <a:r>
              <a:rPr lang="hr-HR" dirty="0" smtClean="0"/>
              <a:t> </a:t>
            </a:r>
            <a:r>
              <a:rPr lang="hr-HR" dirty="0" err="1" smtClean="0"/>
              <a:t>byAndy</a:t>
            </a:r>
            <a:r>
              <a:rPr lang="hr-HR" dirty="0" smtClean="0"/>
              <a:t> </a:t>
            </a:r>
            <a:r>
              <a:rPr lang="hr-HR" dirty="0" err="1" smtClean="0"/>
              <a:t>Powell</a:t>
            </a:r>
            <a:endParaRPr lang="hr-HR" dirty="0" smtClean="0"/>
          </a:p>
          <a:p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Pristup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hr-HR" dirty="0" smtClean="0"/>
              <a:t>Temeljna strateška i zakonska opredjeljenja Republike Hrvatske za  informacijsko društvo i održivi kulturni razvoj, poslovanje informacijskih ustanova u elektroničkom okruženju, poštivanje autorskih i srodnih (nakladničkih) prava i širenje kulturnih i znanstvenih sadržaja u Hrvatskoj i Europi putem globalne mreže. 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Prikaz </a:t>
            </a:r>
            <a:r>
              <a:rPr lang="hr-HR" dirty="0" err="1" smtClean="0"/>
              <a:t>metapodataka</a:t>
            </a:r>
            <a:r>
              <a:rPr lang="hr-HR" dirty="0" smtClean="0"/>
              <a:t> za zbirku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800" y="1527175"/>
            <a:ext cx="58638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Problemi digitalizacije novina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Dužina izlaženja, nepotpunost, starost papira i opće stanje publikacije</a:t>
            </a:r>
          </a:p>
          <a:p>
            <a:r>
              <a:rPr lang="hr-HR" dirty="0" smtClean="0"/>
              <a:t>Izgled tiskane stranice, razlučivost, digitalizacija novinske fotografije</a:t>
            </a:r>
          </a:p>
          <a:p>
            <a:r>
              <a:rPr lang="hr-HR" dirty="0" smtClean="0"/>
              <a:t>Pogreške u označivanju stranica, brojeva i datuma</a:t>
            </a:r>
          </a:p>
          <a:p>
            <a:r>
              <a:rPr lang="hr-HR" dirty="0" smtClean="0"/>
              <a:t>Višestruka izdanja, prilozi</a:t>
            </a:r>
          </a:p>
          <a:p>
            <a:r>
              <a:rPr lang="hr-HR" dirty="0" smtClean="0"/>
              <a:t>Dimenzije </a:t>
            </a:r>
          </a:p>
          <a:p>
            <a:r>
              <a:rPr lang="hr-HR" dirty="0" smtClean="0"/>
              <a:t>Idealan primjerak</a:t>
            </a:r>
          </a:p>
          <a:p>
            <a:r>
              <a:rPr lang="hr-HR" dirty="0" smtClean="0"/>
              <a:t>Suradnja s drugim ustanovama</a:t>
            </a:r>
            <a:endParaRPr lang="hr-H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Popis digitaliziranih novina i časopisa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endParaRPr lang="hr-HR" dirty="0" smtClean="0"/>
          </a:p>
          <a:p>
            <a:r>
              <a:rPr lang="hr-HR" dirty="0" smtClean="0"/>
              <a:t>1. JADRANSKI DNEVNIK, 1934.-1938., Dnevnik,  pripremljeno za  pohranu na serveru</a:t>
            </a:r>
          </a:p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2. JEDINSTVO, 1894.-1905., Tri puta tjedno, </a:t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3. ANNUARIO DALMATICO, 1859.-1861., Časopis, </a:t>
            </a:r>
          </a:p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4. DUJE BALAVAC, 1908.-1912.; 1921.-1923., Časopis</a:t>
            </a:r>
          </a:p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5. NAŠE JEDINSTVO, 1905.-1918. (U tijeku), Tri puta tjedno</a:t>
            </a:r>
            <a:br>
              <a:rPr lang="hr-HR" dirty="0" smtClean="0"/>
            </a:b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6. PUČKI LIST, 1891.-1922. , časopis, tjedno</a:t>
            </a:r>
          </a:p>
          <a:p>
            <a:endParaRPr lang="hr-HR" dirty="0" smtClean="0"/>
          </a:p>
          <a:p>
            <a:r>
              <a:rPr lang="hr-HR" dirty="0" smtClean="0"/>
              <a:t>7. NOVO DOBA, 1918.-1941. Dnevnik, </a:t>
            </a:r>
          </a:p>
          <a:p>
            <a:endParaRPr lang="hr-HR" dirty="0" smtClean="0"/>
          </a:p>
          <a:p>
            <a:r>
              <a:rPr lang="hr-HR" dirty="0" smtClean="0"/>
              <a:t>8. SPORT DALMATO </a:t>
            </a:r>
            <a:r>
              <a:rPr lang="hr-HR" dirty="0" smtClean="0"/>
              <a:t>, 18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Opis Projekta izgradnje digitalne zbirke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Vrsta </a:t>
            </a:r>
            <a:r>
              <a:rPr lang="hr-HR" dirty="0" smtClean="0"/>
              <a:t>građe: novine, časopisi, članci</a:t>
            </a:r>
          </a:p>
          <a:p>
            <a:r>
              <a:rPr lang="hr-HR" dirty="0" smtClean="0"/>
              <a:t>Vremensko i teritorijalno pokrivanje: Dalmacija, Hrvatska, 19./20. st.</a:t>
            </a:r>
          </a:p>
          <a:p>
            <a:r>
              <a:rPr lang="hr-HR" dirty="0" smtClean="0"/>
              <a:t>Kulturno </a:t>
            </a:r>
            <a:r>
              <a:rPr lang="hr-HR" dirty="0" smtClean="0"/>
              <a:t>dobro: 1859.-1947.; 185 </a:t>
            </a:r>
            <a:r>
              <a:rPr lang="hr-HR" dirty="0" err="1" smtClean="0"/>
              <a:t>nasl</a:t>
            </a:r>
            <a:r>
              <a:rPr lang="hr-HR" dirty="0" smtClean="0"/>
              <a:t>. novina i  120 naslova časopisa</a:t>
            </a:r>
          </a:p>
          <a:p>
            <a:r>
              <a:rPr lang="hr-HR" dirty="0" smtClean="0"/>
              <a:t>Status: Javno </a:t>
            </a:r>
            <a:r>
              <a:rPr lang="hr-HR" dirty="0" smtClean="0"/>
              <a:t>dostupno</a:t>
            </a:r>
          </a:p>
          <a:p>
            <a:r>
              <a:rPr lang="hr-HR" dirty="0" smtClean="0"/>
              <a:t>Pilot projekt :  20 naslova novina i 16 naslova časopisa 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 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smtClean="0"/>
              <a:t>Stvaranje digitalne zbirke starih novina i časopisa kao „virtualne zbirke</a:t>
            </a:r>
            <a:r>
              <a:rPr lang="hr-HR" dirty="0" smtClean="0"/>
              <a:t>“, </a:t>
            </a:r>
            <a:r>
              <a:rPr lang="hr-HR" dirty="0" smtClean="0"/>
              <a:t>mrežna dostupnost, javnost i slobodan pristup  hrvatskoj akademskoj zajednici te ostalim građanima i korisnicima, radi  poticanja i olakšavanja znanstvenoistraživačkoga rada </a:t>
            </a:r>
            <a:r>
              <a:rPr lang="hr-HR" dirty="0" smtClean="0"/>
              <a:t>i  </a:t>
            </a:r>
            <a:r>
              <a:rPr lang="hr-HR" dirty="0" smtClean="0"/>
              <a:t>interdisciplinarnog dijaloga. </a:t>
            </a:r>
          </a:p>
          <a:p>
            <a:r>
              <a:rPr lang="hr-HR" dirty="0" smtClean="0"/>
              <a:t>Usmjerenost na informacijske potrebe ciljanih grupa korisnika i jačanje povjerenja korisnika u misiji koju Knjižnica ima kao ustanova koja omogućuje pristup raznovrsnim informacijama na svim medijima. </a:t>
            </a:r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smtClean="0"/>
              <a:t>Suradnja </a:t>
            </a:r>
            <a:r>
              <a:rPr lang="hr-HR" dirty="0" smtClean="0"/>
              <a:t>s drugim ustanovama imateljima određenog sadržaja radi </a:t>
            </a:r>
            <a:r>
              <a:rPr lang="hr-HR" dirty="0" smtClean="0"/>
              <a:t>stvaranja „idealnog“ primjerka građe za digitalizaciju. </a:t>
            </a:r>
          </a:p>
          <a:p>
            <a:r>
              <a:rPr lang="hr-HR" dirty="0" smtClean="0"/>
              <a:t>Dobivanje kvalitetnih </a:t>
            </a:r>
            <a:r>
              <a:rPr lang="hr-HR" dirty="0" smtClean="0"/>
              <a:t>kopije, </a:t>
            </a:r>
            <a:r>
              <a:rPr lang="hr-HR" dirty="0" smtClean="0"/>
              <a:t>primjerene razlučivosti, prepoznatljivost i čitljivost sadržaja,</a:t>
            </a:r>
          </a:p>
          <a:p>
            <a:r>
              <a:rPr lang="hr-HR" dirty="0" smtClean="0"/>
              <a:t>Dugotrajno </a:t>
            </a:r>
            <a:r>
              <a:rPr lang="hr-HR" dirty="0" smtClean="0"/>
              <a:t>arhiviranje i zaštita digitalnih </a:t>
            </a:r>
            <a:r>
              <a:rPr lang="hr-HR" dirty="0" smtClean="0"/>
              <a:t>kopija, mogućnost višestrukog korištenja i u konačnici dizajniranje digitalnog repozitorija za pohranu i pristup različitim digitalnim zbirkama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Korisničke grupe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hr-HR" dirty="0" smtClean="0"/>
              <a:t>Znanstvenici Sveučilišta u Splitu</a:t>
            </a:r>
          </a:p>
          <a:p>
            <a:pPr lvl="0"/>
            <a:r>
              <a:rPr lang="hr-HR" dirty="0" smtClean="0"/>
              <a:t>Studenti Sveučilišta u Splitu</a:t>
            </a:r>
          </a:p>
          <a:p>
            <a:pPr lvl="0"/>
            <a:r>
              <a:rPr lang="hr-HR" dirty="0" smtClean="0"/>
              <a:t> Znanstvenici drugih hrvatskih i stranih sveučilišta i instituta svih područja znanosti</a:t>
            </a:r>
          </a:p>
          <a:p>
            <a:pPr lvl="0"/>
            <a:r>
              <a:rPr lang="hr-HR" dirty="0" smtClean="0"/>
              <a:t>Lokalni istraživači, stručnjaci iz hrvatskih poduzeća i gospodarstvenici za potrebe kulturalnih, stručnih i znanstvenih  istraživanja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Kriteriji za izbor građe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hr-HR" b="1" dirty="0" smtClean="0"/>
              <a:t>Sadržaj publikacije</a:t>
            </a:r>
            <a:r>
              <a:rPr lang="hr-HR" dirty="0" smtClean="0"/>
              <a:t>: relevantnost, reprezentativnost i autentičnost publikacije i sadržaja s obzirom na povijesna politička, kulturna i druga zbivanja u Splitu i Dalmaciji. </a:t>
            </a:r>
          </a:p>
          <a:p>
            <a:r>
              <a:rPr lang="hr-HR" b="1" dirty="0" smtClean="0"/>
              <a:t>Recepcija publikacije</a:t>
            </a:r>
            <a:r>
              <a:rPr lang="hr-HR" dirty="0" smtClean="0"/>
              <a:t> u dosadašnjim istraživanjima i spoznaje i pretpostavke o frekvenciji korištenja kod ciljane korisničke skupine</a:t>
            </a:r>
          </a:p>
          <a:p>
            <a:r>
              <a:rPr lang="hr-HR" sz="2800" b="1" dirty="0" smtClean="0"/>
              <a:t>Učestalost korištenja, stanje građe i integritet publikacije</a:t>
            </a:r>
          </a:p>
          <a:p>
            <a:r>
              <a:rPr lang="hr-HR" sz="2800" b="1" dirty="0" smtClean="0"/>
              <a:t>Digitalizacija na zahtjev</a:t>
            </a:r>
            <a:endParaRPr lang="hr-HR" sz="28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Sučelja s tekstovima vezanim uz zbirku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800" y="1527175"/>
            <a:ext cx="58638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đanski">
  <a:themeElements>
    <a:clrScheme name="Građan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ađan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rađan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887</TotalTime>
  <Words>1551</Words>
  <Application>Microsoft Office PowerPoint</Application>
  <PresentationFormat>Prikaz na zaslonu (4:3)</PresentationFormat>
  <Paragraphs>188</Paragraphs>
  <Slides>32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3" baseType="lpstr">
      <vt:lpstr>Građanski</vt:lpstr>
      <vt:lpstr>DIGITALNA ZBIRKA NOVINA I ČASOPISA</vt:lpstr>
      <vt:lpstr>Uvodno izlaganje </vt:lpstr>
      <vt:lpstr>Pristup</vt:lpstr>
      <vt:lpstr>Opis Projekta izgradnje digitalne zbirke</vt:lpstr>
      <vt:lpstr>Ciljevi  projekta</vt:lpstr>
      <vt:lpstr>Ciljevi</vt:lpstr>
      <vt:lpstr>   Korisničke grupe </vt:lpstr>
      <vt:lpstr>Kriteriji za izbor građe</vt:lpstr>
      <vt:lpstr>Sučelja s tekstovima vezanim uz zbirku</vt:lpstr>
      <vt:lpstr>http://dalmatica.svkst.hr/?sitetext=315</vt:lpstr>
      <vt:lpstr>Sučelje “Novo doba”</vt:lpstr>
      <vt:lpstr>Uređivanje tekstova</vt:lpstr>
      <vt:lpstr>Slajd 13</vt:lpstr>
      <vt:lpstr>Prikaz  u JPEG-u iz kalendara</vt:lpstr>
      <vt:lpstr>Prikaz  u JPEG standardu:  lista</vt:lpstr>
      <vt:lpstr>Prikaz: male sličice </vt:lpstr>
      <vt:lpstr>Prikaz :detalji</vt:lpstr>
      <vt:lpstr>Opcije dokumenta</vt:lpstr>
      <vt:lpstr>Kontekstualna informacija</vt:lpstr>
      <vt:lpstr>Dokument 1: događaji nakon prestanka izlaženja</vt:lpstr>
      <vt:lpstr>Dokument 2: osnutak Nakladnog društva s.o.j.</vt:lpstr>
      <vt:lpstr>Tagiranje</vt:lpstr>
      <vt:lpstr>Pretraživanje po riječima u tekstu (OCR)</vt:lpstr>
      <vt:lpstr> Formati za prikaz rezultata</vt:lpstr>
      <vt:lpstr>Druge mogućnosti</vt:lpstr>
      <vt:lpstr>Metapodatci za zbirku, novine, časopise i članke </vt:lpstr>
      <vt:lpstr>Nastavak: Metapodatci</vt:lpstr>
      <vt:lpstr>Prikaz metapodataka za “Novo doba”</vt:lpstr>
      <vt:lpstr>Metapodatci za zbirku</vt:lpstr>
      <vt:lpstr>Prikaz metapodataka za zbirku</vt:lpstr>
      <vt:lpstr>Problemi digitalizacije novina</vt:lpstr>
      <vt:lpstr>    Popis digitaliziranih novina i časopisa </vt:lpstr>
    </vt:vector>
  </TitlesOfParts>
  <Company>Firma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ZBIRKA NOVINA I ČASOPISA</dc:title>
  <dc:creator>78000024</dc:creator>
  <cp:lastModifiedBy>78000024</cp:lastModifiedBy>
  <cp:revision>119</cp:revision>
  <dcterms:created xsi:type="dcterms:W3CDTF">2012-04-02T11:24:14Z</dcterms:created>
  <dcterms:modified xsi:type="dcterms:W3CDTF">2012-04-12T13:47:22Z</dcterms:modified>
</cp:coreProperties>
</file>